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sldIdLst>
    <p:sldId id="283" r:id="rId2"/>
    <p:sldId id="285" r:id="rId3"/>
    <p:sldId id="286" r:id="rId4"/>
    <p:sldId id="289" r:id="rId5"/>
    <p:sldId id="290" r:id="rId6"/>
    <p:sldId id="296" r:id="rId7"/>
    <p:sldId id="297" r:id="rId8"/>
    <p:sldId id="291" r:id="rId9"/>
    <p:sldId id="292" r:id="rId10"/>
    <p:sldId id="295" r:id="rId11"/>
    <p:sldId id="294" r:id="rId12"/>
    <p:sldId id="293" r:id="rId13"/>
    <p:sldId id="298" r:id="rId14"/>
    <p:sldId id="299" r:id="rId15"/>
    <p:sldId id="300" r:id="rId16"/>
    <p:sldId id="301" r:id="rId17"/>
    <p:sldId id="302" r:id="rId18"/>
    <p:sldId id="303" r:id="rId19"/>
  </p:sldIdLst>
  <p:sldSz cx="9144000" cy="6858000" type="screen4x3"/>
  <p:notesSz cx="6946900" cy="92329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6D1"/>
    <a:srgbClr val="FFFF00"/>
    <a:srgbClr val="FFFFFF"/>
    <a:srgbClr val="1B9FE1"/>
    <a:srgbClr val="658297"/>
    <a:srgbClr val="518DA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6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8750" y="0"/>
            <a:ext cx="30162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708025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52500" y="4394200"/>
            <a:ext cx="5080000" cy="418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88400"/>
            <a:ext cx="301625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endParaRPr lang="en-GB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8750" y="8788400"/>
            <a:ext cx="3016250" cy="42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7CC6620C-74F8-4CE8-84EC-1DDBBD82D9A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544525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6620C-74F8-4CE8-84EC-1DDBBD82D9A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13102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FF209-AA43-4BB5-A0A9-66D6D543CFA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5796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6620C-74F8-4CE8-84EC-1DDBBD82D9A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7803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585131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19850" y="609600"/>
            <a:ext cx="1809750" cy="403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609600"/>
            <a:ext cx="5276850" cy="403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70225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541DB-B341-4000-9F40-8AC90C7BD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21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3888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4515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752600"/>
            <a:ext cx="35433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752600"/>
            <a:ext cx="35433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81256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0969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5300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05186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996485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867372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09600"/>
            <a:ext cx="6629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752600"/>
            <a:ext cx="72390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BA6D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286000"/>
            <a:ext cx="7772400" cy="1143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dirty="0" smtClean="0"/>
              <a:t>Customer Scrutiny</a:t>
            </a:r>
            <a:br>
              <a:rPr lang="en-US" dirty="0" smtClean="0"/>
            </a:br>
            <a:r>
              <a:rPr lang="en-US" dirty="0" smtClean="0"/>
              <a:t>15</a:t>
            </a:r>
            <a:r>
              <a:rPr lang="en-US" baseline="30000" dirty="0" smtClean="0"/>
              <a:t>th</a:t>
            </a:r>
            <a:r>
              <a:rPr lang="en-US" dirty="0" smtClean="0"/>
              <a:t> July 2011</a:t>
            </a:r>
            <a:endParaRPr lang="en-US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en-US" dirty="0" smtClean="0"/>
              <a:t>Jane Taylor - Customer Inspector </a:t>
            </a:r>
          </a:p>
          <a:p>
            <a:pPr marL="0" indent="0" algn="ctr">
              <a:buFontTx/>
              <a:buNone/>
            </a:pPr>
            <a:r>
              <a:rPr lang="en-US" dirty="0" smtClean="0"/>
              <a:t>Val Bagnall - Executive Director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627784" y="6381328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rgbClr val="2BA6D1"/>
                </a:solidFill>
                <a:latin typeface="Brush Script MT" pitchFamily="66" charset="0"/>
              </a:rPr>
              <a:t>Being a Great landlord</a:t>
            </a:r>
            <a:endParaRPr lang="en-GB" dirty="0">
              <a:solidFill>
                <a:srgbClr val="2BA6D1"/>
              </a:solidFill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116632"/>
            <a:ext cx="6629400" cy="838200"/>
          </a:xfrm>
        </p:spPr>
        <p:txBody>
          <a:bodyPr/>
          <a:lstStyle/>
          <a:p>
            <a:pPr eaLnBrk="1" hangingPunct="1"/>
            <a:r>
              <a:rPr lang="en-GB" dirty="0" smtClean="0"/>
              <a:t>Scrutiny – Tenancy</a:t>
            </a:r>
            <a:br>
              <a:rPr lang="en-GB" dirty="0" smtClean="0"/>
            </a:br>
            <a:r>
              <a:rPr lang="en-GB" sz="2000" i="1" dirty="0" smtClean="0"/>
              <a:t>95% satisfied with Lettings Service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52500" y="1196752"/>
            <a:ext cx="7507932" cy="2895600"/>
          </a:xfrm>
        </p:spPr>
        <p:txBody>
          <a:bodyPr/>
          <a:lstStyle/>
          <a:p>
            <a:pPr eaLnBrk="1" hangingPunct="1"/>
            <a:r>
              <a:rPr lang="en-GB" dirty="0" smtClean="0"/>
              <a:t>Customer Inspection of lettings process – June 11</a:t>
            </a:r>
          </a:p>
          <a:p>
            <a:pPr eaLnBrk="1" hangingPunct="1"/>
            <a:r>
              <a:rPr lang="en-GB" dirty="0" smtClean="0"/>
              <a:t>Customer involvement in development of new tenancy agreement – plain </a:t>
            </a:r>
            <a:r>
              <a:rPr lang="en-GB" dirty="0"/>
              <a:t>E</a:t>
            </a:r>
            <a:r>
              <a:rPr lang="en-GB" dirty="0" smtClean="0"/>
              <a:t>nglish</a:t>
            </a:r>
          </a:p>
          <a:p>
            <a:pPr eaLnBrk="1" hangingPunct="1"/>
            <a:r>
              <a:rPr lang="en-GB" dirty="0" smtClean="0"/>
              <a:t>95% satisfaction target set for all new lettings</a:t>
            </a:r>
          </a:p>
          <a:p>
            <a:pPr eaLnBrk="1" hangingPunct="1"/>
            <a:r>
              <a:rPr lang="en-GB" dirty="0" smtClean="0"/>
              <a:t>Customer consultation on Affordable Rent regime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308725"/>
            <a:ext cx="38893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9488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629400" cy="8382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Scrutiny – Community &amp; Neighbourhood</a:t>
            </a:r>
            <a:br>
              <a:rPr lang="en-GB" sz="3200" dirty="0" smtClean="0"/>
            </a:br>
            <a:r>
              <a:rPr lang="en-GB" sz="2000" i="1" dirty="0" smtClean="0"/>
              <a:t>91% satisfied with neighbourhood : 89% think Sentinel have good reputation in area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613848" cy="2895600"/>
          </a:xfrm>
        </p:spPr>
        <p:txBody>
          <a:bodyPr/>
          <a:lstStyle/>
          <a:p>
            <a:pPr eaLnBrk="1" hangingPunct="1"/>
            <a:r>
              <a:rPr lang="en-GB" sz="2400" dirty="0" smtClean="0"/>
              <a:t>Customer Inspection of Estates Service – Sept 11</a:t>
            </a:r>
          </a:p>
          <a:p>
            <a:pPr eaLnBrk="1" hangingPunct="1"/>
            <a:r>
              <a:rPr lang="en-GB" sz="2400" dirty="0" smtClean="0"/>
              <a:t>Neighbourhood Panels, with clear focus and role</a:t>
            </a:r>
          </a:p>
          <a:p>
            <a:pPr eaLnBrk="1" hangingPunct="1"/>
            <a:r>
              <a:rPr lang="en-GB" sz="2400" dirty="0" smtClean="0"/>
              <a:t>Residents involved directly in LSP partnerships</a:t>
            </a:r>
          </a:p>
          <a:p>
            <a:pPr eaLnBrk="1" hangingPunct="1"/>
            <a:r>
              <a:rPr lang="en-GB" sz="2400" dirty="0" smtClean="0"/>
              <a:t>Estate Inspectors – 19 trained </a:t>
            </a:r>
          </a:p>
          <a:p>
            <a:pPr eaLnBrk="1" hangingPunct="1"/>
            <a:r>
              <a:rPr lang="en-GB" sz="2400" dirty="0" smtClean="0"/>
              <a:t>Strong involvement of local councillors in what &amp; how we do business – </a:t>
            </a:r>
            <a:r>
              <a:rPr lang="en-GB" sz="2400" dirty="0" err="1" smtClean="0"/>
              <a:t>Qtrly</a:t>
            </a:r>
            <a:r>
              <a:rPr lang="en-GB" sz="2400" dirty="0" smtClean="0"/>
              <a:t> meetings</a:t>
            </a:r>
          </a:p>
          <a:p>
            <a:pPr eaLnBrk="1" hangingPunct="1"/>
            <a:r>
              <a:rPr lang="en-GB" sz="2400" dirty="0" smtClean="0"/>
              <a:t>Clear objectives and targets for each neighbourhood area/team – Report to Neighbourhood Panels</a:t>
            </a:r>
          </a:p>
          <a:p>
            <a:pPr eaLnBrk="1" hangingPunct="1"/>
            <a:r>
              <a:rPr lang="en-GB" sz="2400" dirty="0" smtClean="0"/>
              <a:t>Development of Neighbourhood Charters with Local Agencies &amp; Customers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331961"/>
            <a:ext cx="3889375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3704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24943"/>
            <a:ext cx="6629400" cy="838200"/>
          </a:xfrm>
        </p:spPr>
        <p:txBody>
          <a:bodyPr/>
          <a:lstStyle/>
          <a:p>
            <a:pPr eaLnBrk="1" hangingPunct="1"/>
            <a:r>
              <a:rPr lang="en-GB" dirty="0" smtClean="0"/>
              <a:t>Scrutiny –Involvement</a:t>
            </a:r>
            <a:br>
              <a:rPr lang="en-GB" dirty="0" smtClean="0"/>
            </a:br>
            <a:r>
              <a:rPr lang="en-GB" sz="2000" i="1" dirty="0" smtClean="0"/>
              <a:t>85% satisfied that views taken into account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052736"/>
            <a:ext cx="72390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Five Customer Representatives on Board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Sentinel Tenants &amp; Residents Association (STARA)</a:t>
            </a:r>
          </a:p>
          <a:p>
            <a:pPr>
              <a:lnSpc>
                <a:spcPct val="80000"/>
              </a:lnSpc>
            </a:pPr>
            <a:r>
              <a:rPr lang="en-GB" dirty="0"/>
              <a:t>Hampshire &amp; Districts Residents Forum – all key housing providers working together to deliver Involvement Standard for </a:t>
            </a:r>
            <a:r>
              <a:rPr lang="en-GB" dirty="0" smtClean="0"/>
              <a:t>Hampshire</a:t>
            </a: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dirty="0"/>
              <a:t>A</a:t>
            </a:r>
            <a:r>
              <a:rPr lang="en-GB" sz="2400" dirty="0" smtClean="0"/>
              <a:t>chievement of Customer Excellence Standard 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Customer Inspectors </a:t>
            </a:r>
          </a:p>
          <a:p>
            <a:pPr>
              <a:lnSpc>
                <a:spcPct val="80000"/>
              </a:lnSpc>
            </a:pPr>
            <a:r>
              <a:rPr lang="en-GB" dirty="0"/>
              <a:t>Development of joint Customer Inspector team: Sentinel/Kingfisher Sovereign/ </a:t>
            </a:r>
            <a:r>
              <a:rPr lang="en-GB" dirty="0" err="1"/>
              <a:t>Testway</a:t>
            </a:r>
            <a:r>
              <a:rPr lang="en-GB" dirty="0"/>
              <a:t> </a:t>
            </a:r>
            <a:r>
              <a:rPr lang="en-GB" dirty="0" smtClean="0"/>
              <a:t>HA</a:t>
            </a:r>
            <a:endParaRPr lang="en-GB" sz="2400" dirty="0" smtClean="0"/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Disability Forum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Interviewing of all frontline staff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Residents Week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Random checking of Complaints handling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smtClean="0"/>
              <a:t>Review of Service Improvement Plan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309320"/>
            <a:ext cx="3889375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5269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6629400" cy="838200"/>
          </a:xfrm>
        </p:spPr>
        <p:txBody>
          <a:bodyPr/>
          <a:lstStyle/>
          <a:p>
            <a:r>
              <a:rPr lang="en-GB" dirty="0" smtClean="0"/>
              <a:t>A Customer Inspector’s experience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519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INSPECTION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3">
              <a:buNone/>
            </a:pPr>
            <a:r>
              <a:rPr lang="en-US" dirty="0" smtClean="0"/>
              <a:t>AN INSPECTOR CAME TO CALL</a:t>
            </a:r>
          </a:p>
          <a:p>
            <a:pPr lvl="3">
              <a:buNone/>
            </a:pPr>
            <a:r>
              <a:rPr lang="en-US" dirty="0" smtClean="0"/>
              <a:t>- One resident inspector’s experience</a:t>
            </a:r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inspection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</a:p>
          <a:p>
            <a:r>
              <a:rPr lang="en-US" dirty="0" smtClean="0"/>
              <a:t>SELECTION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INSPECTION ALLOCATION</a:t>
            </a:r>
          </a:p>
          <a:p>
            <a:r>
              <a:rPr lang="en-US" dirty="0" smtClean="0"/>
              <a:t>PLANNING</a:t>
            </a:r>
          </a:p>
          <a:p>
            <a:r>
              <a:rPr lang="en-US" dirty="0" smtClean="0"/>
              <a:t>INSPECTION</a:t>
            </a:r>
          </a:p>
          <a:p>
            <a:r>
              <a:rPr lang="en-US" dirty="0" smtClean="0"/>
              <a:t>DEBRIEF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POSITIVES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esteem and development</a:t>
            </a:r>
          </a:p>
          <a:p>
            <a:r>
              <a:rPr lang="en-US" dirty="0" smtClean="0"/>
              <a:t>Use of existing skill set</a:t>
            </a:r>
          </a:p>
          <a:p>
            <a:r>
              <a:rPr lang="en-US" dirty="0" smtClean="0"/>
              <a:t>Working with like minded people</a:t>
            </a:r>
          </a:p>
          <a:p>
            <a:r>
              <a:rPr lang="en-US" dirty="0" smtClean="0"/>
              <a:t>Sense of involvement</a:t>
            </a:r>
          </a:p>
          <a:p>
            <a:r>
              <a:rPr lang="en-US" dirty="0" smtClean="0"/>
              <a:t>Level of training and support</a:t>
            </a:r>
          </a:p>
          <a:p>
            <a:r>
              <a:rPr lang="en-US" dirty="0" smtClean="0"/>
              <a:t>Degree of assistance and facilitation</a:t>
            </a:r>
          </a:p>
          <a:p>
            <a:r>
              <a:rPr lang="en-US" dirty="0" err="1" smtClean="0"/>
              <a:t>Renumeration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NEGATIVES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Insufficient time frame for inspection</a:t>
            </a:r>
          </a:p>
          <a:p>
            <a:r>
              <a:rPr lang="en-US" dirty="0" smtClean="0"/>
              <a:t>Personal shoehorning and juggling</a:t>
            </a:r>
          </a:p>
          <a:p>
            <a:r>
              <a:rPr lang="en-US" dirty="0" smtClean="0"/>
              <a:t>Lack of objectivity and hidden agendas</a:t>
            </a:r>
          </a:p>
          <a:p>
            <a:r>
              <a:rPr lang="en-US" dirty="0" smtClean="0"/>
              <a:t>Freeloading</a:t>
            </a:r>
          </a:p>
          <a:p>
            <a:r>
              <a:rPr lang="en-US" dirty="0" smtClean="0"/>
              <a:t>Personality clashes</a:t>
            </a:r>
          </a:p>
          <a:p>
            <a:r>
              <a:rPr lang="en-US" dirty="0" smtClean="0"/>
              <a:t>Lack of checks and balances</a:t>
            </a:r>
          </a:p>
          <a:p>
            <a:r>
              <a:rPr lang="en-US" dirty="0" smtClean="0"/>
              <a:t>Training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Recruitment &amp; Selection</a:t>
            </a:r>
          </a:p>
          <a:p>
            <a:r>
              <a:rPr lang="en-US" dirty="0" smtClean="0"/>
              <a:t>Training</a:t>
            </a:r>
          </a:p>
          <a:p>
            <a:r>
              <a:rPr lang="en-US" dirty="0" smtClean="0"/>
              <a:t>Inspection Procedures, Checks &amp; Planning</a:t>
            </a:r>
          </a:p>
          <a:p>
            <a:r>
              <a:rPr lang="en-US" dirty="0" smtClean="0"/>
              <a:t>The Inspection Process &amp; Transparency</a:t>
            </a:r>
          </a:p>
          <a:p>
            <a:r>
              <a:rPr lang="en-US" dirty="0" smtClean="0"/>
              <a:t>Debrief and Conclusions</a:t>
            </a:r>
          </a:p>
          <a:p>
            <a:r>
              <a:rPr lang="en-US" dirty="0" smtClean="0"/>
              <a:t>Timescales</a:t>
            </a:r>
          </a:p>
          <a:p>
            <a:r>
              <a:rPr lang="en-US" smtClean="0"/>
              <a:t>Renumeration</a:t>
            </a:r>
            <a:endParaRPr lang="en-US" dirty="0" smtClean="0"/>
          </a:p>
          <a:p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640" y="0"/>
            <a:ext cx="6629400" cy="548680"/>
          </a:xfrm>
        </p:spPr>
        <p:txBody>
          <a:bodyPr/>
          <a:lstStyle/>
          <a:p>
            <a:pPr eaLnBrk="1" hangingPunct="1"/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Sentinel HA</a:t>
            </a:r>
            <a:br>
              <a:rPr lang="en-GB" sz="4000" dirty="0" smtClean="0"/>
            </a:br>
            <a:endParaRPr lang="en-GB" sz="4000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764704"/>
            <a:ext cx="72390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Based in North Hampshire –8,000 homes, Created from 2 LSVTs in early 1990’s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Strong neighbourhood and customer focus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5 tenant Board members out of 13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90% of customers consider we provide and efficient &amp; effective service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89% consider we provide the service they expect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92% of customers would recommend us to friends or families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Overall customer satisfaction 92% 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6309320"/>
            <a:ext cx="388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8670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692696"/>
          </a:xfrm>
        </p:spPr>
        <p:txBody>
          <a:bodyPr/>
          <a:lstStyle/>
          <a:p>
            <a:pPr eaLnBrk="1" hangingPunct="1"/>
            <a:r>
              <a:rPr lang="en-GB" sz="3200" dirty="0" smtClean="0"/>
              <a:t>Resident Scrutiny- Why?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dirty="0"/>
              <a:t>GETTING </a:t>
            </a:r>
            <a:r>
              <a:rPr lang="en-GB" dirty="0" smtClean="0"/>
              <a:t>AND DELIVERING THE RIGHTSERVICE OFFER -!</a:t>
            </a:r>
            <a:endParaRPr lang="en-GB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An integral part of Co -regulatory environment 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 </a:t>
            </a:r>
            <a:r>
              <a:rPr lang="en-GB" dirty="0" smtClean="0"/>
              <a:t>key</a:t>
            </a:r>
            <a:r>
              <a:rPr lang="en-GB" sz="2400" dirty="0" smtClean="0"/>
              <a:t> element of the Annual Assessment report for customers &amp; TSA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Big Society &amp; local accountability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Proofing of our service delivery, as part of good governance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smtClean="0"/>
              <a:t>A central element of our Customer Involvement Strategy</a:t>
            </a:r>
          </a:p>
          <a:p>
            <a:pPr eaLnBrk="1" hangingPunct="1">
              <a:lnSpc>
                <a:spcPct val="90000"/>
              </a:lnSpc>
            </a:pPr>
            <a:endParaRPr lang="en-GB" sz="24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4756" y="6255182"/>
            <a:ext cx="388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43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116632"/>
            <a:ext cx="6629400" cy="838200"/>
          </a:xfrm>
        </p:spPr>
        <p:txBody>
          <a:bodyPr/>
          <a:lstStyle/>
          <a:p>
            <a:pPr eaLnBrk="1" hangingPunct="1"/>
            <a:r>
              <a:rPr lang="en-GB" sz="3200" dirty="0" smtClean="0"/>
              <a:t>Key considerations for developing scrutiny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268760"/>
            <a:ext cx="7239000" cy="2895600"/>
          </a:xfrm>
        </p:spPr>
        <p:txBody>
          <a:bodyPr/>
          <a:lstStyle/>
          <a:p>
            <a:pPr eaLnBrk="1" hangingPunct="1"/>
            <a:r>
              <a:rPr lang="en-GB" sz="2000" dirty="0" smtClean="0"/>
              <a:t>Membership – number, profile, skills, representation</a:t>
            </a:r>
          </a:p>
          <a:p>
            <a:pPr eaLnBrk="1" hangingPunct="1"/>
            <a:r>
              <a:rPr lang="en-GB" sz="2000" dirty="0" smtClean="0"/>
              <a:t>Recruitment</a:t>
            </a:r>
          </a:p>
          <a:p>
            <a:pPr eaLnBrk="1" hangingPunct="1"/>
            <a:r>
              <a:rPr lang="en-GB" sz="2000" dirty="0" smtClean="0"/>
              <a:t>Payment or incentives</a:t>
            </a:r>
          </a:p>
          <a:p>
            <a:pPr eaLnBrk="1" hangingPunct="1"/>
            <a:r>
              <a:rPr lang="en-GB" sz="2000" dirty="0" smtClean="0"/>
              <a:t>Support needs - administration</a:t>
            </a:r>
          </a:p>
          <a:p>
            <a:pPr eaLnBrk="1" hangingPunct="1"/>
            <a:r>
              <a:rPr lang="en-GB" sz="2000" dirty="0" smtClean="0"/>
              <a:t>Budget / cost considerations/VFM</a:t>
            </a:r>
          </a:p>
          <a:p>
            <a:pPr eaLnBrk="1" hangingPunct="1"/>
            <a:r>
              <a:rPr lang="en-GB" sz="2000" dirty="0" smtClean="0"/>
              <a:t>Links with Corporate management/governance- who does it report to, and how does it communicate its function</a:t>
            </a:r>
          </a:p>
          <a:p>
            <a:pPr eaLnBrk="1" hangingPunct="1"/>
            <a:r>
              <a:rPr lang="en-GB" sz="2000" dirty="0" smtClean="0"/>
              <a:t>Which model or approach</a:t>
            </a:r>
          </a:p>
          <a:p>
            <a:pPr eaLnBrk="1" hangingPunct="1"/>
            <a:r>
              <a:rPr lang="en-GB" sz="2000" dirty="0" smtClean="0"/>
              <a:t>Determining priorities for scrutiny</a:t>
            </a:r>
          </a:p>
          <a:p>
            <a:pPr eaLnBrk="1" hangingPunct="1"/>
            <a:r>
              <a:rPr lang="en-GB" sz="2000" dirty="0" smtClean="0"/>
              <a:t>Setting safeguards</a:t>
            </a:r>
          </a:p>
          <a:p>
            <a:pPr eaLnBrk="1" hangingPunct="1"/>
            <a:r>
              <a:rPr lang="en-GB" sz="2000" dirty="0" smtClean="0"/>
              <a:t>Fit with other involvement structures/roles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/>
            <a:endParaRPr lang="en-GB" sz="2000" dirty="0" smtClean="0"/>
          </a:p>
          <a:p>
            <a:pPr eaLnBrk="1" hangingPunct="1">
              <a:buFontTx/>
              <a:buNone/>
            </a:pPr>
            <a:endParaRPr lang="en-GB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3" y="6309320"/>
            <a:ext cx="3889375" cy="548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7458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299" y="0"/>
            <a:ext cx="6629400" cy="836712"/>
          </a:xfrm>
        </p:spPr>
        <p:txBody>
          <a:bodyPr/>
          <a:lstStyle/>
          <a:p>
            <a:pPr eaLnBrk="1" hangingPunct="1"/>
            <a:r>
              <a:rPr lang="en-GB" dirty="0" smtClean="0"/>
              <a:t>‘</a:t>
            </a:r>
            <a:r>
              <a:rPr lang="en-GB" sz="3600" dirty="0" smtClean="0"/>
              <a:t>Customer Deal</a:t>
            </a:r>
            <a:r>
              <a:rPr lang="en-GB" dirty="0" smtClean="0"/>
              <a:t>’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980728"/>
            <a:ext cx="7239000" cy="2895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Sentinel’s Service Offer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Details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smtClean="0"/>
              <a:t>Scope of all our services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smtClean="0"/>
              <a:t>Standards set for each service area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Proofing the Customer Deal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smtClean="0"/>
              <a:t>1500 qualitative comments from customers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smtClean="0"/>
              <a:t>Focus groups on TSA standards: The Home, Involvement (complaints, disability, BME), Tenancy, Community &amp; Neighbourhood, VFM, leaseholders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smtClean="0"/>
              <a:t>Residents Week – Questionnaire</a:t>
            </a:r>
          </a:p>
          <a:p>
            <a:pPr lvl="2" eaLnBrk="1" hangingPunct="1">
              <a:lnSpc>
                <a:spcPct val="80000"/>
              </a:lnSpc>
            </a:pPr>
            <a:r>
              <a:rPr lang="en-GB" sz="2000" dirty="0" err="1" smtClean="0"/>
              <a:t>Housemark</a:t>
            </a:r>
            <a:r>
              <a:rPr lang="en-GB" sz="2000" dirty="0" smtClean="0"/>
              <a:t> Local Standards Tracking Service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/>
              <a:t>Performance framework agreed with customers</a:t>
            </a:r>
          </a:p>
          <a:p>
            <a:pPr>
              <a:lnSpc>
                <a:spcPct val="80000"/>
              </a:lnSpc>
            </a:pPr>
            <a:r>
              <a:rPr lang="en-GB" sz="2800" dirty="0"/>
              <a:t>Creation of scrutiny methodology to ensure delivery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sz="2800" dirty="0" smtClean="0"/>
          </a:p>
          <a:p>
            <a:pPr lvl="2" eaLnBrk="1" hangingPunct="1">
              <a:lnSpc>
                <a:spcPct val="80000"/>
              </a:lnSpc>
            </a:pPr>
            <a:endParaRPr lang="en-GB" sz="2000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2" y="6309320"/>
            <a:ext cx="388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1284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838200"/>
          </a:xfrm>
        </p:spPr>
        <p:txBody>
          <a:bodyPr/>
          <a:lstStyle/>
          <a:p>
            <a:r>
              <a:rPr lang="en-GB" dirty="0" smtClean="0"/>
              <a:t>Proofing &amp; developing our Customer Deal</a:t>
            </a:r>
            <a:endParaRPr lang="en-GB" dirty="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6"/>
            <a:ext cx="856895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73943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987675" y="898525"/>
            <a:ext cx="9366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/>
          </a:p>
        </p:txBody>
      </p:sp>
      <p:grpSp>
        <p:nvGrpSpPr>
          <p:cNvPr id="2051" name="Group 6"/>
          <p:cNvGrpSpPr>
            <a:grpSpLocks noChangeAspect="1"/>
          </p:cNvGrpSpPr>
          <p:nvPr/>
        </p:nvGrpSpPr>
        <p:grpSpPr bwMode="auto">
          <a:xfrm>
            <a:off x="-133350" y="161925"/>
            <a:ext cx="9144000" cy="6858000"/>
            <a:chOff x="0" y="0"/>
            <a:chExt cx="5760" cy="4320"/>
          </a:xfrm>
        </p:grpSpPr>
        <p:sp>
          <p:nvSpPr>
            <p:cNvPr id="2055" name="AutoShape 5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6" name="Rectangle 7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2057" name="Freeform 8"/>
            <p:cNvSpPr>
              <a:spLocks/>
            </p:cNvSpPr>
            <p:nvPr/>
          </p:nvSpPr>
          <p:spPr bwMode="auto">
            <a:xfrm>
              <a:off x="992" y="1572"/>
              <a:ext cx="1888" cy="900"/>
            </a:xfrm>
            <a:custGeom>
              <a:avLst/>
              <a:gdLst>
                <a:gd name="T0" fmla="*/ 0 w 1888"/>
                <a:gd name="T1" fmla="*/ 432 h 900"/>
                <a:gd name="T2" fmla="*/ 12 w 1888"/>
                <a:gd name="T3" fmla="*/ 384 h 900"/>
                <a:gd name="T4" fmla="*/ 24 w 1888"/>
                <a:gd name="T5" fmla="*/ 336 h 900"/>
                <a:gd name="T6" fmla="*/ 60 w 1888"/>
                <a:gd name="T7" fmla="*/ 300 h 900"/>
                <a:gd name="T8" fmla="*/ 95 w 1888"/>
                <a:gd name="T9" fmla="*/ 252 h 900"/>
                <a:gd name="T10" fmla="*/ 155 w 1888"/>
                <a:gd name="T11" fmla="*/ 204 h 900"/>
                <a:gd name="T12" fmla="*/ 275 w 1888"/>
                <a:gd name="T13" fmla="*/ 132 h 900"/>
                <a:gd name="T14" fmla="*/ 418 w 1888"/>
                <a:gd name="T15" fmla="*/ 72 h 900"/>
                <a:gd name="T16" fmla="*/ 573 w 1888"/>
                <a:gd name="T17" fmla="*/ 36 h 900"/>
                <a:gd name="T18" fmla="*/ 753 w 1888"/>
                <a:gd name="T19" fmla="*/ 12 h 900"/>
                <a:gd name="T20" fmla="*/ 944 w 1888"/>
                <a:gd name="T21" fmla="*/ 0 h 900"/>
                <a:gd name="T22" fmla="*/ 1040 w 1888"/>
                <a:gd name="T23" fmla="*/ 0 h 900"/>
                <a:gd name="T24" fmla="*/ 1219 w 1888"/>
                <a:gd name="T25" fmla="*/ 24 h 900"/>
                <a:gd name="T26" fmla="*/ 1386 w 1888"/>
                <a:gd name="T27" fmla="*/ 60 h 900"/>
                <a:gd name="T28" fmla="*/ 1541 w 1888"/>
                <a:gd name="T29" fmla="*/ 108 h 900"/>
                <a:gd name="T30" fmla="*/ 1673 w 1888"/>
                <a:gd name="T31" fmla="*/ 168 h 900"/>
                <a:gd name="T32" fmla="*/ 1768 w 1888"/>
                <a:gd name="T33" fmla="*/ 240 h 900"/>
                <a:gd name="T34" fmla="*/ 1816 w 1888"/>
                <a:gd name="T35" fmla="*/ 276 h 900"/>
                <a:gd name="T36" fmla="*/ 1840 w 1888"/>
                <a:gd name="T37" fmla="*/ 312 h 900"/>
                <a:gd name="T38" fmla="*/ 1864 w 1888"/>
                <a:gd name="T39" fmla="*/ 360 h 900"/>
                <a:gd name="T40" fmla="*/ 1876 w 1888"/>
                <a:gd name="T41" fmla="*/ 408 h 900"/>
                <a:gd name="T42" fmla="*/ 1888 w 1888"/>
                <a:gd name="T43" fmla="*/ 456 h 900"/>
                <a:gd name="T44" fmla="*/ 1888 w 1888"/>
                <a:gd name="T45" fmla="*/ 456 h 900"/>
                <a:gd name="T46" fmla="*/ 1876 w 1888"/>
                <a:gd name="T47" fmla="*/ 492 h 900"/>
                <a:gd name="T48" fmla="*/ 1864 w 1888"/>
                <a:gd name="T49" fmla="*/ 540 h 900"/>
                <a:gd name="T50" fmla="*/ 1840 w 1888"/>
                <a:gd name="T51" fmla="*/ 588 h 900"/>
                <a:gd name="T52" fmla="*/ 1816 w 1888"/>
                <a:gd name="T53" fmla="*/ 624 h 900"/>
                <a:gd name="T54" fmla="*/ 1768 w 1888"/>
                <a:gd name="T55" fmla="*/ 660 h 900"/>
                <a:gd name="T56" fmla="*/ 1673 w 1888"/>
                <a:gd name="T57" fmla="*/ 732 h 900"/>
                <a:gd name="T58" fmla="*/ 1541 w 1888"/>
                <a:gd name="T59" fmla="*/ 792 h 900"/>
                <a:gd name="T60" fmla="*/ 1386 w 1888"/>
                <a:gd name="T61" fmla="*/ 852 h 900"/>
                <a:gd name="T62" fmla="*/ 1219 w 1888"/>
                <a:gd name="T63" fmla="*/ 876 h 900"/>
                <a:gd name="T64" fmla="*/ 1040 w 1888"/>
                <a:gd name="T65" fmla="*/ 900 h 900"/>
                <a:gd name="T66" fmla="*/ 944 w 1888"/>
                <a:gd name="T67" fmla="*/ 900 h 900"/>
                <a:gd name="T68" fmla="*/ 848 w 1888"/>
                <a:gd name="T69" fmla="*/ 900 h 900"/>
                <a:gd name="T70" fmla="*/ 657 w 1888"/>
                <a:gd name="T71" fmla="*/ 876 h 900"/>
                <a:gd name="T72" fmla="*/ 490 w 1888"/>
                <a:gd name="T73" fmla="*/ 852 h 900"/>
                <a:gd name="T74" fmla="*/ 334 w 1888"/>
                <a:gd name="T75" fmla="*/ 792 h 900"/>
                <a:gd name="T76" fmla="*/ 215 w 1888"/>
                <a:gd name="T77" fmla="*/ 732 h 900"/>
                <a:gd name="T78" fmla="*/ 107 w 1888"/>
                <a:gd name="T79" fmla="*/ 660 h 900"/>
                <a:gd name="T80" fmla="*/ 72 w 1888"/>
                <a:gd name="T81" fmla="*/ 624 h 900"/>
                <a:gd name="T82" fmla="*/ 36 w 1888"/>
                <a:gd name="T83" fmla="*/ 588 h 900"/>
                <a:gd name="T84" fmla="*/ 12 w 1888"/>
                <a:gd name="T85" fmla="*/ 540 h 900"/>
                <a:gd name="T86" fmla="*/ 0 w 1888"/>
                <a:gd name="T87" fmla="*/ 492 h 900"/>
                <a:gd name="T88" fmla="*/ 0 w 1888"/>
                <a:gd name="T89" fmla="*/ 456 h 900"/>
                <a:gd name="T90" fmla="*/ 0 w 1888"/>
                <a:gd name="T91" fmla="*/ 456 h 90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888"/>
                <a:gd name="T139" fmla="*/ 0 h 900"/>
                <a:gd name="T140" fmla="*/ 1888 w 1888"/>
                <a:gd name="T141" fmla="*/ 900 h 900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888" h="900">
                  <a:moveTo>
                    <a:pt x="0" y="456"/>
                  </a:moveTo>
                  <a:lnTo>
                    <a:pt x="0" y="432"/>
                  </a:lnTo>
                  <a:lnTo>
                    <a:pt x="0" y="408"/>
                  </a:lnTo>
                  <a:lnTo>
                    <a:pt x="12" y="384"/>
                  </a:lnTo>
                  <a:lnTo>
                    <a:pt x="12" y="360"/>
                  </a:lnTo>
                  <a:lnTo>
                    <a:pt x="24" y="336"/>
                  </a:lnTo>
                  <a:lnTo>
                    <a:pt x="36" y="312"/>
                  </a:lnTo>
                  <a:lnTo>
                    <a:pt x="60" y="300"/>
                  </a:lnTo>
                  <a:lnTo>
                    <a:pt x="72" y="276"/>
                  </a:lnTo>
                  <a:lnTo>
                    <a:pt x="95" y="252"/>
                  </a:lnTo>
                  <a:lnTo>
                    <a:pt x="107" y="240"/>
                  </a:lnTo>
                  <a:lnTo>
                    <a:pt x="155" y="204"/>
                  </a:lnTo>
                  <a:lnTo>
                    <a:pt x="215" y="168"/>
                  </a:lnTo>
                  <a:lnTo>
                    <a:pt x="275" y="132"/>
                  </a:lnTo>
                  <a:lnTo>
                    <a:pt x="334" y="108"/>
                  </a:lnTo>
                  <a:lnTo>
                    <a:pt x="418" y="72"/>
                  </a:lnTo>
                  <a:lnTo>
                    <a:pt x="490" y="60"/>
                  </a:lnTo>
                  <a:lnTo>
                    <a:pt x="573" y="36"/>
                  </a:lnTo>
                  <a:lnTo>
                    <a:pt x="657" y="24"/>
                  </a:lnTo>
                  <a:lnTo>
                    <a:pt x="753" y="12"/>
                  </a:lnTo>
                  <a:lnTo>
                    <a:pt x="848" y="0"/>
                  </a:lnTo>
                  <a:lnTo>
                    <a:pt x="944" y="0"/>
                  </a:lnTo>
                  <a:lnTo>
                    <a:pt x="1040" y="0"/>
                  </a:lnTo>
                  <a:lnTo>
                    <a:pt x="1135" y="12"/>
                  </a:lnTo>
                  <a:lnTo>
                    <a:pt x="1219" y="24"/>
                  </a:lnTo>
                  <a:lnTo>
                    <a:pt x="1314" y="36"/>
                  </a:lnTo>
                  <a:lnTo>
                    <a:pt x="1386" y="60"/>
                  </a:lnTo>
                  <a:lnTo>
                    <a:pt x="1470" y="72"/>
                  </a:lnTo>
                  <a:lnTo>
                    <a:pt x="1541" y="108"/>
                  </a:lnTo>
                  <a:lnTo>
                    <a:pt x="1613" y="132"/>
                  </a:lnTo>
                  <a:lnTo>
                    <a:pt x="1673" y="168"/>
                  </a:lnTo>
                  <a:lnTo>
                    <a:pt x="1721" y="204"/>
                  </a:lnTo>
                  <a:lnTo>
                    <a:pt x="1768" y="240"/>
                  </a:lnTo>
                  <a:lnTo>
                    <a:pt x="1792" y="252"/>
                  </a:lnTo>
                  <a:lnTo>
                    <a:pt x="1816" y="276"/>
                  </a:lnTo>
                  <a:lnTo>
                    <a:pt x="1828" y="300"/>
                  </a:lnTo>
                  <a:lnTo>
                    <a:pt x="1840" y="312"/>
                  </a:lnTo>
                  <a:lnTo>
                    <a:pt x="1852" y="336"/>
                  </a:lnTo>
                  <a:lnTo>
                    <a:pt x="1864" y="360"/>
                  </a:lnTo>
                  <a:lnTo>
                    <a:pt x="1876" y="384"/>
                  </a:lnTo>
                  <a:lnTo>
                    <a:pt x="1876" y="408"/>
                  </a:lnTo>
                  <a:lnTo>
                    <a:pt x="1888" y="432"/>
                  </a:lnTo>
                  <a:lnTo>
                    <a:pt x="1888" y="456"/>
                  </a:lnTo>
                  <a:lnTo>
                    <a:pt x="1888" y="468"/>
                  </a:lnTo>
                  <a:lnTo>
                    <a:pt x="1876" y="492"/>
                  </a:lnTo>
                  <a:lnTo>
                    <a:pt x="1876" y="516"/>
                  </a:lnTo>
                  <a:lnTo>
                    <a:pt x="1864" y="540"/>
                  </a:lnTo>
                  <a:lnTo>
                    <a:pt x="1852" y="564"/>
                  </a:lnTo>
                  <a:lnTo>
                    <a:pt x="1840" y="588"/>
                  </a:lnTo>
                  <a:lnTo>
                    <a:pt x="1828" y="600"/>
                  </a:lnTo>
                  <a:lnTo>
                    <a:pt x="1816" y="624"/>
                  </a:lnTo>
                  <a:lnTo>
                    <a:pt x="1792" y="648"/>
                  </a:lnTo>
                  <a:lnTo>
                    <a:pt x="1768" y="660"/>
                  </a:lnTo>
                  <a:lnTo>
                    <a:pt x="1721" y="708"/>
                  </a:lnTo>
                  <a:lnTo>
                    <a:pt x="1673" y="732"/>
                  </a:lnTo>
                  <a:lnTo>
                    <a:pt x="1613" y="768"/>
                  </a:lnTo>
                  <a:lnTo>
                    <a:pt x="1541" y="792"/>
                  </a:lnTo>
                  <a:lnTo>
                    <a:pt x="1470" y="828"/>
                  </a:lnTo>
                  <a:lnTo>
                    <a:pt x="1386" y="852"/>
                  </a:lnTo>
                  <a:lnTo>
                    <a:pt x="1314" y="864"/>
                  </a:lnTo>
                  <a:lnTo>
                    <a:pt x="1219" y="876"/>
                  </a:lnTo>
                  <a:lnTo>
                    <a:pt x="1135" y="888"/>
                  </a:lnTo>
                  <a:lnTo>
                    <a:pt x="1040" y="900"/>
                  </a:lnTo>
                  <a:lnTo>
                    <a:pt x="944" y="900"/>
                  </a:lnTo>
                  <a:lnTo>
                    <a:pt x="848" y="900"/>
                  </a:lnTo>
                  <a:lnTo>
                    <a:pt x="753" y="888"/>
                  </a:lnTo>
                  <a:lnTo>
                    <a:pt x="657" y="876"/>
                  </a:lnTo>
                  <a:lnTo>
                    <a:pt x="573" y="864"/>
                  </a:lnTo>
                  <a:lnTo>
                    <a:pt x="490" y="852"/>
                  </a:lnTo>
                  <a:lnTo>
                    <a:pt x="418" y="828"/>
                  </a:lnTo>
                  <a:lnTo>
                    <a:pt x="334" y="792"/>
                  </a:lnTo>
                  <a:lnTo>
                    <a:pt x="275" y="768"/>
                  </a:lnTo>
                  <a:lnTo>
                    <a:pt x="215" y="732"/>
                  </a:lnTo>
                  <a:lnTo>
                    <a:pt x="155" y="708"/>
                  </a:lnTo>
                  <a:lnTo>
                    <a:pt x="107" y="660"/>
                  </a:lnTo>
                  <a:lnTo>
                    <a:pt x="95" y="648"/>
                  </a:lnTo>
                  <a:lnTo>
                    <a:pt x="72" y="624"/>
                  </a:lnTo>
                  <a:lnTo>
                    <a:pt x="60" y="600"/>
                  </a:lnTo>
                  <a:lnTo>
                    <a:pt x="36" y="588"/>
                  </a:lnTo>
                  <a:lnTo>
                    <a:pt x="24" y="564"/>
                  </a:lnTo>
                  <a:lnTo>
                    <a:pt x="12" y="540"/>
                  </a:lnTo>
                  <a:lnTo>
                    <a:pt x="12" y="516"/>
                  </a:lnTo>
                  <a:lnTo>
                    <a:pt x="0" y="492"/>
                  </a:lnTo>
                  <a:lnTo>
                    <a:pt x="0" y="468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EBF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8" name="Freeform 9"/>
            <p:cNvSpPr>
              <a:spLocks noEditPoints="1"/>
            </p:cNvSpPr>
            <p:nvPr/>
          </p:nvSpPr>
          <p:spPr bwMode="auto">
            <a:xfrm>
              <a:off x="980" y="1560"/>
              <a:ext cx="1900" cy="924"/>
            </a:xfrm>
            <a:custGeom>
              <a:avLst/>
              <a:gdLst>
                <a:gd name="T0" fmla="*/ 24 w 1900"/>
                <a:gd name="T1" fmla="*/ 372 h 924"/>
                <a:gd name="T2" fmla="*/ 96 w 1900"/>
                <a:gd name="T3" fmla="*/ 264 h 924"/>
                <a:gd name="T4" fmla="*/ 215 w 1900"/>
                <a:gd name="T5" fmla="*/ 168 h 924"/>
                <a:gd name="T6" fmla="*/ 382 w 1900"/>
                <a:gd name="T7" fmla="*/ 96 h 924"/>
                <a:gd name="T8" fmla="*/ 585 w 1900"/>
                <a:gd name="T9" fmla="*/ 36 h 924"/>
                <a:gd name="T10" fmla="*/ 813 w 1900"/>
                <a:gd name="T11" fmla="*/ 12 h 924"/>
                <a:gd name="T12" fmla="*/ 1052 w 1900"/>
                <a:gd name="T13" fmla="*/ 12 h 924"/>
                <a:gd name="T14" fmla="*/ 1279 w 1900"/>
                <a:gd name="T15" fmla="*/ 36 h 924"/>
                <a:gd name="T16" fmla="*/ 1482 w 1900"/>
                <a:gd name="T17" fmla="*/ 84 h 924"/>
                <a:gd name="T18" fmla="*/ 1661 w 1900"/>
                <a:gd name="T19" fmla="*/ 156 h 924"/>
                <a:gd name="T20" fmla="*/ 1792 w 1900"/>
                <a:gd name="T21" fmla="*/ 240 h 924"/>
                <a:gd name="T22" fmla="*/ 1876 w 1900"/>
                <a:gd name="T23" fmla="*/ 348 h 924"/>
                <a:gd name="T24" fmla="*/ 1900 w 1900"/>
                <a:gd name="T25" fmla="*/ 468 h 924"/>
                <a:gd name="T26" fmla="*/ 1876 w 1900"/>
                <a:gd name="T27" fmla="*/ 576 h 924"/>
                <a:gd name="T28" fmla="*/ 1792 w 1900"/>
                <a:gd name="T29" fmla="*/ 684 h 924"/>
                <a:gd name="T30" fmla="*/ 1661 w 1900"/>
                <a:gd name="T31" fmla="*/ 768 h 924"/>
                <a:gd name="T32" fmla="*/ 1482 w 1900"/>
                <a:gd name="T33" fmla="*/ 840 h 924"/>
                <a:gd name="T34" fmla="*/ 1279 w 1900"/>
                <a:gd name="T35" fmla="*/ 888 h 924"/>
                <a:gd name="T36" fmla="*/ 1052 w 1900"/>
                <a:gd name="T37" fmla="*/ 924 h 924"/>
                <a:gd name="T38" fmla="*/ 813 w 1900"/>
                <a:gd name="T39" fmla="*/ 912 h 924"/>
                <a:gd name="T40" fmla="*/ 585 w 1900"/>
                <a:gd name="T41" fmla="*/ 888 h 924"/>
                <a:gd name="T42" fmla="*/ 382 w 1900"/>
                <a:gd name="T43" fmla="*/ 828 h 924"/>
                <a:gd name="T44" fmla="*/ 215 w 1900"/>
                <a:gd name="T45" fmla="*/ 756 h 924"/>
                <a:gd name="T46" fmla="*/ 96 w 1900"/>
                <a:gd name="T47" fmla="*/ 660 h 924"/>
                <a:gd name="T48" fmla="*/ 24 w 1900"/>
                <a:gd name="T49" fmla="*/ 552 h 924"/>
                <a:gd name="T50" fmla="*/ 12 w 1900"/>
                <a:gd name="T51" fmla="*/ 480 h 924"/>
                <a:gd name="T52" fmla="*/ 60 w 1900"/>
                <a:gd name="T53" fmla="*/ 588 h 924"/>
                <a:gd name="T54" fmla="*/ 155 w 1900"/>
                <a:gd name="T55" fmla="*/ 684 h 924"/>
                <a:gd name="T56" fmla="*/ 287 w 1900"/>
                <a:gd name="T57" fmla="*/ 768 h 924"/>
                <a:gd name="T58" fmla="*/ 466 w 1900"/>
                <a:gd name="T59" fmla="*/ 840 h 924"/>
                <a:gd name="T60" fmla="*/ 669 w 1900"/>
                <a:gd name="T61" fmla="*/ 888 h 924"/>
                <a:gd name="T62" fmla="*/ 908 w 1900"/>
                <a:gd name="T63" fmla="*/ 900 h 924"/>
                <a:gd name="T64" fmla="*/ 1147 w 1900"/>
                <a:gd name="T65" fmla="*/ 900 h 924"/>
                <a:gd name="T66" fmla="*/ 1362 w 1900"/>
                <a:gd name="T67" fmla="*/ 864 h 924"/>
                <a:gd name="T68" fmla="*/ 1553 w 1900"/>
                <a:gd name="T69" fmla="*/ 804 h 924"/>
                <a:gd name="T70" fmla="*/ 1709 w 1900"/>
                <a:gd name="T71" fmla="*/ 720 h 924"/>
                <a:gd name="T72" fmla="*/ 1816 w 1900"/>
                <a:gd name="T73" fmla="*/ 636 h 924"/>
                <a:gd name="T74" fmla="*/ 1876 w 1900"/>
                <a:gd name="T75" fmla="*/ 528 h 924"/>
                <a:gd name="T76" fmla="*/ 1888 w 1900"/>
                <a:gd name="T77" fmla="*/ 420 h 924"/>
                <a:gd name="T78" fmla="*/ 1828 w 1900"/>
                <a:gd name="T79" fmla="*/ 312 h 924"/>
                <a:gd name="T80" fmla="*/ 1733 w 1900"/>
                <a:gd name="T81" fmla="*/ 216 h 924"/>
                <a:gd name="T82" fmla="*/ 1589 w 1900"/>
                <a:gd name="T83" fmla="*/ 132 h 924"/>
                <a:gd name="T84" fmla="*/ 1398 w 1900"/>
                <a:gd name="T85" fmla="*/ 72 h 924"/>
                <a:gd name="T86" fmla="*/ 1183 w 1900"/>
                <a:gd name="T87" fmla="*/ 36 h 924"/>
                <a:gd name="T88" fmla="*/ 956 w 1900"/>
                <a:gd name="T89" fmla="*/ 24 h 924"/>
                <a:gd name="T90" fmla="*/ 717 w 1900"/>
                <a:gd name="T91" fmla="*/ 36 h 924"/>
                <a:gd name="T92" fmla="*/ 502 w 1900"/>
                <a:gd name="T93" fmla="*/ 72 h 924"/>
                <a:gd name="T94" fmla="*/ 323 w 1900"/>
                <a:gd name="T95" fmla="*/ 132 h 924"/>
                <a:gd name="T96" fmla="*/ 179 w 1900"/>
                <a:gd name="T97" fmla="*/ 216 h 924"/>
                <a:gd name="T98" fmla="*/ 72 w 1900"/>
                <a:gd name="T99" fmla="*/ 312 h 924"/>
                <a:gd name="T100" fmla="*/ 24 w 1900"/>
                <a:gd name="T101" fmla="*/ 420 h 92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900"/>
                <a:gd name="T154" fmla="*/ 0 h 924"/>
                <a:gd name="T155" fmla="*/ 1900 w 1900"/>
                <a:gd name="T156" fmla="*/ 924 h 92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900" h="924">
                  <a:moveTo>
                    <a:pt x="0" y="468"/>
                  </a:moveTo>
                  <a:lnTo>
                    <a:pt x="0" y="444"/>
                  </a:lnTo>
                  <a:lnTo>
                    <a:pt x="0" y="420"/>
                  </a:lnTo>
                  <a:lnTo>
                    <a:pt x="12" y="396"/>
                  </a:lnTo>
                  <a:lnTo>
                    <a:pt x="24" y="372"/>
                  </a:lnTo>
                  <a:lnTo>
                    <a:pt x="36" y="348"/>
                  </a:lnTo>
                  <a:lnTo>
                    <a:pt x="48" y="324"/>
                  </a:lnTo>
                  <a:lnTo>
                    <a:pt x="60" y="300"/>
                  </a:lnTo>
                  <a:lnTo>
                    <a:pt x="72" y="288"/>
                  </a:lnTo>
                  <a:lnTo>
                    <a:pt x="96" y="264"/>
                  </a:lnTo>
                  <a:lnTo>
                    <a:pt x="119" y="240"/>
                  </a:lnTo>
                  <a:lnTo>
                    <a:pt x="143" y="228"/>
                  </a:lnTo>
                  <a:lnTo>
                    <a:pt x="167" y="204"/>
                  </a:lnTo>
                  <a:lnTo>
                    <a:pt x="191" y="192"/>
                  </a:lnTo>
                  <a:lnTo>
                    <a:pt x="215" y="168"/>
                  </a:lnTo>
                  <a:lnTo>
                    <a:pt x="251" y="156"/>
                  </a:lnTo>
                  <a:lnTo>
                    <a:pt x="287" y="132"/>
                  </a:lnTo>
                  <a:lnTo>
                    <a:pt x="311" y="120"/>
                  </a:lnTo>
                  <a:lnTo>
                    <a:pt x="346" y="108"/>
                  </a:lnTo>
                  <a:lnTo>
                    <a:pt x="382" y="96"/>
                  </a:lnTo>
                  <a:lnTo>
                    <a:pt x="418" y="84"/>
                  </a:lnTo>
                  <a:lnTo>
                    <a:pt x="466" y="72"/>
                  </a:lnTo>
                  <a:lnTo>
                    <a:pt x="502" y="60"/>
                  </a:lnTo>
                  <a:lnTo>
                    <a:pt x="538" y="48"/>
                  </a:lnTo>
                  <a:lnTo>
                    <a:pt x="585" y="36"/>
                  </a:lnTo>
                  <a:lnTo>
                    <a:pt x="621" y="36"/>
                  </a:lnTo>
                  <a:lnTo>
                    <a:pt x="669" y="24"/>
                  </a:lnTo>
                  <a:lnTo>
                    <a:pt x="717" y="24"/>
                  </a:lnTo>
                  <a:lnTo>
                    <a:pt x="765" y="12"/>
                  </a:lnTo>
                  <a:lnTo>
                    <a:pt x="813" y="12"/>
                  </a:lnTo>
                  <a:lnTo>
                    <a:pt x="860" y="12"/>
                  </a:lnTo>
                  <a:lnTo>
                    <a:pt x="908" y="0"/>
                  </a:lnTo>
                  <a:lnTo>
                    <a:pt x="956" y="0"/>
                  </a:lnTo>
                  <a:lnTo>
                    <a:pt x="1004" y="0"/>
                  </a:lnTo>
                  <a:lnTo>
                    <a:pt x="1052" y="12"/>
                  </a:lnTo>
                  <a:lnTo>
                    <a:pt x="1099" y="12"/>
                  </a:lnTo>
                  <a:lnTo>
                    <a:pt x="1147" y="12"/>
                  </a:lnTo>
                  <a:lnTo>
                    <a:pt x="1195" y="24"/>
                  </a:lnTo>
                  <a:lnTo>
                    <a:pt x="1231" y="24"/>
                  </a:lnTo>
                  <a:lnTo>
                    <a:pt x="1279" y="36"/>
                  </a:lnTo>
                  <a:lnTo>
                    <a:pt x="1326" y="36"/>
                  </a:lnTo>
                  <a:lnTo>
                    <a:pt x="1362" y="48"/>
                  </a:lnTo>
                  <a:lnTo>
                    <a:pt x="1410" y="60"/>
                  </a:lnTo>
                  <a:lnTo>
                    <a:pt x="1446" y="72"/>
                  </a:lnTo>
                  <a:lnTo>
                    <a:pt x="1482" y="84"/>
                  </a:lnTo>
                  <a:lnTo>
                    <a:pt x="1518" y="96"/>
                  </a:lnTo>
                  <a:lnTo>
                    <a:pt x="1553" y="108"/>
                  </a:lnTo>
                  <a:lnTo>
                    <a:pt x="1589" y="120"/>
                  </a:lnTo>
                  <a:lnTo>
                    <a:pt x="1625" y="132"/>
                  </a:lnTo>
                  <a:lnTo>
                    <a:pt x="1661" y="156"/>
                  </a:lnTo>
                  <a:lnTo>
                    <a:pt x="1685" y="168"/>
                  </a:lnTo>
                  <a:lnTo>
                    <a:pt x="1709" y="192"/>
                  </a:lnTo>
                  <a:lnTo>
                    <a:pt x="1745" y="204"/>
                  </a:lnTo>
                  <a:lnTo>
                    <a:pt x="1769" y="228"/>
                  </a:lnTo>
                  <a:lnTo>
                    <a:pt x="1792" y="240"/>
                  </a:lnTo>
                  <a:lnTo>
                    <a:pt x="1804" y="264"/>
                  </a:lnTo>
                  <a:lnTo>
                    <a:pt x="1828" y="288"/>
                  </a:lnTo>
                  <a:lnTo>
                    <a:pt x="1852" y="300"/>
                  </a:lnTo>
                  <a:lnTo>
                    <a:pt x="1864" y="324"/>
                  </a:lnTo>
                  <a:lnTo>
                    <a:pt x="1876" y="348"/>
                  </a:lnTo>
                  <a:lnTo>
                    <a:pt x="1888" y="372"/>
                  </a:lnTo>
                  <a:lnTo>
                    <a:pt x="1900" y="396"/>
                  </a:lnTo>
                  <a:lnTo>
                    <a:pt x="1900" y="420"/>
                  </a:lnTo>
                  <a:lnTo>
                    <a:pt x="1900" y="444"/>
                  </a:lnTo>
                  <a:lnTo>
                    <a:pt x="1900" y="468"/>
                  </a:lnTo>
                  <a:lnTo>
                    <a:pt x="1900" y="492"/>
                  </a:lnTo>
                  <a:lnTo>
                    <a:pt x="1900" y="516"/>
                  </a:lnTo>
                  <a:lnTo>
                    <a:pt x="1900" y="528"/>
                  </a:lnTo>
                  <a:lnTo>
                    <a:pt x="1888" y="552"/>
                  </a:lnTo>
                  <a:lnTo>
                    <a:pt x="1876" y="576"/>
                  </a:lnTo>
                  <a:lnTo>
                    <a:pt x="1864" y="600"/>
                  </a:lnTo>
                  <a:lnTo>
                    <a:pt x="1852" y="624"/>
                  </a:lnTo>
                  <a:lnTo>
                    <a:pt x="1828" y="648"/>
                  </a:lnTo>
                  <a:lnTo>
                    <a:pt x="1816" y="660"/>
                  </a:lnTo>
                  <a:lnTo>
                    <a:pt x="1792" y="684"/>
                  </a:lnTo>
                  <a:lnTo>
                    <a:pt x="1769" y="708"/>
                  </a:lnTo>
                  <a:lnTo>
                    <a:pt x="1745" y="720"/>
                  </a:lnTo>
                  <a:lnTo>
                    <a:pt x="1709" y="744"/>
                  </a:lnTo>
                  <a:lnTo>
                    <a:pt x="1685" y="756"/>
                  </a:lnTo>
                  <a:lnTo>
                    <a:pt x="1661" y="768"/>
                  </a:lnTo>
                  <a:lnTo>
                    <a:pt x="1625" y="792"/>
                  </a:lnTo>
                  <a:lnTo>
                    <a:pt x="1589" y="804"/>
                  </a:lnTo>
                  <a:lnTo>
                    <a:pt x="1553" y="816"/>
                  </a:lnTo>
                  <a:lnTo>
                    <a:pt x="1518" y="828"/>
                  </a:lnTo>
                  <a:lnTo>
                    <a:pt x="1482" y="840"/>
                  </a:lnTo>
                  <a:lnTo>
                    <a:pt x="1446" y="852"/>
                  </a:lnTo>
                  <a:lnTo>
                    <a:pt x="1410" y="864"/>
                  </a:lnTo>
                  <a:lnTo>
                    <a:pt x="1362" y="876"/>
                  </a:lnTo>
                  <a:lnTo>
                    <a:pt x="1326" y="888"/>
                  </a:lnTo>
                  <a:lnTo>
                    <a:pt x="1279" y="888"/>
                  </a:lnTo>
                  <a:lnTo>
                    <a:pt x="1231" y="900"/>
                  </a:lnTo>
                  <a:lnTo>
                    <a:pt x="1195" y="912"/>
                  </a:lnTo>
                  <a:lnTo>
                    <a:pt x="1147" y="912"/>
                  </a:lnTo>
                  <a:lnTo>
                    <a:pt x="1099" y="912"/>
                  </a:lnTo>
                  <a:lnTo>
                    <a:pt x="1052" y="924"/>
                  </a:lnTo>
                  <a:lnTo>
                    <a:pt x="1004" y="924"/>
                  </a:lnTo>
                  <a:lnTo>
                    <a:pt x="956" y="924"/>
                  </a:lnTo>
                  <a:lnTo>
                    <a:pt x="908" y="924"/>
                  </a:lnTo>
                  <a:lnTo>
                    <a:pt x="860" y="924"/>
                  </a:lnTo>
                  <a:lnTo>
                    <a:pt x="813" y="912"/>
                  </a:lnTo>
                  <a:lnTo>
                    <a:pt x="765" y="912"/>
                  </a:lnTo>
                  <a:lnTo>
                    <a:pt x="717" y="912"/>
                  </a:lnTo>
                  <a:lnTo>
                    <a:pt x="669" y="900"/>
                  </a:lnTo>
                  <a:lnTo>
                    <a:pt x="621" y="888"/>
                  </a:lnTo>
                  <a:lnTo>
                    <a:pt x="585" y="888"/>
                  </a:lnTo>
                  <a:lnTo>
                    <a:pt x="538" y="876"/>
                  </a:lnTo>
                  <a:lnTo>
                    <a:pt x="502" y="864"/>
                  </a:lnTo>
                  <a:lnTo>
                    <a:pt x="466" y="852"/>
                  </a:lnTo>
                  <a:lnTo>
                    <a:pt x="418" y="840"/>
                  </a:lnTo>
                  <a:lnTo>
                    <a:pt x="382" y="828"/>
                  </a:lnTo>
                  <a:lnTo>
                    <a:pt x="346" y="816"/>
                  </a:lnTo>
                  <a:lnTo>
                    <a:pt x="311" y="804"/>
                  </a:lnTo>
                  <a:lnTo>
                    <a:pt x="287" y="792"/>
                  </a:lnTo>
                  <a:lnTo>
                    <a:pt x="251" y="768"/>
                  </a:lnTo>
                  <a:lnTo>
                    <a:pt x="215" y="756"/>
                  </a:lnTo>
                  <a:lnTo>
                    <a:pt x="191" y="744"/>
                  </a:lnTo>
                  <a:lnTo>
                    <a:pt x="167" y="720"/>
                  </a:lnTo>
                  <a:lnTo>
                    <a:pt x="143" y="708"/>
                  </a:lnTo>
                  <a:lnTo>
                    <a:pt x="119" y="684"/>
                  </a:lnTo>
                  <a:lnTo>
                    <a:pt x="96" y="660"/>
                  </a:lnTo>
                  <a:lnTo>
                    <a:pt x="72" y="648"/>
                  </a:lnTo>
                  <a:lnTo>
                    <a:pt x="60" y="624"/>
                  </a:lnTo>
                  <a:lnTo>
                    <a:pt x="48" y="600"/>
                  </a:lnTo>
                  <a:lnTo>
                    <a:pt x="36" y="576"/>
                  </a:lnTo>
                  <a:lnTo>
                    <a:pt x="24" y="552"/>
                  </a:lnTo>
                  <a:lnTo>
                    <a:pt x="12" y="540"/>
                  </a:lnTo>
                  <a:lnTo>
                    <a:pt x="0" y="516"/>
                  </a:lnTo>
                  <a:lnTo>
                    <a:pt x="0" y="492"/>
                  </a:lnTo>
                  <a:lnTo>
                    <a:pt x="0" y="468"/>
                  </a:lnTo>
                  <a:close/>
                  <a:moveTo>
                    <a:pt x="12" y="480"/>
                  </a:moveTo>
                  <a:lnTo>
                    <a:pt x="24" y="504"/>
                  </a:lnTo>
                  <a:lnTo>
                    <a:pt x="24" y="528"/>
                  </a:lnTo>
                  <a:lnTo>
                    <a:pt x="36" y="552"/>
                  </a:lnTo>
                  <a:lnTo>
                    <a:pt x="48" y="576"/>
                  </a:lnTo>
                  <a:lnTo>
                    <a:pt x="60" y="588"/>
                  </a:lnTo>
                  <a:lnTo>
                    <a:pt x="72" y="612"/>
                  </a:lnTo>
                  <a:lnTo>
                    <a:pt x="84" y="636"/>
                  </a:lnTo>
                  <a:lnTo>
                    <a:pt x="107" y="648"/>
                  </a:lnTo>
                  <a:lnTo>
                    <a:pt x="131" y="672"/>
                  </a:lnTo>
                  <a:lnTo>
                    <a:pt x="155" y="684"/>
                  </a:lnTo>
                  <a:lnTo>
                    <a:pt x="179" y="708"/>
                  </a:lnTo>
                  <a:lnTo>
                    <a:pt x="203" y="720"/>
                  </a:lnTo>
                  <a:lnTo>
                    <a:pt x="227" y="744"/>
                  </a:lnTo>
                  <a:lnTo>
                    <a:pt x="263" y="756"/>
                  </a:lnTo>
                  <a:lnTo>
                    <a:pt x="287" y="768"/>
                  </a:lnTo>
                  <a:lnTo>
                    <a:pt x="323" y="792"/>
                  </a:lnTo>
                  <a:lnTo>
                    <a:pt x="358" y="804"/>
                  </a:lnTo>
                  <a:lnTo>
                    <a:pt x="394" y="816"/>
                  </a:lnTo>
                  <a:lnTo>
                    <a:pt x="430" y="828"/>
                  </a:lnTo>
                  <a:lnTo>
                    <a:pt x="466" y="840"/>
                  </a:lnTo>
                  <a:lnTo>
                    <a:pt x="502" y="852"/>
                  </a:lnTo>
                  <a:lnTo>
                    <a:pt x="550" y="864"/>
                  </a:lnTo>
                  <a:lnTo>
                    <a:pt x="585" y="864"/>
                  </a:lnTo>
                  <a:lnTo>
                    <a:pt x="633" y="876"/>
                  </a:lnTo>
                  <a:lnTo>
                    <a:pt x="669" y="888"/>
                  </a:lnTo>
                  <a:lnTo>
                    <a:pt x="717" y="888"/>
                  </a:lnTo>
                  <a:lnTo>
                    <a:pt x="765" y="900"/>
                  </a:lnTo>
                  <a:lnTo>
                    <a:pt x="813" y="900"/>
                  </a:lnTo>
                  <a:lnTo>
                    <a:pt x="860" y="900"/>
                  </a:lnTo>
                  <a:lnTo>
                    <a:pt x="908" y="900"/>
                  </a:lnTo>
                  <a:lnTo>
                    <a:pt x="956" y="900"/>
                  </a:lnTo>
                  <a:lnTo>
                    <a:pt x="1004" y="900"/>
                  </a:lnTo>
                  <a:lnTo>
                    <a:pt x="1052" y="900"/>
                  </a:lnTo>
                  <a:lnTo>
                    <a:pt x="1099" y="900"/>
                  </a:lnTo>
                  <a:lnTo>
                    <a:pt x="1147" y="900"/>
                  </a:lnTo>
                  <a:lnTo>
                    <a:pt x="1183" y="888"/>
                  </a:lnTo>
                  <a:lnTo>
                    <a:pt x="1231" y="888"/>
                  </a:lnTo>
                  <a:lnTo>
                    <a:pt x="1279" y="876"/>
                  </a:lnTo>
                  <a:lnTo>
                    <a:pt x="1314" y="864"/>
                  </a:lnTo>
                  <a:lnTo>
                    <a:pt x="1362" y="864"/>
                  </a:lnTo>
                  <a:lnTo>
                    <a:pt x="1398" y="852"/>
                  </a:lnTo>
                  <a:lnTo>
                    <a:pt x="1446" y="840"/>
                  </a:lnTo>
                  <a:lnTo>
                    <a:pt x="1482" y="828"/>
                  </a:lnTo>
                  <a:lnTo>
                    <a:pt x="1518" y="816"/>
                  </a:lnTo>
                  <a:lnTo>
                    <a:pt x="1553" y="804"/>
                  </a:lnTo>
                  <a:lnTo>
                    <a:pt x="1589" y="792"/>
                  </a:lnTo>
                  <a:lnTo>
                    <a:pt x="1613" y="768"/>
                  </a:lnTo>
                  <a:lnTo>
                    <a:pt x="1649" y="756"/>
                  </a:lnTo>
                  <a:lnTo>
                    <a:pt x="1673" y="744"/>
                  </a:lnTo>
                  <a:lnTo>
                    <a:pt x="1709" y="720"/>
                  </a:lnTo>
                  <a:lnTo>
                    <a:pt x="1733" y="708"/>
                  </a:lnTo>
                  <a:lnTo>
                    <a:pt x="1757" y="684"/>
                  </a:lnTo>
                  <a:lnTo>
                    <a:pt x="1780" y="672"/>
                  </a:lnTo>
                  <a:lnTo>
                    <a:pt x="1804" y="648"/>
                  </a:lnTo>
                  <a:lnTo>
                    <a:pt x="1816" y="636"/>
                  </a:lnTo>
                  <a:lnTo>
                    <a:pt x="1828" y="612"/>
                  </a:lnTo>
                  <a:lnTo>
                    <a:pt x="1852" y="588"/>
                  </a:lnTo>
                  <a:lnTo>
                    <a:pt x="1864" y="576"/>
                  </a:lnTo>
                  <a:lnTo>
                    <a:pt x="1876" y="552"/>
                  </a:lnTo>
                  <a:lnTo>
                    <a:pt x="1876" y="528"/>
                  </a:lnTo>
                  <a:lnTo>
                    <a:pt x="1888" y="504"/>
                  </a:lnTo>
                  <a:lnTo>
                    <a:pt x="1888" y="480"/>
                  </a:lnTo>
                  <a:lnTo>
                    <a:pt x="1888" y="468"/>
                  </a:lnTo>
                  <a:lnTo>
                    <a:pt x="1888" y="444"/>
                  </a:lnTo>
                  <a:lnTo>
                    <a:pt x="1888" y="420"/>
                  </a:lnTo>
                  <a:lnTo>
                    <a:pt x="1876" y="396"/>
                  </a:lnTo>
                  <a:lnTo>
                    <a:pt x="1876" y="372"/>
                  </a:lnTo>
                  <a:lnTo>
                    <a:pt x="1864" y="360"/>
                  </a:lnTo>
                  <a:lnTo>
                    <a:pt x="1852" y="336"/>
                  </a:lnTo>
                  <a:lnTo>
                    <a:pt x="1828" y="312"/>
                  </a:lnTo>
                  <a:lnTo>
                    <a:pt x="1816" y="288"/>
                  </a:lnTo>
                  <a:lnTo>
                    <a:pt x="1804" y="276"/>
                  </a:lnTo>
                  <a:lnTo>
                    <a:pt x="1780" y="252"/>
                  </a:lnTo>
                  <a:lnTo>
                    <a:pt x="1757" y="240"/>
                  </a:lnTo>
                  <a:lnTo>
                    <a:pt x="1733" y="216"/>
                  </a:lnTo>
                  <a:lnTo>
                    <a:pt x="1709" y="204"/>
                  </a:lnTo>
                  <a:lnTo>
                    <a:pt x="1673" y="180"/>
                  </a:lnTo>
                  <a:lnTo>
                    <a:pt x="1649" y="168"/>
                  </a:lnTo>
                  <a:lnTo>
                    <a:pt x="1613" y="156"/>
                  </a:lnTo>
                  <a:lnTo>
                    <a:pt x="1589" y="132"/>
                  </a:lnTo>
                  <a:lnTo>
                    <a:pt x="1553" y="120"/>
                  </a:lnTo>
                  <a:lnTo>
                    <a:pt x="1518" y="108"/>
                  </a:lnTo>
                  <a:lnTo>
                    <a:pt x="1482" y="96"/>
                  </a:lnTo>
                  <a:lnTo>
                    <a:pt x="1446" y="84"/>
                  </a:lnTo>
                  <a:lnTo>
                    <a:pt x="1398" y="72"/>
                  </a:lnTo>
                  <a:lnTo>
                    <a:pt x="1362" y="60"/>
                  </a:lnTo>
                  <a:lnTo>
                    <a:pt x="1314" y="60"/>
                  </a:lnTo>
                  <a:lnTo>
                    <a:pt x="1279" y="48"/>
                  </a:lnTo>
                  <a:lnTo>
                    <a:pt x="1231" y="36"/>
                  </a:lnTo>
                  <a:lnTo>
                    <a:pt x="1183" y="36"/>
                  </a:lnTo>
                  <a:lnTo>
                    <a:pt x="1147" y="36"/>
                  </a:lnTo>
                  <a:lnTo>
                    <a:pt x="1099" y="24"/>
                  </a:lnTo>
                  <a:lnTo>
                    <a:pt x="1052" y="24"/>
                  </a:lnTo>
                  <a:lnTo>
                    <a:pt x="1004" y="24"/>
                  </a:lnTo>
                  <a:lnTo>
                    <a:pt x="956" y="24"/>
                  </a:lnTo>
                  <a:lnTo>
                    <a:pt x="908" y="24"/>
                  </a:lnTo>
                  <a:lnTo>
                    <a:pt x="860" y="24"/>
                  </a:lnTo>
                  <a:lnTo>
                    <a:pt x="813" y="24"/>
                  </a:lnTo>
                  <a:lnTo>
                    <a:pt x="765" y="36"/>
                  </a:lnTo>
                  <a:lnTo>
                    <a:pt x="717" y="36"/>
                  </a:lnTo>
                  <a:lnTo>
                    <a:pt x="669" y="36"/>
                  </a:lnTo>
                  <a:lnTo>
                    <a:pt x="633" y="48"/>
                  </a:lnTo>
                  <a:lnTo>
                    <a:pt x="585" y="60"/>
                  </a:lnTo>
                  <a:lnTo>
                    <a:pt x="550" y="60"/>
                  </a:lnTo>
                  <a:lnTo>
                    <a:pt x="502" y="72"/>
                  </a:lnTo>
                  <a:lnTo>
                    <a:pt x="466" y="84"/>
                  </a:lnTo>
                  <a:lnTo>
                    <a:pt x="430" y="96"/>
                  </a:lnTo>
                  <a:lnTo>
                    <a:pt x="394" y="108"/>
                  </a:lnTo>
                  <a:lnTo>
                    <a:pt x="358" y="120"/>
                  </a:lnTo>
                  <a:lnTo>
                    <a:pt x="323" y="132"/>
                  </a:lnTo>
                  <a:lnTo>
                    <a:pt x="287" y="156"/>
                  </a:lnTo>
                  <a:lnTo>
                    <a:pt x="263" y="168"/>
                  </a:lnTo>
                  <a:lnTo>
                    <a:pt x="227" y="180"/>
                  </a:lnTo>
                  <a:lnTo>
                    <a:pt x="203" y="204"/>
                  </a:lnTo>
                  <a:lnTo>
                    <a:pt x="179" y="216"/>
                  </a:lnTo>
                  <a:lnTo>
                    <a:pt x="155" y="240"/>
                  </a:lnTo>
                  <a:lnTo>
                    <a:pt x="131" y="252"/>
                  </a:lnTo>
                  <a:lnTo>
                    <a:pt x="107" y="276"/>
                  </a:lnTo>
                  <a:lnTo>
                    <a:pt x="84" y="288"/>
                  </a:lnTo>
                  <a:lnTo>
                    <a:pt x="72" y="312"/>
                  </a:lnTo>
                  <a:lnTo>
                    <a:pt x="60" y="336"/>
                  </a:lnTo>
                  <a:lnTo>
                    <a:pt x="48" y="360"/>
                  </a:lnTo>
                  <a:lnTo>
                    <a:pt x="36" y="372"/>
                  </a:lnTo>
                  <a:lnTo>
                    <a:pt x="24" y="396"/>
                  </a:lnTo>
                  <a:lnTo>
                    <a:pt x="24" y="420"/>
                  </a:lnTo>
                  <a:lnTo>
                    <a:pt x="12" y="444"/>
                  </a:lnTo>
                  <a:lnTo>
                    <a:pt x="12" y="468"/>
                  </a:lnTo>
                  <a:lnTo>
                    <a:pt x="12" y="480"/>
                  </a:lnTo>
                  <a:close/>
                </a:path>
              </a:pathLst>
            </a:custGeom>
            <a:solidFill>
              <a:srgbClr val="EEECE1"/>
            </a:solidFill>
            <a:ln w="0">
              <a:solidFill>
                <a:srgbClr val="EEECE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59" name="Rectangle 10"/>
            <p:cNvSpPr>
              <a:spLocks noChangeArrowheads="1"/>
            </p:cNvSpPr>
            <p:nvPr/>
          </p:nvSpPr>
          <p:spPr bwMode="auto">
            <a:xfrm>
              <a:off x="4577" y="1872"/>
              <a:ext cx="46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STARA</a:t>
              </a:r>
              <a:endParaRPr lang="en-US" sz="2400"/>
            </a:p>
          </p:txBody>
        </p:sp>
        <p:sp>
          <p:nvSpPr>
            <p:cNvPr id="2060" name="Freeform 11"/>
            <p:cNvSpPr>
              <a:spLocks/>
            </p:cNvSpPr>
            <p:nvPr/>
          </p:nvSpPr>
          <p:spPr bwMode="auto">
            <a:xfrm>
              <a:off x="3824" y="1572"/>
              <a:ext cx="1709" cy="852"/>
            </a:xfrm>
            <a:custGeom>
              <a:avLst/>
              <a:gdLst>
                <a:gd name="T0" fmla="*/ 0 w 1709"/>
                <a:gd name="T1" fmla="*/ 408 h 852"/>
                <a:gd name="T2" fmla="*/ 12 w 1709"/>
                <a:gd name="T3" fmla="*/ 360 h 852"/>
                <a:gd name="T4" fmla="*/ 24 w 1709"/>
                <a:gd name="T5" fmla="*/ 324 h 852"/>
                <a:gd name="T6" fmla="*/ 48 w 1709"/>
                <a:gd name="T7" fmla="*/ 276 h 852"/>
                <a:gd name="T8" fmla="*/ 96 w 1709"/>
                <a:gd name="T9" fmla="*/ 228 h 852"/>
                <a:gd name="T10" fmla="*/ 191 w 1709"/>
                <a:gd name="T11" fmla="*/ 156 h 852"/>
                <a:gd name="T12" fmla="*/ 311 w 1709"/>
                <a:gd name="T13" fmla="*/ 96 h 852"/>
                <a:gd name="T14" fmla="*/ 442 w 1709"/>
                <a:gd name="T15" fmla="*/ 48 h 852"/>
                <a:gd name="T16" fmla="*/ 598 w 1709"/>
                <a:gd name="T17" fmla="*/ 24 h 852"/>
                <a:gd name="T18" fmla="*/ 765 w 1709"/>
                <a:gd name="T19" fmla="*/ 0 h 852"/>
                <a:gd name="T20" fmla="*/ 849 w 1709"/>
                <a:gd name="T21" fmla="*/ 0 h 852"/>
                <a:gd name="T22" fmla="*/ 1028 w 1709"/>
                <a:gd name="T23" fmla="*/ 12 h 852"/>
                <a:gd name="T24" fmla="*/ 1183 w 1709"/>
                <a:gd name="T25" fmla="*/ 36 h 852"/>
                <a:gd name="T26" fmla="*/ 1327 w 1709"/>
                <a:gd name="T27" fmla="*/ 72 h 852"/>
                <a:gd name="T28" fmla="*/ 1458 w 1709"/>
                <a:gd name="T29" fmla="*/ 132 h 852"/>
                <a:gd name="T30" fmla="*/ 1566 w 1709"/>
                <a:gd name="T31" fmla="*/ 192 h 852"/>
                <a:gd name="T32" fmla="*/ 1637 w 1709"/>
                <a:gd name="T33" fmla="*/ 264 h 852"/>
                <a:gd name="T34" fmla="*/ 1673 w 1709"/>
                <a:gd name="T35" fmla="*/ 300 h 852"/>
                <a:gd name="T36" fmla="*/ 1685 w 1709"/>
                <a:gd name="T37" fmla="*/ 348 h 852"/>
                <a:gd name="T38" fmla="*/ 1709 w 1709"/>
                <a:gd name="T39" fmla="*/ 384 h 852"/>
                <a:gd name="T40" fmla="*/ 1709 w 1709"/>
                <a:gd name="T41" fmla="*/ 432 h 852"/>
                <a:gd name="T42" fmla="*/ 1709 w 1709"/>
                <a:gd name="T43" fmla="*/ 432 h 852"/>
                <a:gd name="T44" fmla="*/ 1709 w 1709"/>
                <a:gd name="T45" fmla="*/ 468 h 852"/>
                <a:gd name="T46" fmla="*/ 1685 w 1709"/>
                <a:gd name="T47" fmla="*/ 516 h 852"/>
                <a:gd name="T48" fmla="*/ 1673 w 1709"/>
                <a:gd name="T49" fmla="*/ 552 h 852"/>
                <a:gd name="T50" fmla="*/ 1637 w 1709"/>
                <a:gd name="T51" fmla="*/ 600 h 852"/>
                <a:gd name="T52" fmla="*/ 1566 w 1709"/>
                <a:gd name="T53" fmla="*/ 672 h 852"/>
                <a:gd name="T54" fmla="*/ 1458 w 1709"/>
                <a:gd name="T55" fmla="*/ 732 h 852"/>
                <a:gd name="T56" fmla="*/ 1327 w 1709"/>
                <a:gd name="T57" fmla="*/ 780 h 852"/>
                <a:gd name="T58" fmla="*/ 1183 w 1709"/>
                <a:gd name="T59" fmla="*/ 816 h 852"/>
                <a:gd name="T60" fmla="*/ 1028 w 1709"/>
                <a:gd name="T61" fmla="*/ 852 h 852"/>
                <a:gd name="T62" fmla="*/ 849 w 1709"/>
                <a:gd name="T63" fmla="*/ 852 h 852"/>
                <a:gd name="T64" fmla="*/ 849 w 1709"/>
                <a:gd name="T65" fmla="*/ 852 h 852"/>
                <a:gd name="T66" fmla="*/ 681 w 1709"/>
                <a:gd name="T67" fmla="*/ 852 h 852"/>
                <a:gd name="T68" fmla="*/ 526 w 1709"/>
                <a:gd name="T69" fmla="*/ 816 h 852"/>
                <a:gd name="T70" fmla="*/ 371 w 1709"/>
                <a:gd name="T71" fmla="*/ 780 h 852"/>
                <a:gd name="T72" fmla="*/ 251 w 1709"/>
                <a:gd name="T73" fmla="*/ 732 h 852"/>
                <a:gd name="T74" fmla="*/ 143 w 1709"/>
                <a:gd name="T75" fmla="*/ 672 h 852"/>
                <a:gd name="T76" fmla="*/ 60 w 1709"/>
                <a:gd name="T77" fmla="*/ 600 h 852"/>
                <a:gd name="T78" fmla="*/ 36 w 1709"/>
                <a:gd name="T79" fmla="*/ 552 h 852"/>
                <a:gd name="T80" fmla="*/ 12 w 1709"/>
                <a:gd name="T81" fmla="*/ 516 h 852"/>
                <a:gd name="T82" fmla="*/ 0 w 1709"/>
                <a:gd name="T83" fmla="*/ 468 h 852"/>
                <a:gd name="T84" fmla="*/ 0 w 1709"/>
                <a:gd name="T85" fmla="*/ 432 h 852"/>
                <a:gd name="T86" fmla="*/ 0 w 1709"/>
                <a:gd name="T87" fmla="*/ 432 h 85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709"/>
                <a:gd name="T133" fmla="*/ 0 h 852"/>
                <a:gd name="T134" fmla="*/ 1709 w 1709"/>
                <a:gd name="T135" fmla="*/ 852 h 85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709" h="852">
                  <a:moveTo>
                    <a:pt x="0" y="432"/>
                  </a:moveTo>
                  <a:lnTo>
                    <a:pt x="0" y="408"/>
                  </a:lnTo>
                  <a:lnTo>
                    <a:pt x="0" y="384"/>
                  </a:lnTo>
                  <a:lnTo>
                    <a:pt x="12" y="360"/>
                  </a:lnTo>
                  <a:lnTo>
                    <a:pt x="12" y="348"/>
                  </a:lnTo>
                  <a:lnTo>
                    <a:pt x="24" y="324"/>
                  </a:lnTo>
                  <a:lnTo>
                    <a:pt x="36" y="300"/>
                  </a:lnTo>
                  <a:lnTo>
                    <a:pt x="48" y="276"/>
                  </a:lnTo>
                  <a:lnTo>
                    <a:pt x="60" y="264"/>
                  </a:lnTo>
                  <a:lnTo>
                    <a:pt x="96" y="228"/>
                  </a:lnTo>
                  <a:lnTo>
                    <a:pt x="143" y="192"/>
                  </a:lnTo>
                  <a:lnTo>
                    <a:pt x="191" y="156"/>
                  </a:lnTo>
                  <a:lnTo>
                    <a:pt x="251" y="132"/>
                  </a:lnTo>
                  <a:lnTo>
                    <a:pt x="311" y="96"/>
                  </a:lnTo>
                  <a:lnTo>
                    <a:pt x="371" y="72"/>
                  </a:lnTo>
                  <a:lnTo>
                    <a:pt x="442" y="48"/>
                  </a:lnTo>
                  <a:lnTo>
                    <a:pt x="526" y="36"/>
                  </a:lnTo>
                  <a:lnTo>
                    <a:pt x="598" y="24"/>
                  </a:lnTo>
                  <a:lnTo>
                    <a:pt x="681" y="12"/>
                  </a:lnTo>
                  <a:lnTo>
                    <a:pt x="765" y="0"/>
                  </a:lnTo>
                  <a:lnTo>
                    <a:pt x="849" y="0"/>
                  </a:lnTo>
                  <a:lnTo>
                    <a:pt x="944" y="0"/>
                  </a:lnTo>
                  <a:lnTo>
                    <a:pt x="1028" y="12"/>
                  </a:lnTo>
                  <a:lnTo>
                    <a:pt x="1111" y="24"/>
                  </a:lnTo>
                  <a:lnTo>
                    <a:pt x="1183" y="36"/>
                  </a:lnTo>
                  <a:lnTo>
                    <a:pt x="1255" y="48"/>
                  </a:lnTo>
                  <a:lnTo>
                    <a:pt x="1327" y="72"/>
                  </a:lnTo>
                  <a:lnTo>
                    <a:pt x="1398" y="96"/>
                  </a:lnTo>
                  <a:lnTo>
                    <a:pt x="1458" y="132"/>
                  </a:lnTo>
                  <a:lnTo>
                    <a:pt x="1518" y="156"/>
                  </a:lnTo>
                  <a:lnTo>
                    <a:pt x="1566" y="192"/>
                  </a:lnTo>
                  <a:lnTo>
                    <a:pt x="1601" y="228"/>
                  </a:lnTo>
                  <a:lnTo>
                    <a:pt x="1637" y="264"/>
                  </a:lnTo>
                  <a:lnTo>
                    <a:pt x="1661" y="276"/>
                  </a:lnTo>
                  <a:lnTo>
                    <a:pt x="1673" y="300"/>
                  </a:lnTo>
                  <a:lnTo>
                    <a:pt x="1685" y="324"/>
                  </a:lnTo>
                  <a:lnTo>
                    <a:pt x="1685" y="348"/>
                  </a:lnTo>
                  <a:lnTo>
                    <a:pt x="1697" y="360"/>
                  </a:lnTo>
                  <a:lnTo>
                    <a:pt x="1709" y="384"/>
                  </a:lnTo>
                  <a:lnTo>
                    <a:pt x="1709" y="408"/>
                  </a:lnTo>
                  <a:lnTo>
                    <a:pt x="1709" y="432"/>
                  </a:lnTo>
                  <a:lnTo>
                    <a:pt x="1709" y="456"/>
                  </a:lnTo>
                  <a:lnTo>
                    <a:pt x="1709" y="468"/>
                  </a:lnTo>
                  <a:lnTo>
                    <a:pt x="1697" y="492"/>
                  </a:lnTo>
                  <a:lnTo>
                    <a:pt x="1685" y="516"/>
                  </a:lnTo>
                  <a:lnTo>
                    <a:pt x="1685" y="540"/>
                  </a:lnTo>
                  <a:lnTo>
                    <a:pt x="1673" y="552"/>
                  </a:lnTo>
                  <a:lnTo>
                    <a:pt x="1661" y="576"/>
                  </a:lnTo>
                  <a:lnTo>
                    <a:pt x="1637" y="600"/>
                  </a:lnTo>
                  <a:lnTo>
                    <a:pt x="1601" y="636"/>
                  </a:lnTo>
                  <a:lnTo>
                    <a:pt x="1566" y="672"/>
                  </a:lnTo>
                  <a:lnTo>
                    <a:pt x="1518" y="696"/>
                  </a:lnTo>
                  <a:lnTo>
                    <a:pt x="1458" y="732"/>
                  </a:lnTo>
                  <a:lnTo>
                    <a:pt x="1398" y="756"/>
                  </a:lnTo>
                  <a:lnTo>
                    <a:pt x="1327" y="780"/>
                  </a:lnTo>
                  <a:lnTo>
                    <a:pt x="1255" y="804"/>
                  </a:lnTo>
                  <a:lnTo>
                    <a:pt x="1183" y="816"/>
                  </a:lnTo>
                  <a:lnTo>
                    <a:pt x="1111" y="840"/>
                  </a:lnTo>
                  <a:lnTo>
                    <a:pt x="1028" y="852"/>
                  </a:lnTo>
                  <a:lnTo>
                    <a:pt x="944" y="852"/>
                  </a:lnTo>
                  <a:lnTo>
                    <a:pt x="849" y="852"/>
                  </a:lnTo>
                  <a:lnTo>
                    <a:pt x="765" y="852"/>
                  </a:lnTo>
                  <a:lnTo>
                    <a:pt x="681" y="852"/>
                  </a:lnTo>
                  <a:lnTo>
                    <a:pt x="598" y="840"/>
                  </a:lnTo>
                  <a:lnTo>
                    <a:pt x="526" y="816"/>
                  </a:lnTo>
                  <a:lnTo>
                    <a:pt x="442" y="804"/>
                  </a:lnTo>
                  <a:lnTo>
                    <a:pt x="371" y="780"/>
                  </a:lnTo>
                  <a:lnTo>
                    <a:pt x="311" y="756"/>
                  </a:lnTo>
                  <a:lnTo>
                    <a:pt x="251" y="732"/>
                  </a:lnTo>
                  <a:lnTo>
                    <a:pt x="191" y="696"/>
                  </a:lnTo>
                  <a:lnTo>
                    <a:pt x="143" y="672"/>
                  </a:lnTo>
                  <a:lnTo>
                    <a:pt x="96" y="636"/>
                  </a:lnTo>
                  <a:lnTo>
                    <a:pt x="60" y="600"/>
                  </a:lnTo>
                  <a:lnTo>
                    <a:pt x="48" y="576"/>
                  </a:lnTo>
                  <a:lnTo>
                    <a:pt x="36" y="552"/>
                  </a:lnTo>
                  <a:lnTo>
                    <a:pt x="24" y="540"/>
                  </a:lnTo>
                  <a:lnTo>
                    <a:pt x="12" y="516"/>
                  </a:lnTo>
                  <a:lnTo>
                    <a:pt x="12" y="492"/>
                  </a:lnTo>
                  <a:lnTo>
                    <a:pt x="0" y="468"/>
                  </a:lnTo>
                  <a:lnTo>
                    <a:pt x="0" y="456"/>
                  </a:lnTo>
                  <a:lnTo>
                    <a:pt x="0" y="432"/>
                  </a:lnTo>
                  <a:close/>
                </a:path>
              </a:pathLst>
            </a:custGeom>
            <a:solidFill>
              <a:srgbClr val="EBF1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1" name="Freeform 12"/>
            <p:cNvSpPr>
              <a:spLocks noEditPoints="1"/>
            </p:cNvSpPr>
            <p:nvPr/>
          </p:nvSpPr>
          <p:spPr bwMode="auto">
            <a:xfrm>
              <a:off x="3812" y="1560"/>
              <a:ext cx="1733" cy="876"/>
            </a:xfrm>
            <a:custGeom>
              <a:avLst/>
              <a:gdLst>
                <a:gd name="T0" fmla="*/ 24 w 1733"/>
                <a:gd name="T1" fmla="*/ 348 h 876"/>
                <a:gd name="T2" fmla="*/ 84 w 1733"/>
                <a:gd name="T3" fmla="*/ 252 h 876"/>
                <a:gd name="T4" fmla="*/ 203 w 1733"/>
                <a:gd name="T5" fmla="*/ 156 h 876"/>
                <a:gd name="T6" fmla="*/ 347 w 1733"/>
                <a:gd name="T7" fmla="*/ 96 h 876"/>
                <a:gd name="T8" fmla="*/ 526 w 1733"/>
                <a:gd name="T9" fmla="*/ 36 h 876"/>
                <a:gd name="T10" fmla="*/ 729 w 1733"/>
                <a:gd name="T11" fmla="*/ 12 h 876"/>
                <a:gd name="T12" fmla="*/ 956 w 1733"/>
                <a:gd name="T13" fmla="*/ 12 h 876"/>
                <a:gd name="T14" fmla="*/ 1159 w 1733"/>
                <a:gd name="T15" fmla="*/ 36 h 876"/>
                <a:gd name="T16" fmla="*/ 1350 w 1733"/>
                <a:gd name="T17" fmla="*/ 84 h 876"/>
                <a:gd name="T18" fmla="*/ 1506 w 1733"/>
                <a:gd name="T19" fmla="*/ 144 h 876"/>
                <a:gd name="T20" fmla="*/ 1625 w 1733"/>
                <a:gd name="T21" fmla="*/ 228 h 876"/>
                <a:gd name="T22" fmla="*/ 1697 w 1733"/>
                <a:gd name="T23" fmla="*/ 324 h 876"/>
                <a:gd name="T24" fmla="*/ 1733 w 1733"/>
                <a:gd name="T25" fmla="*/ 444 h 876"/>
                <a:gd name="T26" fmla="*/ 1697 w 1733"/>
                <a:gd name="T27" fmla="*/ 552 h 876"/>
                <a:gd name="T28" fmla="*/ 1625 w 1733"/>
                <a:gd name="T29" fmla="*/ 648 h 876"/>
                <a:gd name="T30" fmla="*/ 1506 w 1733"/>
                <a:gd name="T31" fmla="*/ 732 h 876"/>
                <a:gd name="T32" fmla="*/ 1350 w 1733"/>
                <a:gd name="T33" fmla="*/ 804 h 876"/>
                <a:gd name="T34" fmla="*/ 1159 w 1733"/>
                <a:gd name="T35" fmla="*/ 852 h 876"/>
                <a:gd name="T36" fmla="*/ 956 w 1733"/>
                <a:gd name="T37" fmla="*/ 876 h 876"/>
                <a:gd name="T38" fmla="*/ 729 w 1733"/>
                <a:gd name="T39" fmla="*/ 876 h 876"/>
                <a:gd name="T40" fmla="*/ 526 w 1733"/>
                <a:gd name="T41" fmla="*/ 840 h 876"/>
                <a:gd name="T42" fmla="*/ 347 w 1733"/>
                <a:gd name="T43" fmla="*/ 792 h 876"/>
                <a:gd name="T44" fmla="*/ 203 w 1733"/>
                <a:gd name="T45" fmla="*/ 720 h 876"/>
                <a:gd name="T46" fmla="*/ 84 w 1733"/>
                <a:gd name="T47" fmla="*/ 636 h 876"/>
                <a:gd name="T48" fmla="*/ 24 w 1733"/>
                <a:gd name="T49" fmla="*/ 528 h 876"/>
                <a:gd name="T50" fmla="*/ 24 w 1733"/>
                <a:gd name="T51" fmla="*/ 456 h 876"/>
                <a:gd name="T52" fmla="*/ 60 w 1733"/>
                <a:gd name="T53" fmla="*/ 564 h 876"/>
                <a:gd name="T54" fmla="*/ 144 w 1733"/>
                <a:gd name="T55" fmla="*/ 660 h 876"/>
                <a:gd name="T56" fmla="*/ 263 w 1733"/>
                <a:gd name="T57" fmla="*/ 732 h 876"/>
                <a:gd name="T58" fmla="*/ 418 w 1733"/>
                <a:gd name="T59" fmla="*/ 804 h 876"/>
                <a:gd name="T60" fmla="*/ 610 w 1733"/>
                <a:gd name="T61" fmla="*/ 840 h 876"/>
                <a:gd name="T62" fmla="*/ 825 w 1733"/>
                <a:gd name="T63" fmla="*/ 864 h 876"/>
                <a:gd name="T64" fmla="*/ 1040 w 1733"/>
                <a:gd name="T65" fmla="*/ 852 h 876"/>
                <a:gd name="T66" fmla="*/ 1231 w 1733"/>
                <a:gd name="T67" fmla="*/ 816 h 876"/>
                <a:gd name="T68" fmla="*/ 1410 w 1733"/>
                <a:gd name="T69" fmla="*/ 768 h 876"/>
                <a:gd name="T70" fmla="*/ 1542 w 1733"/>
                <a:gd name="T71" fmla="*/ 684 h 876"/>
                <a:gd name="T72" fmla="*/ 1649 w 1733"/>
                <a:gd name="T73" fmla="*/ 600 h 876"/>
                <a:gd name="T74" fmla="*/ 1697 w 1733"/>
                <a:gd name="T75" fmla="*/ 504 h 876"/>
                <a:gd name="T76" fmla="*/ 1709 w 1733"/>
                <a:gd name="T77" fmla="*/ 396 h 876"/>
                <a:gd name="T78" fmla="*/ 1661 w 1733"/>
                <a:gd name="T79" fmla="*/ 300 h 876"/>
                <a:gd name="T80" fmla="*/ 1566 w 1733"/>
                <a:gd name="T81" fmla="*/ 204 h 876"/>
                <a:gd name="T82" fmla="*/ 1434 w 1733"/>
                <a:gd name="T83" fmla="*/ 132 h 876"/>
                <a:gd name="T84" fmla="*/ 1267 w 1733"/>
                <a:gd name="T85" fmla="*/ 72 h 876"/>
                <a:gd name="T86" fmla="*/ 1076 w 1733"/>
                <a:gd name="T87" fmla="*/ 36 h 876"/>
                <a:gd name="T88" fmla="*/ 861 w 1733"/>
                <a:gd name="T89" fmla="*/ 24 h 876"/>
                <a:gd name="T90" fmla="*/ 657 w 1733"/>
                <a:gd name="T91" fmla="*/ 36 h 876"/>
                <a:gd name="T92" fmla="*/ 454 w 1733"/>
                <a:gd name="T93" fmla="*/ 72 h 876"/>
                <a:gd name="T94" fmla="*/ 299 w 1733"/>
                <a:gd name="T95" fmla="*/ 132 h 876"/>
                <a:gd name="T96" fmla="*/ 155 w 1733"/>
                <a:gd name="T97" fmla="*/ 204 h 876"/>
                <a:gd name="T98" fmla="*/ 72 w 1733"/>
                <a:gd name="T99" fmla="*/ 300 h 876"/>
                <a:gd name="T100" fmla="*/ 24 w 1733"/>
                <a:gd name="T101" fmla="*/ 396 h 8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733"/>
                <a:gd name="T154" fmla="*/ 0 h 876"/>
                <a:gd name="T155" fmla="*/ 1733 w 1733"/>
                <a:gd name="T156" fmla="*/ 876 h 87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733" h="876">
                  <a:moveTo>
                    <a:pt x="0" y="444"/>
                  </a:moveTo>
                  <a:lnTo>
                    <a:pt x="0" y="420"/>
                  </a:lnTo>
                  <a:lnTo>
                    <a:pt x="12" y="396"/>
                  </a:lnTo>
                  <a:lnTo>
                    <a:pt x="12" y="372"/>
                  </a:lnTo>
                  <a:lnTo>
                    <a:pt x="24" y="348"/>
                  </a:lnTo>
                  <a:lnTo>
                    <a:pt x="36" y="336"/>
                  </a:lnTo>
                  <a:lnTo>
                    <a:pt x="36" y="312"/>
                  </a:lnTo>
                  <a:lnTo>
                    <a:pt x="60" y="288"/>
                  </a:lnTo>
                  <a:lnTo>
                    <a:pt x="72" y="264"/>
                  </a:lnTo>
                  <a:lnTo>
                    <a:pt x="84" y="252"/>
                  </a:lnTo>
                  <a:lnTo>
                    <a:pt x="108" y="228"/>
                  </a:lnTo>
                  <a:lnTo>
                    <a:pt x="132" y="216"/>
                  </a:lnTo>
                  <a:lnTo>
                    <a:pt x="155" y="192"/>
                  </a:lnTo>
                  <a:lnTo>
                    <a:pt x="179" y="180"/>
                  </a:lnTo>
                  <a:lnTo>
                    <a:pt x="203" y="156"/>
                  </a:lnTo>
                  <a:lnTo>
                    <a:pt x="227" y="144"/>
                  </a:lnTo>
                  <a:lnTo>
                    <a:pt x="251" y="132"/>
                  </a:lnTo>
                  <a:lnTo>
                    <a:pt x="287" y="120"/>
                  </a:lnTo>
                  <a:lnTo>
                    <a:pt x="323" y="108"/>
                  </a:lnTo>
                  <a:lnTo>
                    <a:pt x="347" y="96"/>
                  </a:lnTo>
                  <a:lnTo>
                    <a:pt x="383" y="84"/>
                  </a:lnTo>
                  <a:lnTo>
                    <a:pt x="418" y="72"/>
                  </a:lnTo>
                  <a:lnTo>
                    <a:pt x="454" y="60"/>
                  </a:lnTo>
                  <a:lnTo>
                    <a:pt x="490" y="48"/>
                  </a:lnTo>
                  <a:lnTo>
                    <a:pt x="526" y="36"/>
                  </a:lnTo>
                  <a:lnTo>
                    <a:pt x="574" y="36"/>
                  </a:lnTo>
                  <a:lnTo>
                    <a:pt x="610" y="24"/>
                  </a:lnTo>
                  <a:lnTo>
                    <a:pt x="645" y="24"/>
                  </a:lnTo>
                  <a:lnTo>
                    <a:pt x="693" y="12"/>
                  </a:lnTo>
                  <a:lnTo>
                    <a:pt x="729" y="12"/>
                  </a:lnTo>
                  <a:lnTo>
                    <a:pt x="777" y="12"/>
                  </a:lnTo>
                  <a:lnTo>
                    <a:pt x="825" y="0"/>
                  </a:lnTo>
                  <a:lnTo>
                    <a:pt x="861" y="0"/>
                  </a:lnTo>
                  <a:lnTo>
                    <a:pt x="908" y="0"/>
                  </a:lnTo>
                  <a:lnTo>
                    <a:pt x="956" y="12"/>
                  </a:lnTo>
                  <a:lnTo>
                    <a:pt x="992" y="12"/>
                  </a:lnTo>
                  <a:lnTo>
                    <a:pt x="1040" y="12"/>
                  </a:lnTo>
                  <a:lnTo>
                    <a:pt x="1076" y="24"/>
                  </a:lnTo>
                  <a:lnTo>
                    <a:pt x="1123" y="24"/>
                  </a:lnTo>
                  <a:lnTo>
                    <a:pt x="1159" y="36"/>
                  </a:lnTo>
                  <a:lnTo>
                    <a:pt x="1195" y="36"/>
                  </a:lnTo>
                  <a:lnTo>
                    <a:pt x="1243" y="48"/>
                  </a:lnTo>
                  <a:lnTo>
                    <a:pt x="1279" y="60"/>
                  </a:lnTo>
                  <a:lnTo>
                    <a:pt x="1315" y="72"/>
                  </a:lnTo>
                  <a:lnTo>
                    <a:pt x="1350" y="84"/>
                  </a:lnTo>
                  <a:lnTo>
                    <a:pt x="1374" y="96"/>
                  </a:lnTo>
                  <a:lnTo>
                    <a:pt x="1410" y="108"/>
                  </a:lnTo>
                  <a:lnTo>
                    <a:pt x="1446" y="120"/>
                  </a:lnTo>
                  <a:lnTo>
                    <a:pt x="1470" y="132"/>
                  </a:lnTo>
                  <a:lnTo>
                    <a:pt x="1506" y="144"/>
                  </a:lnTo>
                  <a:lnTo>
                    <a:pt x="1530" y="156"/>
                  </a:lnTo>
                  <a:lnTo>
                    <a:pt x="1554" y="180"/>
                  </a:lnTo>
                  <a:lnTo>
                    <a:pt x="1578" y="192"/>
                  </a:lnTo>
                  <a:lnTo>
                    <a:pt x="1601" y="216"/>
                  </a:lnTo>
                  <a:lnTo>
                    <a:pt x="1625" y="228"/>
                  </a:lnTo>
                  <a:lnTo>
                    <a:pt x="1637" y="252"/>
                  </a:lnTo>
                  <a:lnTo>
                    <a:pt x="1661" y="264"/>
                  </a:lnTo>
                  <a:lnTo>
                    <a:pt x="1673" y="288"/>
                  </a:lnTo>
                  <a:lnTo>
                    <a:pt x="1685" y="312"/>
                  </a:lnTo>
                  <a:lnTo>
                    <a:pt x="1697" y="324"/>
                  </a:lnTo>
                  <a:lnTo>
                    <a:pt x="1709" y="348"/>
                  </a:lnTo>
                  <a:lnTo>
                    <a:pt x="1721" y="372"/>
                  </a:lnTo>
                  <a:lnTo>
                    <a:pt x="1721" y="396"/>
                  </a:lnTo>
                  <a:lnTo>
                    <a:pt x="1721" y="420"/>
                  </a:lnTo>
                  <a:lnTo>
                    <a:pt x="1733" y="444"/>
                  </a:lnTo>
                  <a:lnTo>
                    <a:pt x="1721" y="468"/>
                  </a:lnTo>
                  <a:lnTo>
                    <a:pt x="1721" y="480"/>
                  </a:lnTo>
                  <a:lnTo>
                    <a:pt x="1721" y="504"/>
                  </a:lnTo>
                  <a:lnTo>
                    <a:pt x="1709" y="528"/>
                  </a:lnTo>
                  <a:lnTo>
                    <a:pt x="1697" y="552"/>
                  </a:lnTo>
                  <a:lnTo>
                    <a:pt x="1685" y="576"/>
                  </a:lnTo>
                  <a:lnTo>
                    <a:pt x="1673" y="588"/>
                  </a:lnTo>
                  <a:lnTo>
                    <a:pt x="1661" y="612"/>
                  </a:lnTo>
                  <a:lnTo>
                    <a:pt x="1637" y="636"/>
                  </a:lnTo>
                  <a:lnTo>
                    <a:pt x="1625" y="648"/>
                  </a:lnTo>
                  <a:lnTo>
                    <a:pt x="1601" y="672"/>
                  </a:lnTo>
                  <a:lnTo>
                    <a:pt x="1578" y="684"/>
                  </a:lnTo>
                  <a:lnTo>
                    <a:pt x="1554" y="708"/>
                  </a:lnTo>
                  <a:lnTo>
                    <a:pt x="1530" y="720"/>
                  </a:lnTo>
                  <a:lnTo>
                    <a:pt x="1506" y="732"/>
                  </a:lnTo>
                  <a:lnTo>
                    <a:pt x="1470" y="744"/>
                  </a:lnTo>
                  <a:lnTo>
                    <a:pt x="1446" y="768"/>
                  </a:lnTo>
                  <a:lnTo>
                    <a:pt x="1410" y="780"/>
                  </a:lnTo>
                  <a:lnTo>
                    <a:pt x="1374" y="792"/>
                  </a:lnTo>
                  <a:lnTo>
                    <a:pt x="1350" y="804"/>
                  </a:lnTo>
                  <a:lnTo>
                    <a:pt x="1315" y="816"/>
                  </a:lnTo>
                  <a:lnTo>
                    <a:pt x="1279" y="828"/>
                  </a:lnTo>
                  <a:lnTo>
                    <a:pt x="1243" y="828"/>
                  </a:lnTo>
                  <a:lnTo>
                    <a:pt x="1195" y="840"/>
                  </a:lnTo>
                  <a:lnTo>
                    <a:pt x="1159" y="852"/>
                  </a:lnTo>
                  <a:lnTo>
                    <a:pt x="1123" y="852"/>
                  </a:lnTo>
                  <a:lnTo>
                    <a:pt x="1076" y="864"/>
                  </a:lnTo>
                  <a:lnTo>
                    <a:pt x="1040" y="864"/>
                  </a:lnTo>
                  <a:lnTo>
                    <a:pt x="992" y="876"/>
                  </a:lnTo>
                  <a:lnTo>
                    <a:pt x="956" y="876"/>
                  </a:lnTo>
                  <a:lnTo>
                    <a:pt x="908" y="876"/>
                  </a:lnTo>
                  <a:lnTo>
                    <a:pt x="861" y="876"/>
                  </a:lnTo>
                  <a:lnTo>
                    <a:pt x="825" y="876"/>
                  </a:lnTo>
                  <a:lnTo>
                    <a:pt x="777" y="876"/>
                  </a:lnTo>
                  <a:lnTo>
                    <a:pt x="729" y="876"/>
                  </a:lnTo>
                  <a:lnTo>
                    <a:pt x="693" y="864"/>
                  </a:lnTo>
                  <a:lnTo>
                    <a:pt x="645" y="864"/>
                  </a:lnTo>
                  <a:lnTo>
                    <a:pt x="610" y="852"/>
                  </a:lnTo>
                  <a:lnTo>
                    <a:pt x="574" y="852"/>
                  </a:lnTo>
                  <a:lnTo>
                    <a:pt x="526" y="840"/>
                  </a:lnTo>
                  <a:lnTo>
                    <a:pt x="490" y="828"/>
                  </a:lnTo>
                  <a:lnTo>
                    <a:pt x="454" y="828"/>
                  </a:lnTo>
                  <a:lnTo>
                    <a:pt x="418" y="816"/>
                  </a:lnTo>
                  <a:lnTo>
                    <a:pt x="383" y="804"/>
                  </a:lnTo>
                  <a:lnTo>
                    <a:pt x="347" y="792"/>
                  </a:lnTo>
                  <a:lnTo>
                    <a:pt x="323" y="780"/>
                  </a:lnTo>
                  <a:lnTo>
                    <a:pt x="287" y="768"/>
                  </a:lnTo>
                  <a:lnTo>
                    <a:pt x="263" y="744"/>
                  </a:lnTo>
                  <a:lnTo>
                    <a:pt x="227" y="732"/>
                  </a:lnTo>
                  <a:lnTo>
                    <a:pt x="203" y="720"/>
                  </a:lnTo>
                  <a:lnTo>
                    <a:pt x="179" y="708"/>
                  </a:lnTo>
                  <a:lnTo>
                    <a:pt x="155" y="684"/>
                  </a:lnTo>
                  <a:lnTo>
                    <a:pt x="132" y="672"/>
                  </a:lnTo>
                  <a:lnTo>
                    <a:pt x="108" y="648"/>
                  </a:lnTo>
                  <a:lnTo>
                    <a:pt x="84" y="636"/>
                  </a:lnTo>
                  <a:lnTo>
                    <a:pt x="72" y="612"/>
                  </a:lnTo>
                  <a:lnTo>
                    <a:pt x="60" y="588"/>
                  </a:lnTo>
                  <a:lnTo>
                    <a:pt x="48" y="576"/>
                  </a:lnTo>
                  <a:lnTo>
                    <a:pt x="36" y="552"/>
                  </a:lnTo>
                  <a:lnTo>
                    <a:pt x="24" y="528"/>
                  </a:lnTo>
                  <a:lnTo>
                    <a:pt x="12" y="504"/>
                  </a:lnTo>
                  <a:lnTo>
                    <a:pt x="12" y="492"/>
                  </a:lnTo>
                  <a:lnTo>
                    <a:pt x="0" y="468"/>
                  </a:lnTo>
                  <a:lnTo>
                    <a:pt x="0" y="444"/>
                  </a:lnTo>
                  <a:close/>
                  <a:moveTo>
                    <a:pt x="24" y="456"/>
                  </a:moveTo>
                  <a:lnTo>
                    <a:pt x="24" y="480"/>
                  </a:lnTo>
                  <a:lnTo>
                    <a:pt x="24" y="504"/>
                  </a:lnTo>
                  <a:lnTo>
                    <a:pt x="36" y="528"/>
                  </a:lnTo>
                  <a:lnTo>
                    <a:pt x="48" y="540"/>
                  </a:lnTo>
                  <a:lnTo>
                    <a:pt x="60" y="564"/>
                  </a:lnTo>
                  <a:lnTo>
                    <a:pt x="72" y="588"/>
                  </a:lnTo>
                  <a:lnTo>
                    <a:pt x="84" y="600"/>
                  </a:lnTo>
                  <a:lnTo>
                    <a:pt x="96" y="624"/>
                  </a:lnTo>
                  <a:lnTo>
                    <a:pt x="120" y="636"/>
                  </a:lnTo>
                  <a:lnTo>
                    <a:pt x="144" y="660"/>
                  </a:lnTo>
                  <a:lnTo>
                    <a:pt x="155" y="672"/>
                  </a:lnTo>
                  <a:lnTo>
                    <a:pt x="179" y="684"/>
                  </a:lnTo>
                  <a:lnTo>
                    <a:pt x="215" y="708"/>
                  </a:lnTo>
                  <a:lnTo>
                    <a:pt x="239" y="720"/>
                  </a:lnTo>
                  <a:lnTo>
                    <a:pt x="263" y="732"/>
                  </a:lnTo>
                  <a:lnTo>
                    <a:pt x="299" y="744"/>
                  </a:lnTo>
                  <a:lnTo>
                    <a:pt x="323" y="768"/>
                  </a:lnTo>
                  <a:lnTo>
                    <a:pt x="359" y="780"/>
                  </a:lnTo>
                  <a:lnTo>
                    <a:pt x="394" y="792"/>
                  </a:lnTo>
                  <a:lnTo>
                    <a:pt x="418" y="804"/>
                  </a:lnTo>
                  <a:lnTo>
                    <a:pt x="454" y="804"/>
                  </a:lnTo>
                  <a:lnTo>
                    <a:pt x="502" y="816"/>
                  </a:lnTo>
                  <a:lnTo>
                    <a:pt x="538" y="828"/>
                  </a:lnTo>
                  <a:lnTo>
                    <a:pt x="574" y="828"/>
                  </a:lnTo>
                  <a:lnTo>
                    <a:pt x="610" y="840"/>
                  </a:lnTo>
                  <a:lnTo>
                    <a:pt x="657" y="852"/>
                  </a:lnTo>
                  <a:lnTo>
                    <a:pt x="693" y="852"/>
                  </a:lnTo>
                  <a:lnTo>
                    <a:pt x="741" y="852"/>
                  </a:lnTo>
                  <a:lnTo>
                    <a:pt x="777" y="852"/>
                  </a:lnTo>
                  <a:lnTo>
                    <a:pt x="825" y="864"/>
                  </a:lnTo>
                  <a:lnTo>
                    <a:pt x="861" y="864"/>
                  </a:lnTo>
                  <a:lnTo>
                    <a:pt x="908" y="864"/>
                  </a:lnTo>
                  <a:lnTo>
                    <a:pt x="956" y="852"/>
                  </a:lnTo>
                  <a:lnTo>
                    <a:pt x="992" y="852"/>
                  </a:lnTo>
                  <a:lnTo>
                    <a:pt x="1040" y="852"/>
                  </a:lnTo>
                  <a:lnTo>
                    <a:pt x="1076" y="852"/>
                  </a:lnTo>
                  <a:lnTo>
                    <a:pt x="1123" y="840"/>
                  </a:lnTo>
                  <a:lnTo>
                    <a:pt x="1159" y="828"/>
                  </a:lnTo>
                  <a:lnTo>
                    <a:pt x="1195" y="828"/>
                  </a:lnTo>
                  <a:lnTo>
                    <a:pt x="1231" y="816"/>
                  </a:lnTo>
                  <a:lnTo>
                    <a:pt x="1267" y="804"/>
                  </a:lnTo>
                  <a:lnTo>
                    <a:pt x="1303" y="804"/>
                  </a:lnTo>
                  <a:lnTo>
                    <a:pt x="1339" y="792"/>
                  </a:lnTo>
                  <a:lnTo>
                    <a:pt x="1374" y="780"/>
                  </a:lnTo>
                  <a:lnTo>
                    <a:pt x="1410" y="768"/>
                  </a:lnTo>
                  <a:lnTo>
                    <a:pt x="1434" y="744"/>
                  </a:lnTo>
                  <a:lnTo>
                    <a:pt x="1470" y="732"/>
                  </a:lnTo>
                  <a:lnTo>
                    <a:pt x="1494" y="720"/>
                  </a:lnTo>
                  <a:lnTo>
                    <a:pt x="1518" y="708"/>
                  </a:lnTo>
                  <a:lnTo>
                    <a:pt x="1542" y="684"/>
                  </a:lnTo>
                  <a:lnTo>
                    <a:pt x="1566" y="672"/>
                  </a:lnTo>
                  <a:lnTo>
                    <a:pt x="1589" y="660"/>
                  </a:lnTo>
                  <a:lnTo>
                    <a:pt x="1613" y="636"/>
                  </a:lnTo>
                  <a:lnTo>
                    <a:pt x="1625" y="624"/>
                  </a:lnTo>
                  <a:lnTo>
                    <a:pt x="1649" y="600"/>
                  </a:lnTo>
                  <a:lnTo>
                    <a:pt x="1661" y="588"/>
                  </a:lnTo>
                  <a:lnTo>
                    <a:pt x="1673" y="564"/>
                  </a:lnTo>
                  <a:lnTo>
                    <a:pt x="1685" y="540"/>
                  </a:lnTo>
                  <a:lnTo>
                    <a:pt x="1697" y="528"/>
                  </a:lnTo>
                  <a:lnTo>
                    <a:pt x="1697" y="504"/>
                  </a:lnTo>
                  <a:lnTo>
                    <a:pt x="1709" y="480"/>
                  </a:lnTo>
                  <a:lnTo>
                    <a:pt x="1709" y="456"/>
                  </a:lnTo>
                  <a:lnTo>
                    <a:pt x="1709" y="444"/>
                  </a:lnTo>
                  <a:lnTo>
                    <a:pt x="1709" y="420"/>
                  </a:lnTo>
                  <a:lnTo>
                    <a:pt x="1709" y="396"/>
                  </a:lnTo>
                  <a:lnTo>
                    <a:pt x="1697" y="384"/>
                  </a:lnTo>
                  <a:lnTo>
                    <a:pt x="1697" y="360"/>
                  </a:lnTo>
                  <a:lnTo>
                    <a:pt x="1685" y="336"/>
                  </a:lnTo>
                  <a:lnTo>
                    <a:pt x="1673" y="312"/>
                  </a:lnTo>
                  <a:lnTo>
                    <a:pt x="1661" y="300"/>
                  </a:lnTo>
                  <a:lnTo>
                    <a:pt x="1649" y="276"/>
                  </a:lnTo>
                  <a:lnTo>
                    <a:pt x="1625" y="264"/>
                  </a:lnTo>
                  <a:lnTo>
                    <a:pt x="1613" y="240"/>
                  </a:lnTo>
                  <a:lnTo>
                    <a:pt x="1589" y="228"/>
                  </a:lnTo>
                  <a:lnTo>
                    <a:pt x="1566" y="204"/>
                  </a:lnTo>
                  <a:lnTo>
                    <a:pt x="1542" y="192"/>
                  </a:lnTo>
                  <a:lnTo>
                    <a:pt x="1518" y="180"/>
                  </a:lnTo>
                  <a:lnTo>
                    <a:pt x="1494" y="156"/>
                  </a:lnTo>
                  <a:lnTo>
                    <a:pt x="1470" y="144"/>
                  </a:lnTo>
                  <a:lnTo>
                    <a:pt x="1434" y="132"/>
                  </a:lnTo>
                  <a:lnTo>
                    <a:pt x="1410" y="120"/>
                  </a:lnTo>
                  <a:lnTo>
                    <a:pt x="1374" y="108"/>
                  </a:lnTo>
                  <a:lnTo>
                    <a:pt x="1339" y="96"/>
                  </a:lnTo>
                  <a:lnTo>
                    <a:pt x="1303" y="84"/>
                  </a:lnTo>
                  <a:lnTo>
                    <a:pt x="1267" y="72"/>
                  </a:lnTo>
                  <a:lnTo>
                    <a:pt x="1231" y="60"/>
                  </a:lnTo>
                  <a:lnTo>
                    <a:pt x="1195" y="60"/>
                  </a:lnTo>
                  <a:lnTo>
                    <a:pt x="1159" y="48"/>
                  </a:lnTo>
                  <a:lnTo>
                    <a:pt x="1123" y="36"/>
                  </a:lnTo>
                  <a:lnTo>
                    <a:pt x="1076" y="36"/>
                  </a:lnTo>
                  <a:lnTo>
                    <a:pt x="1040" y="24"/>
                  </a:lnTo>
                  <a:lnTo>
                    <a:pt x="992" y="24"/>
                  </a:lnTo>
                  <a:lnTo>
                    <a:pt x="956" y="24"/>
                  </a:lnTo>
                  <a:lnTo>
                    <a:pt x="908" y="24"/>
                  </a:lnTo>
                  <a:lnTo>
                    <a:pt x="861" y="24"/>
                  </a:lnTo>
                  <a:lnTo>
                    <a:pt x="825" y="24"/>
                  </a:lnTo>
                  <a:lnTo>
                    <a:pt x="777" y="24"/>
                  </a:lnTo>
                  <a:lnTo>
                    <a:pt x="741" y="24"/>
                  </a:lnTo>
                  <a:lnTo>
                    <a:pt x="693" y="24"/>
                  </a:lnTo>
                  <a:lnTo>
                    <a:pt x="657" y="36"/>
                  </a:lnTo>
                  <a:lnTo>
                    <a:pt x="610" y="36"/>
                  </a:lnTo>
                  <a:lnTo>
                    <a:pt x="574" y="48"/>
                  </a:lnTo>
                  <a:lnTo>
                    <a:pt x="538" y="60"/>
                  </a:lnTo>
                  <a:lnTo>
                    <a:pt x="502" y="60"/>
                  </a:lnTo>
                  <a:lnTo>
                    <a:pt x="454" y="72"/>
                  </a:lnTo>
                  <a:lnTo>
                    <a:pt x="430" y="84"/>
                  </a:lnTo>
                  <a:lnTo>
                    <a:pt x="394" y="96"/>
                  </a:lnTo>
                  <a:lnTo>
                    <a:pt x="359" y="108"/>
                  </a:lnTo>
                  <a:lnTo>
                    <a:pt x="323" y="120"/>
                  </a:lnTo>
                  <a:lnTo>
                    <a:pt x="299" y="132"/>
                  </a:lnTo>
                  <a:lnTo>
                    <a:pt x="263" y="144"/>
                  </a:lnTo>
                  <a:lnTo>
                    <a:pt x="239" y="156"/>
                  </a:lnTo>
                  <a:lnTo>
                    <a:pt x="215" y="180"/>
                  </a:lnTo>
                  <a:lnTo>
                    <a:pt x="179" y="192"/>
                  </a:lnTo>
                  <a:lnTo>
                    <a:pt x="155" y="204"/>
                  </a:lnTo>
                  <a:lnTo>
                    <a:pt x="144" y="228"/>
                  </a:lnTo>
                  <a:lnTo>
                    <a:pt x="120" y="240"/>
                  </a:lnTo>
                  <a:lnTo>
                    <a:pt x="96" y="264"/>
                  </a:lnTo>
                  <a:lnTo>
                    <a:pt x="84" y="276"/>
                  </a:lnTo>
                  <a:lnTo>
                    <a:pt x="72" y="300"/>
                  </a:lnTo>
                  <a:lnTo>
                    <a:pt x="60" y="312"/>
                  </a:lnTo>
                  <a:lnTo>
                    <a:pt x="48" y="336"/>
                  </a:lnTo>
                  <a:lnTo>
                    <a:pt x="36" y="360"/>
                  </a:lnTo>
                  <a:lnTo>
                    <a:pt x="24" y="372"/>
                  </a:lnTo>
                  <a:lnTo>
                    <a:pt x="24" y="396"/>
                  </a:lnTo>
                  <a:lnTo>
                    <a:pt x="24" y="420"/>
                  </a:lnTo>
                  <a:lnTo>
                    <a:pt x="24" y="444"/>
                  </a:lnTo>
                  <a:lnTo>
                    <a:pt x="24" y="456"/>
                  </a:lnTo>
                  <a:close/>
                </a:path>
              </a:pathLst>
            </a:custGeom>
            <a:solidFill>
              <a:srgbClr val="EEECE1"/>
            </a:solidFill>
            <a:ln w="0">
              <a:solidFill>
                <a:srgbClr val="EEECE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2" name="Rectangle 13"/>
            <p:cNvSpPr>
              <a:spLocks noChangeArrowheads="1"/>
            </p:cNvSpPr>
            <p:nvPr/>
          </p:nvSpPr>
          <p:spPr bwMode="auto">
            <a:xfrm>
              <a:off x="1745" y="1872"/>
              <a:ext cx="46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STARA</a:t>
              </a:r>
              <a:endParaRPr lang="en-US" sz="2400"/>
            </a:p>
          </p:txBody>
        </p:sp>
        <p:sp>
          <p:nvSpPr>
            <p:cNvPr id="2063" name="Rectangle 14"/>
            <p:cNvSpPr>
              <a:spLocks noChangeArrowheads="1"/>
            </p:cNvSpPr>
            <p:nvPr/>
          </p:nvSpPr>
          <p:spPr bwMode="auto">
            <a:xfrm>
              <a:off x="4505" y="1872"/>
              <a:ext cx="418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Board</a:t>
              </a:r>
              <a:endParaRPr lang="en-US" sz="2400"/>
            </a:p>
          </p:txBody>
        </p:sp>
        <p:sp>
          <p:nvSpPr>
            <p:cNvPr id="2064" name="Rectangle 15"/>
            <p:cNvSpPr>
              <a:spLocks noChangeArrowheads="1"/>
            </p:cNvSpPr>
            <p:nvPr/>
          </p:nvSpPr>
          <p:spPr bwMode="auto">
            <a:xfrm>
              <a:off x="3071" y="1596"/>
              <a:ext cx="50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Challenge</a:t>
              </a:r>
              <a:endParaRPr lang="en-US" sz="2400"/>
            </a:p>
          </p:txBody>
        </p:sp>
        <p:sp>
          <p:nvSpPr>
            <p:cNvPr id="2065" name="Rectangle 16"/>
            <p:cNvSpPr>
              <a:spLocks noChangeArrowheads="1"/>
            </p:cNvSpPr>
            <p:nvPr/>
          </p:nvSpPr>
          <p:spPr bwMode="auto">
            <a:xfrm>
              <a:off x="2940" y="2184"/>
              <a:ext cx="693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  <a:latin typeface="Calibri" pitchFamily="34" charset="0"/>
                </a:rPr>
                <a:t>Accountability</a:t>
              </a:r>
              <a:endParaRPr lang="en-US" sz="2400"/>
            </a:p>
          </p:txBody>
        </p:sp>
        <p:sp>
          <p:nvSpPr>
            <p:cNvPr id="2066" name="Rectangle 17"/>
            <p:cNvSpPr>
              <a:spLocks noChangeArrowheads="1"/>
            </p:cNvSpPr>
            <p:nvPr/>
          </p:nvSpPr>
          <p:spPr bwMode="auto">
            <a:xfrm>
              <a:off x="1485" y="0"/>
              <a:ext cx="335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2400" dirty="0">
                  <a:solidFill>
                    <a:srgbClr val="000000"/>
                  </a:solidFill>
                  <a:latin typeface="Arial Black" pitchFamily="34" charset="0"/>
                </a:rPr>
                <a:t>Current  scrutiny </a:t>
              </a:r>
              <a:r>
                <a:rPr lang="en-US" sz="2400" dirty="0" smtClean="0">
                  <a:solidFill>
                    <a:srgbClr val="000000"/>
                  </a:solidFill>
                  <a:latin typeface="Arial Black" pitchFamily="34" charset="0"/>
                </a:rPr>
                <a:t>arrangements</a:t>
              </a:r>
              <a:endParaRPr lang="en-US" sz="2400" dirty="0"/>
            </a:p>
          </p:txBody>
        </p:sp>
        <p:sp>
          <p:nvSpPr>
            <p:cNvPr id="2067" name="Rectangle 18"/>
            <p:cNvSpPr>
              <a:spLocks noChangeArrowheads="1"/>
            </p:cNvSpPr>
            <p:nvPr/>
          </p:nvSpPr>
          <p:spPr bwMode="auto">
            <a:xfrm>
              <a:off x="359" y="2652"/>
              <a:ext cx="1888" cy="15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2068" name="Freeform 19"/>
            <p:cNvSpPr>
              <a:spLocks noEditPoints="1"/>
            </p:cNvSpPr>
            <p:nvPr/>
          </p:nvSpPr>
          <p:spPr bwMode="auto">
            <a:xfrm>
              <a:off x="347" y="2640"/>
              <a:ext cx="1912" cy="1548"/>
            </a:xfrm>
            <a:custGeom>
              <a:avLst/>
              <a:gdLst>
                <a:gd name="T0" fmla="*/ 0 w 1912"/>
                <a:gd name="T1" fmla="*/ 12 h 1548"/>
                <a:gd name="T2" fmla="*/ 12 w 1912"/>
                <a:gd name="T3" fmla="*/ 12 h 1548"/>
                <a:gd name="T4" fmla="*/ 12 w 1912"/>
                <a:gd name="T5" fmla="*/ 0 h 1548"/>
                <a:gd name="T6" fmla="*/ 1900 w 1912"/>
                <a:gd name="T7" fmla="*/ 0 h 1548"/>
                <a:gd name="T8" fmla="*/ 1912 w 1912"/>
                <a:gd name="T9" fmla="*/ 12 h 1548"/>
                <a:gd name="T10" fmla="*/ 1912 w 1912"/>
                <a:gd name="T11" fmla="*/ 12 h 1548"/>
                <a:gd name="T12" fmla="*/ 1912 w 1912"/>
                <a:gd name="T13" fmla="*/ 1536 h 1548"/>
                <a:gd name="T14" fmla="*/ 1912 w 1912"/>
                <a:gd name="T15" fmla="*/ 1548 h 1548"/>
                <a:gd name="T16" fmla="*/ 1900 w 1912"/>
                <a:gd name="T17" fmla="*/ 1548 h 1548"/>
                <a:gd name="T18" fmla="*/ 12 w 1912"/>
                <a:gd name="T19" fmla="*/ 1548 h 1548"/>
                <a:gd name="T20" fmla="*/ 12 w 1912"/>
                <a:gd name="T21" fmla="*/ 1548 h 1548"/>
                <a:gd name="T22" fmla="*/ 0 w 1912"/>
                <a:gd name="T23" fmla="*/ 1536 h 1548"/>
                <a:gd name="T24" fmla="*/ 0 w 1912"/>
                <a:gd name="T25" fmla="*/ 12 h 1548"/>
                <a:gd name="T26" fmla="*/ 23 w 1912"/>
                <a:gd name="T27" fmla="*/ 1536 h 1548"/>
                <a:gd name="T28" fmla="*/ 12 w 1912"/>
                <a:gd name="T29" fmla="*/ 1536 h 1548"/>
                <a:gd name="T30" fmla="*/ 1900 w 1912"/>
                <a:gd name="T31" fmla="*/ 1536 h 1548"/>
                <a:gd name="T32" fmla="*/ 1888 w 1912"/>
                <a:gd name="T33" fmla="*/ 1536 h 1548"/>
                <a:gd name="T34" fmla="*/ 1888 w 1912"/>
                <a:gd name="T35" fmla="*/ 12 h 1548"/>
                <a:gd name="T36" fmla="*/ 1900 w 1912"/>
                <a:gd name="T37" fmla="*/ 24 h 1548"/>
                <a:gd name="T38" fmla="*/ 12 w 1912"/>
                <a:gd name="T39" fmla="*/ 24 h 1548"/>
                <a:gd name="T40" fmla="*/ 23 w 1912"/>
                <a:gd name="T41" fmla="*/ 12 h 1548"/>
                <a:gd name="T42" fmla="*/ 23 w 1912"/>
                <a:gd name="T43" fmla="*/ 1536 h 15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912"/>
                <a:gd name="T67" fmla="*/ 0 h 1548"/>
                <a:gd name="T68" fmla="*/ 1912 w 1912"/>
                <a:gd name="T69" fmla="*/ 1548 h 15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912" h="1548">
                  <a:moveTo>
                    <a:pt x="0" y="12"/>
                  </a:moveTo>
                  <a:lnTo>
                    <a:pt x="12" y="12"/>
                  </a:lnTo>
                  <a:lnTo>
                    <a:pt x="12" y="0"/>
                  </a:lnTo>
                  <a:lnTo>
                    <a:pt x="1900" y="0"/>
                  </a:lnTo>
                  <a:lnTo>
                    <a:pt x="1912" y="12"/>
                  </a:lnTo>
                  <a:lnTo>
                    <a:pt x="1912" y="1536"/>
                  </a:lnTo>
                  <a:lnTo>
                    <a:pt x="1912" y="1548"/>
                  </a:lnTo>
                  <a:lnTo>
                    <a:pt x="1900" y="1548"/>
                  </a:lnTo>
                  <a:lnTo>
                    <a:pt x="12" y="1548"/>
                  </a:lnTo>
                  <a:lnTo>
                    <a:pt x="0" y="1536"/>
                  </a:lnTo>
                  <a:lnTo>
                    <a:pt x="0" y="12"/>
                  </a:lnTo>
                  <a:close/>
                  <a:moveTo>
                    <a:pt x="23" y="1536"/>
                  </a:moveTo>
                  <a:lnTo>
                    <a:pt x="12" y="1536"/>
                  </a:lnTo>
                  <a:lnTo>
                    <a:pt x="1900" y="1536"/>
                  </a:lnTo>
                  <a:lnTo>
                    <a:pt x="1888" y="1536"/>
                  </a:lnTo>
                  <a:lnTo>
                    <a:pt x="1888" y="12"/>
                  </a:lnTo>
                  <a:lnTo>
                    <a:pt x="1900" y="24"/>
                  </a:lnTo>
                  <a:lnTo>
                    <a:pt x="12" y="24"/>
                  </a:lnTo>
                  <a:lnTo>
                    <a:pt x="23" y="12"/>
                  </a:lnTo>
                  <a:lnTo>
                    <a:pt x="23" y="1536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69" name="Rectangle 20"/>
            <p:cNvSpPr>
              <a:spLocks noChangeArrowheads="1"/>
            </p:cNvSpPr>
            <p:nvPr/>
          </p:nvSpPr>
          <p:spPr bwMode="auto">
            <a:xfrm>
              <a:off x="466" y="3180"/>
              <a:ext cx="968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Satisfaction /surveys</a:t>
              </a:r>
              <a:endParaRPr lang="en-US" sz="2400"/>
            </a:p>
          </p:txBody>
        </p:sp>
        <p:sp>
          <p:nvSpPr>
            <p:cNvPr id="2070" name="Rectangle 21"/>
            <p:cNvSpPr>
              <a:spLocks noChangeArrowheads="1"/>
            </p:cNvSpPr>
            <p:nvPr/>
          </p:nvSpPr>
          <p:spPr bwMode="auto">
            <a:xfrm>
              <a:off x="466" y="3000"/>
              <a:ext cx="68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Focus Groups</a:t>
              </a:r>
              <a:endParaRPr lang="en-US" sz="2400"/>
            </a:p>
          </p:txBody>
        </p:sp>
        <p:sp>
          <p:nvSpPr>
            <p:cNvPr id="2071" name="Rectangle 22"/>
            <p:cNvSpPr>
              <a:spLocks noChangeArrowheads="1"/>
            </p:cNvSpPr>
            <p:nvPr/>
          </p:nvSpPr>
          <p:spPr bwMode="auto">
            <a:xfrm>
              <a:off x="418" y="2688"/>
              <a:ext cx="63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Feedback</a:t>
              </a:r>
              <a:endParaRPr lang="en-US" sz="2400"/>
            </a:p>
          </p:txBody>
        </p:sp>
        <p:sp>
          <p:nvSpPr>
            <p:cNvPr id="2072" name="Rectangle 23"/>
            <p:cNvSpPr>
              <a:spLocks noChangeArrowheads="1"/>
            </p:cNvSpPr>
            <p:nvPr/>
          </p:nvSpPr>
          <p:spPr bwMode="auto">
            <a:xfrm>
              <a:off x="466" y="3360"/>
              <a:ext cx="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endParaRPr lang="en-US" sz="2400" dirty="0"/>
            </a:p>
          </p:txBody>
        </p:sp>
        <p:sp>
          <p:nvSpPr>
            <p:cNvPr id="2073" name="Rectangle 24"/>
            <p:cNvSpPr>
              <a:spLocks noChangeArrowheads="1"/>
            </p:cNvSpPr>
            <p:nvPr/>
          </p:nvSpPr>
          <p:spPr bwMode="auto">
            <a:xfrm>
              <a:off x="466" y="3384"/>
              <a:ext cx="125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</a:rPr>
                <a:t>Complaints &amp; compliments</a:t>
              </a:r>
              <a:endParaRPr lang="en-US" sz="2400" dirty="0"/>
            </a:p>
          </p:txBody>
        </p:sp>
        <p:sp>
          <p:nvSpPr>
            <p:cNvPr id="2074" name="Rectangle 25"/>
            <p:cNvSpPr>
              <a:spLocks noChangeArrowheads="1"/>
            </p:cNvSpPr>
            <p:nvPr/>
          </p:nvSpPr>
          <p:spPr bwMode="auto">
            <a:xfrm>
              <a:off x="442" y="3528"/>
              <a:ext cx="1246" cy="5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Comprehensive  feedback </a:t>
              </a:r>
              <a:r>
                <a:rPr lang="en-US" sz="1400" dirty="0" err="1" smtClean="0">
                  <a:solidFill>
                    <a:srgbClr val="000000"/>
                  </a:solidFill>
                  <a:latin typeface="Calibri" pitchFamily="34" charset="0"/>
                </a:rPr>
                <a:t>programme</a:t>
              </a:r>
              <a:endParaRPr lang="en-US" sz="1400" dirty="0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pPr eaLnBrk="0" hangingPunct="0"/>
              <a:endParaRPr lang="en-US" sz="2400" dirty="0"/>
            </a:p>
          </p:txBody>
        </p:sp>
        <p:sp>
          <p:nvSpPr>
            <p:cNvPr id="2075" name="Rectangle 26"/>
            <p:cNvSpPr>
              <a:spLocks noChangeArrowheads="1"/>
            </p:cNvSpPr>
            <p:nvPr/>
          </p:nvSpPr>
          <p:spPr bwMode="auto">
            <a:xfrm>
              <a:off x="442" y="3809"/>
              <a:ext cx="171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Residents  </a:t>
              </a:r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</a:rPr>
                <a:t>week &amp; community events</a:t>
              </a:r>
              <a:endParaRPr lang="en-US" sz="2400" dirty="0"/>
            </a:p>
          </p:txBody>
        </p:sp>
        <p:sp>
          <p:nvSpPr>
            <p:cNvPr id="2076" name="Rectangle 27"/>
            <p:cNvSpPr>
              <a:spLocks noChangeArrowheads="1"/>
            </p:cNvSpPr>
            <p:nvPr/>
          </p:nvSpPr>
          <p:spPr bwMode="auto">
            <a:xfrm>
              <a:off x="466" y="2856"/>
              <a:ext cx="76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</a:rPr>
                <a:t>Disability forum</a:t>
              </a:r>
              <a:endParaRPr lang="en-US" sz="2400" dirty="0"/>
            </a:p>
          </p:txBody>
        </p:sp>
        <p:sp>
          <p:nvSpPr>
            <p:cNvPr id="2077" name="Rectangle 28"/>
            <p:cNvSpPr>
              <a:spLocks noChangeArrowheads="1"/>
            </p:cNvSpPr>
            <p:nvPr/>
          </p:nvSpPr>
          <p:spPr bwMode="auto">
            <a:xfrm>
              <a:off x="131" y="408"/>
              <a:ext cx="1757" cy="9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2078" name="Freeform 29"/>
            <p:cNvSpPr>
              <a:spLocks noEditPoints="1"/>
            </p:cNvSpPr>
            <p:nvPr/>
          </p:nvSpPr>
          <p:spPr bwMode="auto">
            <a:xfrm>
              <a:off x="131" y="396"/>
              <a:ext cx="1769" cy="912"/>
            </a:xfrm>
            <a:custGeom>
              <a:avLst/>
              <a:gdLst>
                <a:gd name="T0" fmla="*/ 0 w 1769"/>
                <a:gd name="T1" fmla="*/ 12 h 912"/>
                <a:gd name="T2" fmla="*/ 0 w 1769"/>
                <a:gd name="T3" fmla="*/ 0 h 912"/>
                <a:gd name="T4" fmla="*/ 0 w 1769"/>
                <a:gd name="T5" fmla="*/ 0 h 912"/>
                <a:gd name="T6" fmla="*/ 1757 w 1769"/>
                <a:gd name="T7" fmla="*/ 0 h 912"/>
                <a:gd name="T8" fmla="*/ 1757 w 1769"/>
                <a:gd name="T9" fmla="*/ 0 h 912"/>
                <a:gd name="T10" fmla="*/ 1769 w 1769"/>
                <a:gd name="T11" fmla="*/ 12 h 912"/>
                <a:gd name="T12" fmla="*/ 1769 w 1769"/>
                <a:gd name="T13" fmla="*/ 912 h 912"/>
                <a:gd name="T14" fmla="*/ 1757 w 1769"/>
                <a:gd name="T15" fmla="*/ 912 h 912"/>
                <a:gd name="T16" fmla="*/ 1757 w 1769"/>
                <a:gd name="T17" fmla="*/ 912 h 912"/>
                <a:gd name="T18" fmla="*/ 0 w 1769"/>
                <a:gd name="T19" fmla="*/ 912 h 912"/>
                <a:gd name="T20" fmla="*/ 0 w 1769"/>
                <a:gd name="T21" fmla="*/ 912 h 912"/>
                <a:gd name="T22" fmla="*/ 0 w 1769"/>
                <a:gd name="T23" fmla="*/ 912 h 912"/>
                <a:gd name="T24" fmla="*/ 0 w 1769"/>
                <a:gd name="T25" fmla="*/ 12 h 912"/>
                <a:gd name="T26" fmla="*/ 12 w 1769"/>
                <a:gd name="T27" fmla="*/ 912 h 912"/>
                <a:gd name="T28" fmla="*/ 0 w 1769"/>
                <a:gd name="T29" fmla="*/ 900 h 912"/>
                <a:gd name="T30" fmla="*/ 1757 w 1769"/>
                <a:gd name="T31" fmla="*/ 900 h 912"/>
                <a:gd name="T32" fmla="*/ 1745 w 1769"/>
                <a:gd name="T33" fmla="*/ 912 h 912"/>
                <a:gd name="T34" fmla="*/ 1745 w 1769"/>
                <a:gd name="T35" fmla="*/ 12 h 912"/>
                <a:gd name="T36" fmla="*/ 1757 w 1769"/>
                <a:gd name="T37" fmla="*/ 12 h 912"/>
                <a:gd name="T38" fmla="*/ 0 w 1769"/>
                <a:gd name="T39" fmla="*/ 12 h 912"/>
                <a:gd name="T40" fmla="*/ 12 w 1769"/>
                <a:gd name="T41" fmla="*/ 12 h 912"/>
                <a:gd name="T42" fmla="*/ 12 w 1769"/>
                <a:gd name="T43" fmla="*/ 912 h 91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9"/>
                <a:gd name="T67" fmla="*/ 0 h 912"/>
                <a:gd name="T68" fmla="*/ 1769 w 1769"/>
                <a:gd name="T69" fmla="*/ 912 h 91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9" h="912">
                  <a:moveTo>
                    <a:pt x="0" y="12"/>
                  </a:moveTo>
                  <a:lnTo>
                    <a:pt x="0" y="0"/>
                  </a:lnTo>
                  <a:lnTo>
                    <a:pt x="1757" y="0"/>
                  </a:lnTo>
                  <a:lnTo>
                    <a:pt x="1769" y="12"/>
                  </a:lnTo>
                  <a:lnTo>
                    <a:pt x="1769" y="912"/>
                  </a:lnTo>
                  <a:lnTo>
                    <a:pt x="1757" y="912"/>
                  </a:lnTo>
                  <a:lnTo>
                    <a:pt x="0" y="912"/>
                  </a:lnTo>
                  <a:lnTo>
                    <a:pt x="0" y="12"/>
                  </a:lnTo>
                  <a:close/>
                  <a:moveTo>
                    <a:pt x="12" y="912"/>
                  </a:moveTo>
                  <a:lnTo>
                    <a:pt x="0" y="900"/>
                  </a:lnTo>
                  <a:lnTo>
                    <a:pt x="1757" y="900"/>
                  </a:lnTo>
                  <a:lnTo>
                    <a:pt x="1745" y="912"/>
                  </a:lnTo>
                  <a:lnTo>
                    <a:pt x="1745" y="12"/>
                  </a:lnTo>
                  <a:lnTo>
                    <a:pt x="1757" y="12"/>
                  </a:lnTo>
                  <a:lnTo>
                    <a:pt x="0" y="12"/>
                  </a:lnTo>
                  <a:lnTo>
                    <a:pt x="12" y="12"/>
                  </a:lnTo>
                  <a:lnTo>
                    <a:pt x="12" y="912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79" name="Rectangle 30"/>
            <p:cNvSpPr>
              <a:spLocks noChangeArrowheads="1"/>
            </p:cNvSpPr>
            <p:nvPr/>
          </p:nvSpPr>
          <p:spPr bwMode="auto">
            <a:xfrm>
              <a:off x="191" y="432"/>
              <a:ext cx="825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Performance</a:t>
              </a:r>
              <a:endParaRPr lang="en-US" sz="2400"/>
            </a:p>
          </p:txBody>
        </p:sp>
        <p:sp>
          <p:nvSpPr>
            <p:cNvPr id="2080" name="Rectangle 31"/>
            <p:cNvSpPr>
              <a:spLocks noChangeArrowheads="1"/>
            </p:cNvSpPr>
            <p:nvPr/>
          </p:nvSpPr>
          <p:spPr bwMode="auto">
            <a:xfrm>
              <a:off x="239" y="660"/>
              <a:ext cx="681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Benchmarking</a:t>
              </a:r>
              <a:endParaRPr lang="en-US" sz="2400"/>
            </a:p>
          </p:txBody>
        </p:sp>
        <p:sp>
          <p:nvSpPr>
            <p:cNvPr id="2081" name="Rectangle 32"/>
            <p:cNvSpPr>
              <a:spLocks noChangeArrowheads="1"/>
            </p:cNvSpPr>
            <p:nvPr/>
          </p:nvSpPr>
          <p:spPr bwMode="auto">
            <a:xfrm>
              <a:off x="239" y="876"/>
              <a:ext cx="1243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PI  reporting  STARA &amp; Web</a:t>
              </a:r>
              <a:endParaRPr lang="en-US" sz="2400"/>
            </a:p>
          </p:txBody>
        </p:sp>
        <p:sp>
          <p:nvSpPr>
            <p:cNvPr id="2082" name="Rectangle 33"/>
            <p:cNvSpPr>
              <a:spLocks noChangeArrowheads="1"/>
            </p:cNvSpPr>
            <p:nvPr/>
          </p:nvSpPr>
          <p:spPr bwMode="auto">
            <a:xfrm>
              <a:off x="2749" y="408"/>
              <a:ext cx="1744" cy="108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2083" name="Freeform 34"/>
            <p:cNvSpPr>
              <a:spLocks noEditPoints="1"/>
            </p:cNvSpPr>
            <p:nvPr/>
          </p:nvSpPr>
          <p:spPr bwMode="auto">
            <a:xfrm>
              <a:off x="2737" y="396"/>
              <a:ext cx="1768" cy="1092"/>
            </a:xfrm>
            <a:custGeom>
              <a:avLst/>
              <a:gdLst>
                <a:gd name="T0" fmla="*/ 0 w 1768"/>
                <a:gd name="T1" fmla="*/ 12 h 1092"/>
                <a:gd name="T2" fmla="*/ 0 w 1768"/>
                <a:gd name="T3" fmla="*/ 0 h 1092"/>
                <a:gd name="T4" fmla="*/ 12 w 1768"/>
                <a:gd name="T5" fmla="*/ 0 h 1092"/>
                <a:gd name="T6" fmla="*/ 1756 w 1768"/>
                <a:gd name="T7" fmla="*/ 0 h 1092"/>
                <a:gd name="T8" fmla="*/ 1768 w 1768"/>
                <a:gd name="T9" fmla="*/ 0 h 1092"/>
                <a:gd name="T10" fmla="*/ 1768 w 1768"/>
                <a:gd name="T11" fmla="*/ 12 h 1092"/>
                <a:gd name="T12" fmla="*/ 1768 w 1768"/>
                <a:gd name="T13" fmla="*/ 1092 h 1092"/>
                <a:gd name="T14" fmla="*/ 1768 w 1768"/>
                <a:gd name="T15" fmla="*/ 1092 h 1092"/>
                <a:gd name="T16" fmla="*/ 1756 w 1768"/>
                <a:gd name="T17" fmla="*/ 1092 h 1092"/>
                <a:gd name="T18" fmla="*/ 12 w 1768"/>
                <a:gd name="T19" fmla="*/ 1092 h 1092"/>
                <a:gd name="T20" fmla="*/ 0 w 1768"/>
                <a:gd name="T21" fmla="*/ 1092 h 1092"/>
                <a:gd name="T22" fmla="*/ 0 w 1768"/>
                <a:gd name="T23" fmla="*/ 1092 h 1092"/>
                <a:gd name="T24" fmla="*/ 0 w 1768"/>
                <a:gd name="T25" fmla="*/ 12 h 1092"/>
                <a:gd name="T26" fmla="*/ 12 w 1768"/>
                <a:gd name="T27" fmla="*/ 1092 h 1092"/>
                <a:gd name="T28" fmla="*/ 12 w 1768"/>
                <a:gd name="T29" fmla="*/ 1080 h 1092"/>
                <a:gd name="T30" fmla="*/ 1756 w 1768"/>
                <a:gd name="T31" fmla="*/ 1080 h 1092"/>
                <a:gd name="T32" fmla="*/ 1756 w 1768"/>
                <a:gd name="T33" fmla="*/ 1092 h 1092"/>
                <a:gd name="T34" fmla="*/ 1756 w 1768"/>
                <a:gd name="T35" fmla="*/ 12 h 1092"/>
                <a:gd name="T36" fmla="*/ 1756 w 1768"/>
                <a:gd name="T37" fmla="*/ 12 h 1092"/>
                <a:gd name="T38" fmla="*/ 12 w 1768"/>
                <a:gd name="T39" fmla="*/ 12 h 1092"/>
                <a:gd name="T40" fmla="*/ 12 w 1768"/>
                <a:gd name="T41" fmla="*/ 12 h 1092"/>
                <a:gd name="T42" fmla="*/ 12 w 1768"/>
                <a:gd name="T43" fmla="*/ 1092 h 109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8"/>
                <a:gd name="T67" fmla="*/ 0 h 1092"/>
                <a:gd name="T68" fmla="*/ 1768 w 1768"/>
                <a:gd name="T69" fmla="*/ 1092 h 1092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8" h="1092">
                  <a:moveTo>
                    <a:pt x="0" y="12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756" y="0"/>
                  </a:lnTo>
                  <a:lnTo>
                    <a:pt x="1768" y="0"/>
                  </a:lnTo>
                  <a:lnTo>
                    <a:pt x="1768" y="12"/>
                  </a:lnTo>
                  <a:lnTo>
                    <a:pt x="1768" y="1092"/>
                  </a:lnTo>
                  <a:lnTo>
                    <a:pt x="1756" y="1092"/>
                  </a:lnTo>
                  <a:lnTo>
                    <a:pt x="12" y="1092"/>
                  </a:lnTo>
                  <a:lnTo>
                    <a:pt x="0" y="1092"/>
                  </a:lnTo>
                  <a:lnTo>
                    <a:pt x="0" y="12"/>
                  </a:lnTo>
                  <a:close/>
                  <a:moveTo>
                    <a:pt x="12" y="1092"/>
                  </a:moveTo>
                  <a:lnTo>
                    <a:pt x="12" y="1080"/>
                  </a:lnTo>
                  <a:lnTo>
                    <a:pt x="1756" y="1080"/>
                  </a:lnTo>
                  <a:lnTo>
                    <a:pt x="1756" y="1092"/>
                  </a:lnTo>
                  <a:lnTo>
                    <a:pt x="1756" y="12"/>
                  </a:lnTo>
                  <a:lnTo>
                    <a:pt x="12" y="12"/>
                  </a:lnTo>
                  <a:lnTo>
                    <a:pt x="12" y="1092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84" name="Rectangle 35"/>
            <p:cNvSpPr>
              <a:spLocks noChangeArrowheads="1"/>
            </p:cNvSpPr>
            <p:nvPr/>
          </p:nvSpPr>
          <p:spPr bwMode="auto">
            <a:xfrm>
              <a:off x="2796" y="432"/>
              <a:ext cx="1159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>
                  <a:solidFill>
                    <a:srgbClr val="000000"/>
                  </a:solidFill>
                  <a:latin typeface="Calibri" pitchFamily="34" charset="0"/>
                </a:rPr>
                <a:t>Service evaluation</a:t>
              </a:r>
              <a:endParaRPr lang="en-US" sz="2400"/>
            </a:p>
          </p:txBody>
        </p:sp>
        <p:sp>
          <p:nvSpPr>
            <p:cNvPr id="2085" name="Rectangle 36"/>
            <p:cNvSpPr>
              <a:spLocks noChangeArrowheads="1"/>
            </p:cNvSpPr>
            <p:nvPr/>
          </p:nvSpPr>
          <p:spPr bwMode="auto">
            <a:xfrm>
              <a:off x="2796" y="612"/>
              <a:ext cx="514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VFM Grou</a:t>
              </a:r>
              <a:endParaRPr lang="en-US" sz="2400"/>
            </a:p>
          </p:txBody>
        </p:sp>
        <p:sp>
          <p:nvSpPr>
            <p:cNvPr id="2086" name="Rectangle 37"/>
            <p:cNvSpPr>
              <a:spLocks noChangeArrowheads="1"/>
            </p:cNvSpPr>
            <p:nvPr/>
          </p:nvSpPr>
          <p:spPr bwMode="auto">
            <a:xfrm>
              <a:off x="3262" y="612"/>
              <a:ext cx="12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p</a:t>
              </a:r>
              <a:endParaRPr lang="en-US" sz="2400"/>
            </a:p>
          </p:txBody>
        </p:sp>
        <p:sp>
          <p:nvSpPr>
            <p:cNvPr id="2087" name="Rectangle 38"/>
            <p:cNvSpPr>
              <a:spLocks noChangeArrowheads="1"/>
            </p:cNvSpPr>
            <p:nvPr/>
          </p:nvSpPr>
          <p:spPr bwMode="auto">
            <a:xfrm>
              <a:off x="2796" y="792"/>
              <a:ext cx="61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 smtClean="0">
                  <a:solidFill>
                    <a:srgbClr val="000000"/>
                  </a:solidFill>
                  <a:latin typeface="Calibri" pitchFamily="34" charset="0"/>
                </a:rPr>
                <a:t>Focus Groups</a:t>
              </a:r>
              <a:endParaRPr lang="en-US" sz="2400" dirty="0"/>
            </a:p>
          </p:txBody>
        </p:sp>
        <p:sp>
          <p:nvSpPr>
            <p:cNvPr id="2088" name="Rectangle 39"/>
            <p:cNvSpPr>
              <a:spLocks noChangeArrowheads="1"/>
            </p:cNvSpPr>
            <p:nvPr/>
          </p:nvSpPr>
          <p:spPr bwMode="auto">
            <a:xfrm>
              <a:off x="2796" y="972"/>
              <a:ext cx="729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Service Reviews</a:t>
              </a:r>
              <a:endParaRPr lang="en-US" sz="2400"/>
            </a:p>
          </p:txBody>
        </p:sp>
        <p:sp>
          <p:nvSpPr>
            <p:cNvPr id="2089" name="Rectangle 40"/>
            <p:cNvSpPr>
              <a:spLocks noChangeArrowheads="1"/>
            </p:cNvSpPr>
            <p:nvPr/>
          </p:nvSpPr>
          <p:spPr bwMode="auto">
            <a:xfrm>
              <a:off x="2832" y="2652"/>
              <a:ext cx="1757" cy="152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1600"/>
            </a:p>
          </p:txBody>
        </p:sp>
        <p:sp>
          <p:nvSpPr>
            <p:cNvPr id="2090" name="Freeform 41"/>
            <p:cNvSpPr>
              <a:spLocks noEditPoints="1"/>
            </p:cNvSpPr>
            <p:nvPr/>
          </p:nvSpPr>
          <p:spPr bwMode="auto">
            <a:xfrm>
              <a:off x="2820" y="2640"/>
              <a:ext cx="1781" cy="1548"/>
            </a:xfrm>
            <a:custGeom>
              <a:avLst/>
              <a:gdLst>
                <a:gd name="T0" fmla="*/ 0 w 1781"/>
                <a:gd name="T1" fmla="*/ 12 h 1548"/>
                <a:gd name="T2" fmla="*/ 12 w 1781"/>
                <a:gd name="T3" fmla="*/ 12 h 1548"/>
                <a:gd name="T4" fmla="*/ 12 w 1781"/>
                <a:gd name="T5" fmla="*/ 0 h 1548"/>
                <a:gd name="T6" fmla="*/ 1769 w 1781"/>
                <a:gd name="T7" fmla="*/ 0 h 1548"/>
                <a:gd name="T8" fmla="*/ 1769 w 1781"/>
                <a:gd name="T9" fmla="*/ 12 h 1548"/>
                <a:gd name="T10" fmla="*/ 1781 w 1781"/>
                <a:gd name="T11" fmla="*/ 12 h 1548"/>
                <a:gd name="T12" fmla="*/ 1781 w 1781"/>
                <a:gd name="T13" fmla="*/ 1536 h 1548"/>
                <a:gd name="T14" fmla="*/ 1769 w 1781"/>
                <a:gd name="T15" fmla="*/ 1548 h 1548"/>
                <a:gd name="T16" fmla="*/ 1769 w 1781"/>
                <a:gd name="T17" fmla="*/ 1548 h 1548"/>
                <a:gd name="T18" fmla="*/ 12 w 1781"/>
                <a:gd name="T19" fmla="*/ 1548 h 1548"/>
                <a:gd name="T20" fmla="*/ 12 w 1781"/>
                <a:gd name="T21" fmla="*/ 1548 h 1548"/>
                <a:gd name="T22" fmla="*/ 0 w 1781"/>
                <a:gd name="T23" fmla="*/ 1536 h 1548"/>
                <a:gd name="T24" fmla="*/ 0 w 1781"/>
                <a:gd name="T25" fmla="*/ 12 h 1548"/>
                <a:gd name="T26" fmla="*/ 24 w 1781"/>
                <a:gd name="T27" fmla="*/ 1536 h 1548"/>
                <a:gd name="T28" fmla="*/ 12 w 1781"/>
                <a:gd name="T29" fmla="*/ 1536 h 1548"/>
                <a:gd name="T30" fmla="*/ 1769 w 1781"/>
                <a:gd name="T31" fmla="*/ 1536 h 1548"/>
                <a:gd name="T32" fmla="*/ 1757 w 1781"/>
                <a:gd name="T33" fmla="*/ 1536 h 1548"/>
                <a:gd name="T34" fmla="*/ 1757 w 1781"/>
                <a:gd name="T35" fmla="*/ 12 h 1548"/>
                <a:gd name="T36" fmla="*/ 1769 w 1781"/>
                <a:gd name="T37" fmla="*/ 24 h 1548"/>
                <a:gd name="T38" fmla="*/ 12 w 1781"/>
                <a:gd name="T39" fmla="*/ 24 h 1548"/>
                <a:gd name="T40" fmla="*/ 24 w 1781"/>
                <a:gd name="T41" fmla="*/ 12 h 1548"/>
                <a:gd name="T42" fmla="*/ 24 w 1781"/>
                <a:gd name="T43" fmla="*/ 1536 h 1548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81"/>
                <a:gd name="T67" fmla="*/ 0 h 1548"/>
                <a:gd name="T68" fmla="*/ 1781 w 1781"/>
                <a:gd name="T69" fmla="*/ 1548 h 1548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81" h="1548">
                  <a:moveTo>
                    <a:pt x="0" y="12"/>
                  </a:moveTo>
                  <a:lnTo>
                    <a:pt x="12" y="12"/>
                  </a:lnTo>
                  <a:lnTo>
                    <a:pt x="12" y="0"/>
                  </a:lnTo>
                  <a:lnTo>
                    <a:pt x="1769" y="0"/>
                  </a:lnTo>
                  <a:lnTo>
                    <a:pt x="1769" y="12"/>
                  </a:lnTo>
                  <a:lnTo>
                    <a:pt x="1781" y="12"/>
                  </a:lnTo>
                  <a:lnTo>
                    <a:pt x="1781" y="1536"/>
                  </a:lnTo>
                  <a:lnTo>
                    <a:pt x="1769" y="1548"/>
                  </a:lnTo>
                  <a:lnTo>
                    <a:pt x="12" y="1548"/>
                  </a:lnTo>
                  <a:lnTo>
                    <a:pt x="0" y="1536"/>
                  </a:lnTo>
                  <a:lnTo>
                    <a:pt x="0" y="12"/>
                  </a:lnTo>
                  <a:close/>
                  <a:moveTo>
                    <a:pt x="24" y="1536"/>
                  </a:moveTo>
                  <a:lnTo>
                    <a:pt x="12" y="1536"/>
                  </a:lnTo>
                  <a:lnTo>
                    <a:pt x="1769" y="1536"/>
                  </a:lnTo>
                  <a:lnTo>
                    <a:pt x="1757" y="1536"/>
                  </a:lnTo>
                  <a:lnTo>
                    <a:pt x="1757" y="12"/>
                  </a:lnTo>
                  <a:lnTo>
                    <a:pt x="1769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536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091" name="Rectangle 42"/>
            <p:cNvSpPr>
              <a:spLocks noChangeArrowheads="1"/>
            </p:cNvSpPr>
            <p:nvPr/>
          </p:nvSpPr>
          <p:spPr bwMode="auto">
            <a:xfrm>
              <a:off x="3041" y="3828"/>
              <a:ext cx="1040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b="1" dirty="0">
                  <a:solidFill>
                    <a:srgbClr val="000000"/>
                  </a:solidFill>
                  <a:latin typeface="Calibri" pitchFamily="34" charset="0"/>
                </a:rPr>
                <a:t>Reality checking</a:t>
              </a:r>
              <a:endParaRPr lang="en-US" sz="2400" dirty="0"/>
            </a:p>
          </p:txBody>
        </p:sp>
        <p:sp>
          <p:nvSpPr>
            <p:cNvPr id="2092" name="Rectangle 43"/>
            <p:cNvSpPr>
              <a:spLocks noChangeArrowheads="1"/>
            </p:cNvSpPr>
            <p:nvPr/>
          </p:nvSpPr>
          <p:spPr bwMode="auto">
            <a:xfrm>
              <a:off x="3149" y="3031"/>
              <a:ext cx="103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</a:rPr>
                <a:t>Peer Review</a:t>
              </a:r>
              <a:endParaRPr lang="en-US" sz="1600" dirty="0"/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385" y="3515"/>
              <a:ext cx="104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</a:rPr>
                <a:t>Snagging inspection</a:t>
              </a:r>
              <a:endParaRPr lang="en-US" sz="1600" dirty="0"/>
            </a:p>
          </p:txBody>
        </p:sp>
        <p:sp>
          <p:nvSpPr>
            <p:cNvPr id="2094" name="Rectangle 48"/>
            <p:cNvSpPr>
              <a:spLocks noChangeArrowheads="1"/>
            </p:cNvSpPr>
            <p:nvPr/>
          </p:nvSpPr>
          <p:spPr bwMode="auto">
            <a:xfrm>
              <a:off x="442" y="3954"/>
              <a:ext cx="107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 dirty="0" err="1">
                  <a:solidFill>
                    <a:srgbClr val="000000"/>
                  </a:solidFill>
                  <a:latin typeface="Calibri" pitchFamily="34" charset="0"/>
                </a:rPr>
                <a:t>Neighbourhood</a:t>
              </a:r>
              <a:r>
                <a:rPr lang="en-US" sz="1400" dirty="0">
                  <a:solidFill>
                    <a:srgbClr val="000000"/>
                  </a:solidFill>
                  <a:latin typeface="Calibri" pitchFamily="34" charset="0"/>
                </a:rPr>
                <a:t> Panels</a:t>
              </a:r>
              <a:endParaRPr lang="en-US" sz="2400" dirty="0"/>
            </a:p>
          </p:txBody>
        </p:sp>
        <p:sp>
          <p:nvSpPr>
            <p:cNvPr id="2095" name="Rectangle 49"/>
            <p:cNvSpPr>
              <a:spLocks noChangeArrowheads="1"/>
            </p:cNvSpPr>
            <p:nvPr/>
          </p:nvSpPr>
          <p:spPr bwMode="auto">
            <a:xfrm>
              <a:off x="239" y="1056"/>
              <a:ext cx="932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Complaints tracking</a:t>
              </a:r>
              <a:endParaRPr lang="en-US" sz="2400"/>
            </a:p>
          </p:txBody>
        </p:sp>
        <p:sp>
          <p:nvSpPr>
            <p:cNvPr id="2096" name="Rectangle 50"/>
            <p:cNvSpPr>
              <a:spLocks noChangeArrowheads="1"/>
            </p:cNvSpPr>
            <p:nvPr/>
          </p:nvSpPr>
          <p:spPr bwMode="auto">
            <a:xfrm>
              <a:off x="2796" y="1152"/>
              <a:ext cx="70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Job interviews </a:t>
              </a:r>
              <a:endParaRPr lang="en-US" sz="2400"/>
            </a:p>
          </p:txBody>
        </p:sp>
        <p:sp>
          <p:nvSpPr>
            <p:cNvPr id="2097" name="Rectangle 51"/>
            <p:cNvSpPr>
              <a:spLocks noChangeArrowheads="1"/>
            </p:cNvSpPr>
            <p:nvPr/>
          </p:nvSpPr>
          <p:spPr bwMode="auto">
            <a:xfrm>
              <a:off x="3478" y="1152"/>
              <a:ext cx="9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-</a:t>
              </a:r>
              <a:endParaRPr lang="en-US" sz="2400"/>
            </a:p>
          </p:txBody>
        </p:sp>
        <p:sp>
          <p:nvSpPr>
            <p:cNvPr id="2098" name="Rectangle 52"/>
            <p:cNvSpPr>
              <a:spLocks noChangeArrowheads="1"/>
            </p:cNvSpPr>
            <p:nvPr/>
          </p:nvSpPr>
          <p:spPr bwMode="auto">
            <a:xfrm>
              <a:off x="3537" y="1152"/>
              <a:ext cx="49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induction</a:t>
              </a:r>
              <a:endParaRPr lang="en-US" sz="2400"/>
            </a:p>
          </p:txBody>
        </p:sp>
        <p:sp>
          <p:nvSpPr>
            <p:cNvPr id="2099" name="Freeform 54"/>
            <p:cNvSpPr>
              <a:spLocks/>
            </p:cNvSpPr>
            <p:nvPr/>
          </p:nvSpPr>
          <p:spPr bwMode="auto">
            <a:xfrm>
              <a:off x="2964" y="1980"/>
              <a:ext cx="753" cy="180"/>
            </a:xfrm>
            <a:custGeom>
              <a:avLst/>
              <a:gdLst>
                <a:gd name="T0" fmla="*/ 0 w 753"/>
                <a:gd name="T1" fmla="*/ 48 h 180"/>
                <a:gd name="T2" fmla="*/ 669 w 753"/>
                <a:gd name="T3" fmla="*/ 48 h 180"/>
                <a:gd name="T4" fmla="*/ 669 w 753"/>
                <a:gd name="T5" fmla="*/ 0 h 180"/>
                <a:gd name="T6" fmla="*/ 753 w 753"/>
                <a:gd name="T7" fmla="*/ 84 h 180"/>
                <a:gd name="T8" fmla="*/ 669 w 753"/>
                <a:gd name="T9" fmla="*/ 180 h 180"/>
                <a:gd name="T10" fmla="*/ 669 w 753"/>
                <a:gd name="T11" fmla="*/ 132 h 180"/>
                <a:gd name="T12" fmla="*/ 0 w 753"/>
                <a:gd name="T13" fmla="*/ 132 h 180"/>
                <a:gd name="T14" fmla="*/ 0 w 753"/>
                <a:gd name="T15" fmla="*/ 48 h 1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53"/>
                <a:gd name="T25" fmla="*/ 0 h 180"/>
                <a:gd name="T26" fmla="*/ 753 w 753"/>
                <a:gd name="T27" fmla="*/ 180 h 1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53" h="180">
                  <a:moveTo>
                    <a:pt x="0" y="48"/>
                  </a:moveTo>
                  <a:lnTo>
                    <a:pt x="669" y="48"/>
                  </a:lnTo>
                  <a:lnTo>
                    <a:pt x="669" y="0"/>
                  </a:lnTo>
                  <a:lnTo>
                    <a:pt x="753" y="84"/>
                  </a:lnTo>
                  <a:lnTo>
                    <a:pt x="669" y="180"/>
                  </a:lnTo>
                  <a:lnTo>
                    <a:pt x="669" y="132"/>
                  </a:lnTo>
                  <a:lnTo>
                    <a:pt x="0" y="132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00" name="Freeform 55"/>
            <p:cNvSpPr>
              <a:spLocks noEditPoints="1"/>
            </p:cNvSpPr>
            <p:nvPr/>
          </p:nvSpPr>
          <p:spPr bwMode="auto">
            <a:xfrm>
              <a:off x="2964" y="1956"/>
              <a:ext cx="764" cy="216"/>
            </a:xfrm>
            <a:custGeom>
              <a:avLst/>
              <a:gdLst>
                <a:gd name="T0" fmla="*/ 0 w 764"/>
                <a:gd name="T1" fmla="*/ 60 h 216"/>
                <a:gd name="T2" fmla="*/ 669 w 764"/>
                <a:gd name="T3" fmla="*/ 60 h 216"/>
                <a:gd name="T4" fmla="*/ 657 w 764"/>
                <a:gd name="T5" fmla="*/ 72 h 216"/>
                <a:gd name="T6" fmla="*/ 657 w 764"/>
                <a:gd name="T7" fmla="*/ 0 h 216"/>
                <a:gd name="T8" fmla="*/ 764 w 764"/>
                <a:gd name="T9" fmla="*/ 108 h 216"/>
                <a:gd name="T10" fmla="*/ 657 w 764"/>
                <a:gd name="T11" fmla="*/ 216 h 216"/>
                <a:gd name="T12" fmla="*/ 657 w 764"/>
                <a:gd name="T13" fmla="*/ 156 h 216"/>
                <a:gd name="T14" fmla="*/ 669 w 764"/>
                <a:gd name="T15" fmla="*/ 168 h 216"/>
                <a:gd name="T16" fmla="*/ 0 w 764"/>
                <a:gd name="T17" fmla="*/ 168 h 216"/>
                <a:gd name="T18" fmla="*/ 0 w 764"/>
                <a:gd name="T19" fmla="*/ 60 h 216"/>
                <a:gd name="T20" fmla="*/ 12 w 764"/>
                <a:gd name="T21" fmla="*/ 156 h 216"/>
                <a:gd name="T22" fmla="*/ 0 w 764"/>
                <a:gd name="T23" fmla="*/ 144 h 216"/>
                <a:gd name="T24" fmla="*/ 669 w 764"/>
                <a:gd name="T25" fmla="*/ 144 h 216"/>
                <a:gd name="T26" fmla="*/ 669 w 764"/>
                <a:gd name="T27" fmla="*/ 204 h 216"/>
                <a:gd name="T28" fmla="*/ 657 w 764"/>
                <a:gd name="T29" fmla="*/ 192 h 216"/>
                <a:gd name="T30" fmla="*/ 753 w 764"/>
                <a:gd name="T31" fmla="*/ 108 h 216"/>
                <a:gd name="T32" fmla="*/ 753 w 764"/>
                <a:gd name="T33" fmla="*/ 120 h 216"/>
                <a:gd name="T34" fmla="*/ 657 w 764"/>
                <a:gd name="T35" fmla="*/ 24 h 216"/>
                <a:gd name="T36" fmla="*/ 669 w 764"/>
                <a:gd name="T37" fmla="*/ 24 h 216"/>
                <a:gd name="T38" fmla="*/ 669 w 764"/>
                <a:gd name="T39" fmla="*/ 72 h 216"/>
                <a:gd name="T40" fmla="*/ 0 w 764"/>
                <a:gd name="T41" fmla="*/ 72 h 216"/>
                <a:gd name="T42" fmla="*/ 12 w 764"/>
                <a:gd name="T43" fmla="*/ 72 h 216"/>
                <a:gd name="T44" fmla="*/ 12 w 764"/>
                <a:gd name="T45" fmla="*/ 156 h 21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64"/>
                <a:gd name="T70" fmla="*/ 0 h 216"/>
                <a:gd name="T71" fmla="*/ 764 w 764"/>
                <a:gd name="T72" fmla="*/ 216 h 21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64" h="216">
                  <a:moveTo>
                    <a:pt x="0" y="60"/>
                  </a:moveTo>
                  <a:lnTo>
                    <a:pt x="669" y="60"/>
                  </a:lnTo>
                  <a:lnTo>
                    <a:pt x="657" y="72"/>
                  </a:lnTo>
                  <a:lnTo>
                    <a:pt x="657" y="0"/>
                  </a:lnTo>
                  <a:lnTo>
                    <a:pt x="764" y="108"/>
                  </a:lnTo>
                  <a:lnTo>
                    <a:pt x="657" y="216"/>
                  </a:lnTo>
                  <a:lnTo>
                    <a:pt x="657" y="156"/>
                  </a:lnTo>
                  <a:lnTo>
                    <a:pt x="669" y="168"/>
                  </a:lnTo>
                  <a:lnTo>
                    <a:pt x="0" y="168"/>
                  </a:lnTo>
                  <a:lnTo>
                    <a:pt x="0" y="60"/>
                  </a:lnTo>
                  <a:close/>
                  <a:moveTo>
                    <a:pt x="12" y="156"/>
                  </a:moveTo>
                  <a:lnTo>
                    <a:pt x="0" y="144"/>
                  </a:lnTo>
                  <a:lnTo>
                    <a:pt x="669" y="144"/>
                  </a:lnTo>
                  <a:lnTo>
                    <a:pt x="669" y="204"/>
                  </a:lnTo>
                  <a:lnTo>
                    <a:pt x="657" y="192"/>
                  </a:lnTo>
                  <a:lnTo>
                    <a:pt x="753" y="108"/>
                  </a:lnTo>
                  <a:lnTo>
                    <a:pt x="753" y="120"/>
                  </a:lnTo>
                  <a:lnTo>
                    <a:pt x="657" y="24"/>
                  </a:lnTo>
                  <a:lnTo>
                    <a:pt x="669" y="24"/>
                  </a:lnTo>
                  <a:lnTo>
                    <a:pt x="669" y="72"/>
                  </a:lnTo>
                  <a:lnTo>
                    <a:pt x="0" y="72"/>
                  </a:lnTo>
                  <a:lnTo>
                    <a:pt x="12" y="72"/>
                  </a:lnTo>
                  <a:lnTo>
                    <a:pt x="12" y="156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1" name="Freeform 56"/>
            <p:cNvSpPr>
              <a:spLocks/>
            </p:cNvSpPr>
            <p:nvPr/>
          </p:nvSpPr>
          <p:spPr bwMode="auto">
            <a:xfrm>
              <a:off x="2928" y="1752"/>
              <a:ext cx="717" cy="180"/>
            </a:xfrm>
            <a:custGeom>
              <a:avLst/>
              <a:gdLst>
                <a:gd name="T0" fmla="*/ 0 w 717"/>
                <a:gd name="T1" fmla="*/ 96 h 180"/>
                <a:gd name="T2" fmla="*/ 83 w 717"/>
                <a:gd name="T3" fmla="*/ 0 h 180"/>
                <a:gd name="T4" fmla="*/ 83 w 717"/>
                <a:gd name="T5" fmla="*/ 48 h 180"/>
                <a:gd name="T6" fmla="*/ 717 w 717"/>
                <a:gd name="T7" fmla="*/ 48 h 180"/>
                <a:gd name="T8" fmla="*/ 717 w 717"/>
                <a:gd name="T9" fmla="*/ 132 h 180"/>
                <a:gd name="T10" fmla="*/ 83 w 717"/>
                <a:gd name="T11" fmla="*/ 132 h 180"/>
                <a:gd name="T12" fmla="*/ 83 w 717"/>
                <a:gd name="T13" fmla="*/ 180 h 180"/>
                <a:gd name="T14" fmla="*/ 0 w 717"/>
                <a:gd name="T15" fmla="*/ 96 h 1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17"/>
                <a:gd name="T25" fmla="*/ 0 h 180"/>
                <a:gd name="T26" fmla="*/ 717 w 717"/>
                <a:gd name="T27" fmla="*/ 180 h 1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17" h="180">
                  <a:moveTo>
                    <a:pt x="0" y="96"/>
                  </a:moveTo>
                  <a:lnTo>
                    <a:pt x="83" y="0"/>
                  </a:lnTo>
                  <a:lnTo>
                    <a:pt x="83" y="48"/>
                  </a:lnTo>
                  <a:lnTo>
                    <a:pt x="717" y="48"/>
                  </a:lnTo>
                  <a:lnTo>
                    <a:pt x="717" y="132"/>
                  </a:lnTo>
                  <a:lnTo>
                    <a:pt x="83" y="132"/>
                  </a:lnTo>
                  <a:lnTo>
                    <a:pt x="83" y="180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02" name="Freeform 57"/>
            <p:cNvSpPr>
              <a:spLocks noEditPoints="1"/>
            </p:cNvSpPr>
            <p:nvPr/>
          </p:nvSpPr>
          <p:spPr bwMode="auto">
            <a:xfrm>
              <a:off x="2916" y="1740"/>
              <a:ext cx="729" cy="204"/>
            </a:xfrm>
            <a:custGeom>
              <a:avLst/>
              <a:gdLst>
                <a:gd name="T0" fmla="*/ 0 w 729"/>
                <a:gd name="T1" fmla="*/ 108 h 204"/>
                <a:gd name="T2" fmla="*/ 0 w 729"/>
                <a:gd name="T3" fmla="*/ 108 h 204"/>
                <a:gd name="T4" fmla="*/ 0 w 729"/>
                <a:gd name="T5" fmla="*/ 96 h 204"/>
                <a:gd name="T6" fmla="*/ 95 w 729"/>
                <a:gd name="T7" fmla="*/ 12 h 204"/>
                <a:gd name="T8" fmla="*/ 95 w 729"/>
                <a:gd name="T9" fmla="*/ 0 h 204"/>
                <a:gd name="T10" fmla="*/ 95 w 729"/>
                <a:gd name="T11" fmla="*/ 0 h 204"/>
                <a:gd name="T12" fmla="*/ 107 w 729"/>
                <a:gd name="T13" fmla="*/ 12 h 204"/>
                <a:gd name="T14" fmla="*/ 107 w 729"/>
                <a:gd name="T15" fmla="*/ 12 h 204"/>
                <a:gd name="T16" fmla="*/ 107 w 729"/>
                <a:gd name="T17" fmla="*/ 60 h 204"/>
                <a:gd name="T18" fmla="*/ 95 w 729"/>
                <a:gd name="T19" fmla="*/ 48 h 204"/>
                <a:gd name="T20" fmla="*/ 729 w 729"/>
                <a:gd name="T21" fmla="*/ 48 h 204"/>
                <a:gd name="T22" fmla="*/ 729 w 729"/>
                <a:gd name="T23" fmla="*/ 48 h 204"/>
                <a:gd name="T24" fmla="*/ 729 w 729"/>
                <a:gd name="T25" fmla="*/ 60 h 204"/>
                <a:gd name="T26" fmla="*/ 729 w 729"/>
                <a:gd name="T27" fmla="*/ 144 h 204"/>
                <a:gd name="T28" fmla="*/ 729 w 729"/>
                <a:gd name="T29" fmla="*/ 156 h 204"/>
                <a:gd name="T30" fmla="*/ 729 w 729"/>
                <a:gd name="T31" fmla="*/ 156 h 204"/>
                <a:gd name="T32" fmla="*/ 95 w 729"/>
                <a:gd name="T33" fmla="*/ 156 h 204"/>
                <a:gd name="T34" fmla="*/ 107 w 729"/>
                <a:gd name="T35" fmla="*/ 144 h 204"/>
                <a:gd name="T36" fmla="*/ 107 w 729"/>
                <a:gd name="T37" fmla="*/ 192 h 204"/>
                <a:gd name="T38" fmla="*/ 107 w 729"/>
                <a:gd name="T39" fmla="*/ 192 h 204"/>
                <a:gd name="T40" fmla="*/ 95 w 729"/>
                <a:gd name="T41" fmla="*/ 204 h 204"/>
                <a:gd name="T42" fmla="*/ 95 w 729"/>
                <a:gd name="T43" fmla="*/ 204 h 204"/>
                <a:gd name="T44" fmla="*/ 95 w 729"/>
                <a:gd name="T45" fmla="*/ 204 h 204"/>
                <a:gd name="T46" fmla="*/ 0 w 729"/>
                <a:gd name="T47" fmla="*/ 108 h 204"/>
                <a:gd name="T48" fmla="*/ 107 w 729"/>
                <a:gd name="T49" fmla="*/ 192 h 204"/>
                <a:gd name="T50" fmla="*/ 84 w 729"/>
                <a:gd name="T51" fmla="*/ 192 h 204"/>
                <a:gd name="T52" fmla="*/ 84 w 729"/>
                <a:gd name="T53" fmla="*/ 144 h 204"/>
                <a:gd name="T54" fmla="*/ 95 w 729"/>
                <a:gd name="T55" fmla="*/ 144 h 204"/>
                <a:gd name="T56" fmla="*/ 95 w 729"/>
                <a:gd name="T57" fmla="*/ 144 h 204"/>
                <a:gd name="T58" fmla="*/ 729 w 729"/>
                <a:gd name="T59" fmla="*/ 144 h 204"/>
                <a:gd name="T60" fmla="*/ 717 w 729"/>
                <a:gd name="T61" fmla="*/ 144 h 204"/>
                <a:gd name="T62" fmla="*/ 717 w 729"/>
                <a:gd name="T63" fmla="*/ 60 h 204"/>
                <a:gd name="T64" fmla="*/ 729 w 729"/>
                <a:gd name="T65" fmla="*/ 60 h 204"/>
                <a:gd name="T66" fmla="*/ 95 w 729"/>
                <a:gd name="T67" fmla="*/ 60 h 204"/>
                <a:gd name="T68" fmla="*/ 95 w 729"/>
                <a:gd name="T69" fmla="*/ 60 h 204"/>
                <a:gd name="T70" fmla="*/ 84 w 729"/>
                <a:gd name="T71" fmla="*/ 60 h 204"/>
                <a:gd name="T72" fmla="*/ 84 w 729"/>
                <a:gd name="T73" fmla="*/ 12 h 204"/>
                <a:gd name="T74" fmla="*/ 107 w 729"/>
                <a:gd name="T75" fmla="*/ 24 h 204"/>
                <a:gd name="T76" fmla="*/ 12 w 729"/>
                <a:gd name="T77" fmla="*/ 108 h 204"/>
                <a:gd name="T78" fmla="*/ 12 w 729"/>
                <a:gd name="T79" fmla="*/ 96 h 204"/>
                <a:gd name="T80" fmla="*/ 107 w 729"/>
                <a:gd name="T81" fmla="*/ 192 h 204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729"/>
                <a:gd name="T124" fmla="*/ 0 h 204"/>
                <a:gd name="T125" fmla="*/ 729 w 729"/>
                <a:gd name="T126" fmla="*/ 204 h 204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729" h="204">
                  <a:moveTo>
                    <a:pt x="0" y="108"/>
                  </a:moveTo>
                  <a:lnTo>
                    <a:pt x="0" y="108"/>
                  </a:lnTo>
                  <a:lnTo>
                    <a:pt x="0" y="96"/>
                  </a:lnTo>
                  <a:lnTo>
                    <a:pt x="95" y="12"/>
                  </a:lnTo>
                  <a:lnTo>
                    <a:pt x="95" y="0"/>
                  </a:lnTo>
                  <a:lnTo>
                    <a:pt x="107" y="12"/>
                  </a:lnTo>
                  <a:lnTo>
                    <a:pt x="107" y="60"/>
                  </a:lnTo>
                  <a:lnTo>
                    <a:pt x="95" y="48"/>
                  </a:lnTo>
                  <a:lnTo>
                    <a:pt x="729" y="48"/>
                  </a:lnTo>
                  <a:lnTo>
                    <a:pt x="729" y="60"/>
                  </a:lnTo>
                  <a:lnTo>
                    <a:pt x="729" y="144"/>
                  </a:lnTo>
                  <a:lnTo>
                    <a:pt x="729" y="156"/>
                  </a:lnTo>
                  <a:lnTo>
                    <a:pt x="95" y="156"/>
                  </a:lnTo>
                  <a:lnTo>
                    <a:pt x="107" y="144"/>
                  </a:lnTo>
                  <a:lnTo>
                    <a:pt x="107" y="192"/>
                  </a:lnTo>
                  <a:lnTo>
                    <a:pt x="95" y="204"/>
                  </a:lnTo>
                  <a:lnTo>
                    <a:pt x="0" y="108"/>
                  </a:lnTo>
                  <a:close/>
                  <a:moveTo>
                    <a:pt x="107" y="192"/>
                  </a:moveTo>
                  <a:lnTo>
                    <a:pt x="84" y="192"/>
                  </a:lnTo>
                  <a:lnTo>
                    <a:pt x="84" y="144"/>
                  </a:lnTo>
                  <a:lnTo>
                    <a:pt x="95" y="144"/>
                  </a:lnTo>
                  <a:lnTo>
                    <a:pt x="729" y="144"/>
                  </a:lnTo>
                  <a:lnTo>
                    <a:pt x="717" y="144"/>
                  </a:lnTo>
                  <a:lnTo>
                    <a:pt x="717" y="60"/>
                  </a:lnTo>
                  <a:lnTo>
                    <a:pt x="729" y="60"/>
                  </a:lnTo>
                  <a:lnTo>
                    <a:pt x="95" y="60"/>
                  </a:lnTo>
                  <a:lnTo>
                    <a:pt x="84" y="60"/>
                  </a:lnTo>
                  <a:lnTo>
                    <a:pt x="84" y="12"/>
                  </a:lnTo>
                  <a:lnTo>
                    <a:pt x="107" y="24"/>
                  </a:lnTo>
                  <a:lnTo>
                    <a:pt x="12" y="108"/>
                  </a:lnTo>
                  <a:lnTo>
                    <a:pt x="12" y="96"/>
                  </a:lnTo>
                  <a:lnTo>
                    <a:pt x="107" y="192"/>
                  </a:lnTo>
                  <a:close/>
                </a:path>
              </a:pathLst>
            </a:custGeom>
            <a:solidFill>
              <a:srgbClr val="385D8A"/>
            </a:solidFill>
            <a:ln w="0">
              <a:solidFill>
                <a:srgbClr val="385D8A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3" name="Freeform 58"/>
            <p:cNvSpPr>
              <a:spLocks noEditPoints="1"/>
            </p:cNvSpPr>
            <p:nvPr/>
          </p:nvSpPr>
          <p:spPr bwMode="auto">
            <a:xfrm>
              <a:off x="621" y="1344"/>
              <a:ext cx="455" cy="324"/>
            </a:xfrm>
            <a:custGeom>
              <a:avLst/>
              <a:gdLst>
                <a:gd name="T0" fmla="*/ 12 w 455"/>
                <a:gd name="T1" fmla="*/ 0 h 324"/>
                <a:gd name="T2" fmla="*/ 455 w 455"/>
                <a:gd name="T3" fmla="*/ 312 h 324"/>
                <a:gd name="T4" fmla="*/ 455 w 455"/>
                <a:gd name="T5" fmla="*/ 312 h 324"/>
                <a:gd name="T6" fmla="*/ 0 w 455"/>
                <a:gd name="T7" fmla="*/ 12 h 324"/>
                <a:gd name="T8" fmla="*/ 12 w 455"/>
                <a:gd name="T9" fmla="*/ 0 h 324"/>
                <a:gd name="T10" fmla="*/ 431 w 455"/>
                <a:gd name="T11" fmla="*/ 264 h 324"/>
                <a:gd name="T12" fmla="*/ 455 w 455"/>
                <a:gd name="T13" fmla="*/ 324 h 324"/>
                <a:gd name="T14" fmla="*/ 395 w 455"/>
                <a:gd name="T15" fmla="*/ 312 h 324"/>
                <a:gd name="T16" fmla="*/ 395 w 455"/>
                <a:gd name="T17" fmla="*/ 312 h 324"/>
                <a:gd name="T18" fmla="*/ 395 w 455"/>
                <a:gd name="T19" fmla="*/ 312 h 324"/>
                <a:gd name="T20" fmla="*/ 395 w 455"/>
                <a:gd name="T21" fmla="*/ 312 h 324"/>
                <a:gd name="T22" fmla="*/ 395 w 455"/>
                <a:gd name="T23" fmla="*/ 300 h 324"/>
                <a:gd name="T24" fmla="*/ 455 w 455"/>
                <a:gd name="T25" fmla="*/ 312 h 324"/>
                <a:gd name="T26" fmla="*/ 443 w 455"/>
                <a:gd name="T27" fmla="*/ 312 h 324"/>
                <a:gd name="T28" fmla="*/ 419 w 455"/>
                <a:gd name="T29" fmla="*/ 264 h 324"/>
                <a:gd name="T30" fmla="*/ 419 w 455"/>
                <a:gd name="T31" fmla="*/ 264 h 324"/>
                <a:gd name="T32" fmla="*/ 431 w 455"/>
                <a:gd name="T33" fmla="*/ 264 h 324"/>
                <a:gd name="T34" fmla="*/ 431 w 455"/>
                <a:gd name="T35" fmla="*/ 264 h 324"/>
                <a:gd name="T36" fmla="*/ 431 w 455"/>
                <a:gd name="T37" fmla="*/ 264 h 324"/>
                <a:gd name="T38" fmla="*/ 431 w 455"/>
                <a:gd name="T39" fmla="*/ 264 h 3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55"/>
                <a:gd name="T61" fmla="*/ 0 h 324"/>
                <a:gd name="T62" fmla="*/ 455 w 455"/>
                <a:gd name="T63" fmla="*/ 324 h 3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55" h="324">
                  <a:moveTo>
                    <a:pt x="12" y="0"/>
                  </a:moveTo>
                  <a:lnTo>
                    <a:pt x="455" y="312"/>
                  </a:lnTo>
                  <a:lnTo>
                    <a:pt x="0" y="12"/>
                  </a:lnTo>
                  <a:lnTo>
                    <a:pt x="12" y="0"/>
                  </a:lnTo>
                  <a:close/>
                  <a:moveTo>
                    <a:pt x="431" y="264"/>
                  </a:moveTo>
                  <a:lnTo>
                    <a:pt x="455" y="324"/>
                  </a:lnTo>
                  <a:lnTo>
                    <a:pt x="395" y="312"/>
                  </a:lnTo>
                  <a:lnTo>
                    <a:pt x="395" y="300"/>
                  </a:lnTo>
                  <a:lnTo>
                    <a:pt x="455" y="312"/>
                  </a:lnTo>
                  <a:lnTo>
                    <a:pt x="443" y="312"/>
                  </a:lnTo>
                  <a:lnTo>
                    <a:pt x="419" y="264"/>
                  </a:lnTo>
                  <a:lnTo>
                    <a:pt x="431" y="264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4" name="Freeform 59"/>
            <p:cNvSpPr>
              <a:spLocks noEditPoints="1"/>
            </p:cNvSpPr>
            <p:nvPr/>
          </p:nvSpPr>
          <p:spPr bwMode="auto">
            <a:xfrm>
              <a:off x="848" y="2340"/>
              <a:ext cx="275" cy="228"/>
            </a:xfrm>
            <a:custGeom>
              <a:avLst/>
              <a:gdLst>
                <a:gd name="T0" fmla="*/ 0 w 275"/>
                <a:gd name="T1" fmla="*/ 216 h 228"/>
                <a:gd name="T2" fmla="*/ 263 w 275"/>
                <a:gd name="T3" fmla="*/ 0 h 228"/>
                <a:gd name="T4" fmla="*/ 275 w 275"/>
                <a:gd name="T5" fmla="*/ 0 h 228"/>
                <a:gd name="T6" fmla="*/ 12 w 275"/>
                <a:gd name="T7" fmla="*/ 228 h 228"/>
                <a:gd name="T8" fmla="*/ 0 w 275"/>
                <a:gd name="T9" fmla="*/ 216 h 228"/>
                <a:gd name="T10" fmla="*/ 216 w 275"/>
                <a:gd name="T11" fmla="*/ 12 h 228"/>
                <a:gd name="T12" fmla="*/ 275 w 275"/>
                <a:gd name="T13" fmla="*/ 0 h 228"/>
                <a:gd name="T14" fmla="*/ 251 w 275"/>
                <a:gd name="T15" fmla="*/ 60 h 228"/>
                <a:gd name="T16" fmla="*/ 251 w 275"/>
                <a:gd name="T17" fmla="*/ 60 h 228"/>
                <a:gd name="T18" fmla="*/ 251 w 275"/>
                <a:gd name="T19" fmla="*/ 60 h 228"/>
                <a:gd name="T20" fmla="*/ 251 w 275"/>
                <a:gd name="T21" fmla="*/ 60 h 228"/>
                <a:gd name="T22" fmla="*/ 251 w 275"/>
                <a:gd name="T23" fmla="*/ 48 h 228"/>
                <a:gd name="T24" fmla="*/ 263 w 275"/>
                <a:gd name="T25" fmla="*/ 0 h 228"/>
                <a:gd name="T26" fmla="*/ 275 w 275"/>
                <a:gd name="T27" fmla="*/ 12 h 228"/>
                <a:gd name="T28" fmla="*/ 216 w 275"/>
                <a:gd name="T29" fmla="*/ 12 h 228"/>
                <a:gd name="T30" fmla="*/ 216 w 275"/>
                <a:gd name="T31" fmla="*/ 12 h 228"/>
                <a:gd name="T32" fmla="*/ 216 w 275"/>
                <a:gd name="T33" fmla="*/ 12 h 228"/>
                <a:gd name="T34" fmla="*/ 216 w 275"/>
                <a:gd name="T35" fmla="*/ 12 h 228"/>
                <a:gd name="T36" fmla="*/ 216 w 275"/>
                <a:gd name="T37" fmla="*/ 12 h 228"/>
                <a:gd name="T38" fmla="*/ 216 w 275"/>
                <a:gd name="T39" fmla="*/ 12 h 2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5"/>
                <a:gd name="T61" fmla="*/ 0 h 228"/>
                <a:gd name="T62" fmla="*/ 275 w 275"/>
                <a:gd name="T63" fmla="*/ 228 h 2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5" h="228">
                  <a:moveTo>
                    <a:pt x="0" y="216"/>
                  </a:moveTo>
                  <a:lnTo>
                    <a:pt x="263" y="0"/>
                  </a:lnTo>
                  <a:lnTo>
                    <a:pt x="275" y="0"/>
                  </a:lnTo>
                  <a:lnTo>
                    <a:pt x="12" y="228"/>
                  </a:lnTo>
                  <a:lnTo>
                    <a:pt x="0" y="216"/>
                  </a:lnTo>
                  <a:close/>
                  <a:moveTo>
                    <a:pt x="216" y="12"/>
                  </a:moveTo>
                  <a:lnTo>
                    <a:pt x="275" y="0"/>
                  </a:lnTo>
                  <a:lnTo>
                    <a:pt x="251" y="60"/>
                  </a:lnTo>
                  <a:lnTo>
                    <a:pt x="251" y="48"/>
                  </a:lnTo>
                  <a:lnTo>
                    <a:pt x="263" y="0"/>
                  </a:lnTo>
                  <a:lnTo>
                    <a:pt x="275" y="12"/>
                  </a:lnTo>
                  <a:lnTo>
                    <a:pt x="216" y="12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5" name="Freeform 60"/>
            <p:cNvSpPr>
              <a:spLocks noEditPoints="1"/>
            </p:cNvSpPr>
            <p:nvPr/>
          </p:nvSpPr>
          <p:spPr bwMode="auto">
            <a:xfrm>
              <a:off x="2749" y="2292"/>
              <a:ext cx="358" cy="324"/>
            </a:xfrm>
            <a:custGeom>
              <a:avLst/>
              <a:gdLst>
                <a:gd name="T0" fmla="*/ 346 w 358"/>
                <a:gd name="T1" fmla="*/ 324 h 324"/>
                <a:gd name="T2" fmla="*/ 0 w 358"/>
                <a:gd name="T3" fmla="*/ 12 h 324"/>
                <a:gd name="T4" fmla="*/ 0 w 358"/>
                <a:gd name="T5" fmla="*/ 0 h 324"/>
                <a:gd name="T6" fmla="*/ 358 w 358"/>
                <a:gd name="T7" fmla="*/ 312 h 324"/>
                <a:gd name="T8" fmla="*/ 346 w 358"/>
                <a:gd name="T9" fmla="*/ 324 h 324"/>
                <a:gd name="T10" fmla="*/ 11 w 358"/>
                <a:gd name="T11" fmla="*/ 60 h 324"/>
                <a:gd name="T12" fmla="*/ 0 w 358"/>
                <a:gd name="T13" fmla="*/ 0 h 324"/>
                <a:gd name="T14" fmla="*/ 59 w 358"/>
                <a:gd name="T15" fmla="*/ 12 h 324"/>
                <a:gd name="T16" fmla="*/ 59 w 358"/>
                <a:gd name="T17" fmla="*/ 12 h 324"/>
                <a:gd name="T18" fmla="*/ 59 w 358"/>
                <a:gd name="T19" fmla="*/ 12 h 324"/>
                <a:gd name="T20" fmla="*/ 59 w 358"/>
                <a:gd name="T21" fmla="*/ 24 h 324"/>
                <a:gd name="T22" fmla="*/ 59 w 358"/>
                <a:gd name="T23" fmla="*/ 24 h 324"/>
                <a:gd name="T24" fmla="*/ 0 w 358"/>
                <a:gd name="T25" fmla="*/ 12 h 324"/>
                <a:gd name="T26" fmla="*/ 0 w 358"/>
                <a:gd name="T27" fmla="*/ 0 h 324"/>
                <a:gd name="T28" fmla="*/ 23 w 358"/>
                <a:gd name="T29" fmla="*/ 60 h 324"/>
                <a:gd name="T30" fmla="*/ 23 w 358"/>
                <a:gd name="T31" fmla="*/ 60 h 324"/>
                <a:gd name="T32" fmla="*/ 23 w 358"/>
                <a:gd name="T33" fmla="*/ 60 h 324"/>
                <a:gd name="T34" fmla="*/ 11 w 358"/>
                <a:gd name="T35" fmla="*/ 60 h 324"/>
                <a:gd name="T36" fmla="*/ 11 w 358"/>
                <a:gd name="T37" fmla="*/ 60 h 324"/>
                <a:gd name="T38" fmla="*/ 11 w 358"/>
                <a:gd name="T39" fmla="*/ 60 h 32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58"/>
                <a:gd name="T61" fmla="*/ 0 h 324"/>
                <a:gd name="T62" fmla="*/ 358 w 358"/>
                <a:gd name="T63" fmla="*/ 324 h 32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58" h="324">
                  <a:moveTo>
                    <a:pt x="346" y="324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358" y="312"/>
                  </a:lnTo>
                  <a:lnTo>
                    <a:pt x="346" y="324"/>
                  </a:lnTo>
                  <a:close/>
                  <a:moveTo>
                    <a:pt x="11" y="60"/>
                  </a:moveTo>
                  <a:lnTo>
                    <a:pt x="0" y="0"/>
                  </a:lnTo>
                  <a:lnTo>
                    <a:pt x="59" y="12"/>
                  </a:lnTo>
                  <a:lnTo>
                    <a:pt x="59" y="24"/>
                  </a:lnTo>
                  <a:lnTo>
                    <a:pt x="0" y="12"/>
                  </a:lnTo>
                  <a:lnTo>
                    <a:pt x="0" y="0"/>
                  </a:lnTo>
                  <a:lnTo>
                    <a:pt x="23" y="60"/>
                  </a:lnTo>
                  <a:lnTo>
                    <a:pt x="11" y="60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6" name="Freeform 61"/>
            <p:cNvSpPr>
              <a:spLocks noEditPoints="1"/>
            </p:cNvSpPr>
            <p:nvPr/>
          </p:nvSpPr>
          <p:spPr bwMode="auto">
            <a:xfrm>
              <a:off x="2605" y="1476"/>
              <a:ext cx="275" cy="228"/>
            </a:xfrm>
            <a:custGeom>
              <a:avLst/>
              <a:gdLst>
                <a:gd name="T0" fmla="*/ 275 w 275"/>
                <a:gd name="T1" fmla="*/ 12 h 228"/>
                <a:gd name="T2" fmla="*/ 12 w 275"/>
                <a:gd name="T3" fmla="*/ 228 h 228"/>
                <a:gd name="T4" fmla="*/ 12 w 275"/>
                <a:gd name="T5" fmla="*/ 228 h 228"/>
                <a:gd name="T6" fmla="*/ 275 w 275"/>
                <a:gd name="T7" fmla="*/ 0 h 228"/>
                <a:gd name="T8" fmla="*/ 275 w 275"/>
                <a:gd name="T9" fmla="*/ 12 h 228"/>
                <a:gd name="T10" fmla="*/ 60 w 275"/>
                <a:gd name="T11" fmla="*/ 216 h 228"/>
                <a:gd name="T12" fmla="*/ 0 w 275"/>
                <a:gd name="T13" fmla="*/ 228 h 228"/>
                <a:gd name="T14" fmla="*/ 24 w 275"/>
                <a:gd name="T15" fmla="*/ 168 h 228"/>
                <a:gd name="T16" fmla="*/ 24 w 275"/>
                <a:gd name="T17" fmla="*/ 168 h 228"/>
                <a:gd name="T18" fmla="*/ 24 w 275"/>
                <a:gd name="T19" fmla="*/ 168 h 228"/>
                <a:gd name="T20" fmla="*/ 36 w 275"/>
                <a:gd name="T21" fmla="*/ 168 h 228"/>
                <a:gd name="T22" fmla="*/ 36 w 275"/>
                <a:gd name="T23" fmla="*/ 180 h 228"/>
                <a:gd name="T24" fmla="*/ 12 w 275"/>
                <a:gd name="T25" fmla="*/ 228 h 228"/>
                <a:gd name="T26" fmla="*/ 12 w 275"/>
                <a:gd name="T27" fmla="*/ 228 h 228"/>
                <a:gd name="T28" fmla="*/ 60 w 275"/>
                <a:gd name="T29" fmla="*/ 216 h 228"/>
                <a:gd name="T30" fmla="*/ 72 w 275"/>
                <a:gd name="T31" fmla="*/ 216 h 228"/>
                <a:gd name="T32" fmla="*/ 72 w 275"/>
                <a:gd name="T33" fmla="*/ 216 h 228"/>
                <a:gd name="T34" fmla="*/ 72 w 275"/>
                <a:gd name="T35" fmla="*/ 216 h 228"/>
                <a:gd name="T36" fmla="*/ 60 w 275"/>
                <a:gd name="T37" fmla="*/ 216 h 228"/>
                <a:gd name="T38" fmla="*/ 60 w 275"/>
                <a:gd name="T39" fmla="*/ 216 h 22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75"/>
                <a:gd name="T61" fmla="*/ 0 h 228"/>
                <a:gd name="T62" fmla="*/ 275 w 275"/>
                <a:gd name="T63" fmla="*/ 228 h 22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75" h="228">
                  <a:moveTo>
                    <a:pt x="275" y="12"/>
                  </a:moveTo>
                  <a:lnTo>
                    <a:pt x="12" y="228"/>
                  </a:lnTo>
                  <a:lnTo>
                    <a:pt x="275" y="0"/>
                  </a:lnTo>
                  <a:lnTo>
                    <a:pt x="275" y="12"/>
                  </a:lnTo>
                  <a:close/>
                  <a:moveTo>
                    <a:pt x="60" y="216"/>
                  </a:moveTo>
                  <a:lnTo>
                    <a:pt x="0" y="228"/>
                  </a:lnTo>
                  <a:lnTo>
                    <a:pt x="24" y="168"/>
                  </a:lnTo>
                  <a:lnTo>
                    <a:pt x="36" y="168"/>
                  </a:lnTo>
                  <a:lnTo>
                    <a:pt x="36" y="180"/>
                  </a:lnTo>
                  <a:lnTo>
                    <a:pt x="12" y="228"/>
                  </a:lnTo>
                  <a:lnTo>
                    <a:pt x="60" y="216"/>
                  </a:lnTo>
                  <a:lnTo>
                    <a:pt x="72" y="216"/>
                  </a:lnTo>
                  <a:lnTo>
                    <a:pt x="60" y="216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07" name="Rectangle 62"/>
            <p:cNvSpPr>
              <a:spLocks noChangeArrowheads="1"/>
            </p:cNvSpPr>
            <p:nvPr/>
          </p:nvSpPr>
          <p:spPr bwMode="auto">
            <a:xfrm>
              <a:off x="4900" y="900"/>
              <a:ext cx="717" cy="516"/>
            </a:xfrm>
            <a:prstGeom prst="rect">
              <a:avLst/>
            </a:prstGeom>
            <a:solidFill>
              <a:srgbClr val="E6E0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 sz="2400"/>
            </a:p>
          </p:txBody>
        </p:sp>
        <p:sp>
          <p:nvSpPr>
            <p:cNvPr id="2108" name="Rectangle 63"/>
            <p:cNvSpPr>
              <a:spLocks noChangeArrowheads="1"/>
            </p:cNvSpPr>
            <p:nvPr/>
          </p:nvSpPr>
          <p:spPr bwMode="auto">
            <a:xfrm>
              <a:off x="4959" y="924"/>
              <a:ext cx="49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Tenant </a:t>
              </a:r>
              <a:endParaRPr lang="en-US" sz="2400"/>
            </a:p>
          </p:txBody>
        </p:sp>
        <p:sp>
          <p:nvSpPr>
            <p:cNvPr id="2109" name="Rectangle 64"/>
            <p:cNvSpPr>
              <a:spLocks noChangeArrowheads="1"/>
            </p:cNvSpPr>
            <p:nvPr/>
          </p:nvSpPr>
          <p:spPr bwMode="auto">
            <a:xfrm>
              <a:off x="4959" y="1080"/>
              <a:ext cx="43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Board </a:t>
              </a:r>
              <a:endParaRPr lang="en-US" sz="2400"/>
            </a:p>
          </p:txBody>
        </p:sp>
        <p:sp>
          <p:nvSpPr>
            <p:cNvPr id="2110" name="Rectangle 65"/>
            <p:cNvSpPr>
              <a:spLocks noChangeArrowheads="1"/>
            </p:cNvSpPr>
            <p:nvPr/>
          </p:nvSpPr>
          <p:spPr bwMode="auto">
            <a:xfrm>
              <a:off x="4959" y="1236"/>
              <a:ext cx="60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700">
                  <a:solidFill>
                    <a:srgbClr val="000000"/>
                  </a:solidFill>
                  <a:latin typeface="Calibri" pitchFamily="34" charset="0"/>
                </a:rPr>
                <a:t>Members</a:t>
              </a:r>
              <a:endParaRPr lang="en-US" sz="2400"/>
            </a:p>
          </p:txBody>
        </p:sp>
        <p:sp>
          <p:nvSpPr>
            <p:cNvPr id="2111" name="Freeform 66"/>
            <p:cNvSpPr>
              <a:spLocks noEditPoints="1"/>
            </p:cNvSpPr>
            <p:nvPr/>
          </p:nvSpPr>
          <p:spPr bwMode="auto">
            <a:xfrm>
              <a:off x="5079" y="1416"/>
              <a:ext cx="191" cy="204"/>
            </a:xfrm>
            <a:custGeom>
              <a:avLst/>
              <a:gdLst>
                <a:gd name="T0" fmla="*/ 191 w 191"/>
                <a:gd name="T1" fmla="*/ 12 h 204"/>
                <a:gd name="T2" fmla="*/ 12 w 191"/>
                <a:gd name="T3" fmla="*/ 204 h 204"/>
                <a:gd name="T4" fmla="*/ 0 w 191"/>
                <a:gd name="T5" fmla="*/ 192 h 204"/>
                <a:gd name="T6" fmla="*/ 179 w 191"/>
                <a:gd name="T7" fmla="*/ 0 h 204"/>
                <a:gd name="T8" fmla="*/ 191 w 191"/>
                <a:gd name="T9" fmla="*/ 12 h 204"/>
                <a:gd name="T10" fmla="*/ 60 w 191"/>
                <a:gd name="T11" fmla="*/ 180 h 204"/>
                <a:gd name="T12" fmla="*/ 0 w 191"/>
                <a:gd name="T13" fmla="*/ 204 h 204"/>
                <a:gd name="T14" fmla="*/ 12 w 191"/>
                <a:gd name="T15" fmla="*/ 144 h 204"/>
                <a:gd name="T16" fmla="*/ 24 w 191"/>
                <a:gd name="T17" fmla="*/ 144 h 204"/>
                <a:gd name="T18" fmla="*/ 24 w 191"/>
                <a:gd name="T19" fmla="*/ 144 h 204"/>
                <a:gd name="T20" fmla="*/ 24 w 191"/>
                <a:gd name="T21" fmla="*/ 144 h 204"/>
                <a:gd name="T22" fmla="*/ 24 w 191"/>
                <a:gd name="T23" fmla="*/ 144 h 204"/>
                <a:gd name="T24" fmla="*/ 12 w 191"/>
                <a:gd name="T25" fmla="*/ 192 h 204"/>
                <a:gd name="T26" fmla="*/ 12 w 191"/>
                <a:gd name="T27" fmla="*/ 192 h 204"/>
                <a:gd name="T28" fmla="*/ 60 w 191"/>
                <a:gd name="T29" fmla="*/ 180 h 204"/>
                <a:gd name="T30" fmla="*/ 60 w 191"/>
                <a:gd name="T31" fmla="*/ 180 h 204"/>
                <a:gd name="T32" fmla="*/ 60 w 191"/>
                <a:gd name="T33" fmla="*/ 180 h 204"/>
                <a:gd name="T34" fmla="*/ 60 w 191"/>
                <a:gd name="T35" fmla="*/ 180 h 204"/>
                <a:gd name="T36" fmla="*/ 60 w 191"/>
                <a:gd name="T37" fmla="*/ 180 h 204"/>
                <a:gd name="T38" fmla="*/ 60 w 191"/>
                <a:gd name="T39" fmla="*/ 180 h 20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91"/>
                <a:gd name="T61" fmla="*/ 0 h 204"/>
                <a:gd name="T62" fmla="*/ 191 w 191"/>
                <a:gd name="T63" fmla="*/ 204 h 20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91" h="204">
                  <a:moveTo>
                    <a:pt x="191" y="12"/>
                  </a:moveTo>
                  <a:lnTo>
                    <a:pt x="12" y="204"/>
                  </a:lnTo>
                  <a:lnTo>
                    <a:pt x="0" y="192"/>
                  </a:lnTo>
                  <a:lnTo>
                    <a:pt x="179" y="0"/>
                  </a:lnTo>
                  <a:lnTo>
                    <a:pt x="191" y="12"/>
                  </a:lnTo>
                  <a:close/>
                  <a:moveTo>
                    <a:pt x="60" y="180"/>
                  </a:moveTo>
                  <a:lnTo>
                    <a:pt x="0" y="204"/>
                  </a:lnTo>
                  <a:lnTo>
                    <a:pt x="12" y="144"/>
                  </a:lnTo>
                  <a:lnTo>
                    <a:pt x="24" y="144"/>
                  </a:lnTo>
                  <a:lnTo>
                    <a:pt x="12" y="192"/>
                  </a:lnTo>
                  <a:lnTo>
                    <a:pt x="60" y="180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2" name="Freeform 67"/>
            <p:cNvSpPr>
              <a:spLocks noEditPoints="1"/>
            </p:cNvSpPr>
            <p:nvPr/>
          </p:nvSpPr>
          <p:spPr bwMode="auto">
            <a:xfrm>
              <a:off x="2832" y="1368"/>
              <a:ext cx="2068" cy="432"/>
            </a:xfrm>
            <a:custGeom>
              <a:avLst/>
              <a:gdLst>
                <a:gd name="T0" fmla="*/ 191 w 2068"/>
                <a:gd name="T1" fmla="*/ 420 h 432"/>
                <a:gd name="T2" fmla="*/ 383 w 2068"/>
                <a:gd name="T3" fmla="*/ 408 h 432"/>
                <a:gd name="T4" fmla="*/ 514 w 2068"/>
                <a:gd name="T5" fmla="*/ 396 h 432"/>
                <a:gd name="T6" fmla="*/ 634 w 2068"/>
                <a:gd name="T7" fmla="*/ 372 h 432"/>
                <a:gd name="T8" fmla="*/ 741 w 2068"/>
                <a:gd name="T9" fmla="*/ 360 h 432"/>
                <a:gd name="T10" fmla="*/ 849 w 2068"/>
                <a:gd name="T11" fmla="*/ 336 h 432"/>
                <a:gd name="T12" fmla="*/ 920 w 2068"/>
                <a:gd name="T13" fmla="*/ 312 h 432"/>
                <a:gd name="T14" fmla="*/ 980 w 2068"/>
                <a:gd name="T15" fmla="*/ 276 h 432"/>
                <a:gd name="T16" fmla="*/ 1016 w 2068"/>
                <a:gd name="T17" fmla="*/ 252 h 432"/>
                <a:gd name="T18" fmla="*/ 1028 w 2068"/>
                <a:gd name="T19" fmla="*/ 240 h 432"/>
                <a:gd name="T20" fmla="*/ 1028 w 2068"/>
                <a:gd name="T21" fmla="*/ 228 h 432"/>
                <a:gd name="T22" fmla="*/ 1028 w 2068"/>
                <a:gd name="T23" fmla="*/ 228 h 432"/>
                <a:gd name="T24" fmla="*/ 1040 w 2068"/>
                <a:gd name="T25" fmla="*/ 216 h 432"/>
                <a:gd name="T26" fmla="*/ 1040 w 2068"/>
                <a:gd name="T27" fmla="*/ 192 h 432"/>
                <a:gd name="T28" fmla="*/ 1064 w 2068"/>
                <a:gd name="T29" fmla="*/ 180 h 432"/>
                <a:gd name="T30" fmla="*/ 1124 w 2068"/>
                <a:gd name="T31" fmla="*/ 144 h 432"/>
                <a:gd name="T32" fmla="*/ 1195 w 2068"/>
                <a:gd name="T33" fmla="*/ 120 h 432"/>
                <a:gd name="T34" fmla="*/ 1291 w 2068"/>
                <a:gd name="T35" fmla="*/ 96 h 432"/>
                <a:gd name="T36" fmla="*/ 1398 w 2068"/>
                <a:gd name="T37" fmla="*/ 72 h 432"/>
                <a:gd name="T38" fmla="*/ 1518 w 2068"/>
                <a:gd name="T39" fmla="*/ 60 h 432"/>
                <a:gd name="T40" fmla="*/ 1649 w 2068"/>
                <a:gd name="T41" fmla="*/ 48 h 432"/>
                <a:gd name="T42" fmla="*/ 1781 w 2068"/>
                <a:gd name="T43" fmla="*/ 36 h 432"/>
                <a:gd name="T44" fmla="*/ 2056 w 2068"/>
                <a:gd name="T45" fmla="*/ 24 h 432"/>
                <a:gd name="T46" fmla="*/ 1876 w 2068"/>
                <a:gd name="T47" fmla="*/ 36 h 432"/>
                <a:gd name="T48" fmla="*/ 1685 w 2068"/>
                <a:gd name="T49" fmla="*/ 48 h 432"/>
                <a:gd name="T50" fmla="*/ 1554 w 2068"/>
                <a:gd name="T51" fmla="*/ 60 h 432"/>
                <a:gd name="T52" fmla="*/ 1434 w 2068"/>
                <a:gd name="T53" fmla="*/ 84 h 432"/>
                <a:gd name="T54" fmla="*/ 1327 w 2068"/>
                <a:gd name="T55" fmla="*/ 96 h 432"/>
                <a:gd name="T56" fmla="*/ 1231 w 2068"/>
                <a:gd name="T57" fmla="*/ 120 h 432"/>
                <a:gd name="T58" fmla="*/ 1147 w 2068"/>
                <a:gd name="T59" fmla="*/ 144 h 432"/>
                <a:gd name="T60" fmla="*/ 1088 w 2068"/>
                <a:gd name="T61" fmla="*/ 180 h 432"/>
                <a:gd name="T62" fmla="*/ 1052 w 2068"/>
                <a:gd name="T63" fmla="*/ 204 h 432"/>
                <a:gd name="T64" fmla="*/ 1040 w 2068"/>
                <a:gd name="T65" fmla="*/ 216 h 432"/>
                <a:gd name="T66" fmla="*/ 1040 w 2068"/>
                <a:gd name="T67" fmla="*/ 228 h 432"/>
                <a:gd name="T68" fmla="*/ 1040 w 2068"/>
                <a:gd name="T69" fmla="*/ 228 h 432"/>
                <a:gd name="T70" fmla="*/ 1040 w 2068"/>
                <a:gd name="T71" fmla="*/ 240 h 432"/>
                <a:gd name="T72" fmla="*/ 1028 w 2068"/>
                <a:gd name="T73" fmla="*/ 264 h 432"/>
                <a:gd name="T74" fmla="*/ 1004 w 2068"/>
                <a:gd name="T75" fmla="*/ 276 h 432"/>
                <a:gd name="T76" fmla="*/ 944 w 2068"/>
                <a:gd name="T77" fmla="*/ 300 h 432"/>
                <a:gd name="T78" fmla="*/ 873 w 2068"/>
                <a:gd name="T79" fmla="*/ 336 h 432"/>
                <a:gd name="T80" fmla="*/ 777 w 2068"/>
                <a:gd name="T81" fmla="*/ 360 h 432"/>
                <a:gd name="T82" fmla="*/ 681 w 2068"/>
                <a:gd name="T83" fmla="*/ 372 h 432"/>
                <a:gd name="T84" fmla="*/ 562 w 2068"/>
                <a:gd name="T85" fmla="*/ 396 h 432"/>
                <a:gd name="T86" fmla="*/ 430 w 2068"/>
                <a:gd name="T87" fmla="*/ 408 h 432"/>
                <a:gd name="T88" fmla="*/ 287 w 2068"/>
                <a:gd name="T89" fmla="*/ 420 h 432"/>
                <a:gd name="T90" fmla="*/ 0 w 2068"/>
                <a:gd name="T91" fmla="*/ 432 h 432"/>
                <a:gd name="T92" fmla="*/ 2068 w 2068"/>
                <a:gd name="T93" fmla="*/ 24 h 432"/>
                <a:gd name="T94" fmla="*/ 2008 w 2068"/>
                <a:gd name="T95" fmla="*/ 60 h 432"/>
                <a:gd name="T96" fmla="*/ 2056 w 2068"/>
                <a:gd name="T97" fmla="*/ 24 h 432"/>
                <a:gd name="T98" fmla="*/ 2008 w 2068"/>
                <a:gd name="T99" fmla="*/ 0 h 432"/>
                <a:gd name="T100" fmla="*/ 2020 w 2068"/>
                <a:gd name="T101" fmla="*/ 0 h 43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068"/>
                <a:gd name="T154" fmla="*/ 0 h 432"/>
                <a:gd name="T155" fmla="*/ 2068 w 2068"/>
                <a:gd name="T156" fmla="*/ 432 h 43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068" h="432">
                  <a:moveTo>
                    <a:pt x="0" y="432"/>
                  </a:moveTo>
                  <a:lnTo>
                    <a:pt x="96" y="420"/>
                  </a:lnTo>
                  <a:lnTo>
                    <a:pt x="191" y="420"/>
                  </a:lnTo>
                  <a:lnTo>
                    <a:pt x="287" y="420"/>
                  </a:lnTo>
                  <a:lnTo>
                    <a:pt x="335" y="408"/>
                  </a:lnTo>
                  <a:lnTo>
                    <a:pt x="383" y="408"/>
                  </a:lnTo>
                  <a:lnTo>
                    <a:pt x="430" y="408"/>
                  </a:lnTo>
                  <a:lnTo>
                    <a:pt x="466" y="396"/>
                  </a:lnTo>
                  <a:lnTo>
                    <a:pt x="514" y="396"/>
                  </a:lnTo>
                  <a:lnTo>
                    <a:pt x="550" y="384"/>
                  </a:lnTo>
                  <a:lnTo>
                    <a:pt x="598" y="384"/>
                  </a:lnTo>
                  <a:lnTo>
                    <a:pt x="634" y="372"/>
                  </a:lnTo>
                  <a:lnTo>
                    <a:pt x="669" y="372"/>
                  </a:lnTo>
                  <a:lnTo>
                    <a:pt x="717" y="360"/>
                  </a:lnTo>
                  <a:lnTo>
                    <a:pt x="741" y="360"/>
                  </a:lnTo>
                  <a:lnTo>
                    <a:pt x="777" y="348"/>
                  </a:lnTo>
                  <a:lnTo>
                    <a:pt x="813" y="336"/>
                  </a:lnTo>
                  <a:lnTo>
                    <a:pt x="849" y="336"/>
                  </a:lnTo>
                  <a:lnTo>
                    <a:pt x="873" y="324"/>
                  </a:lnTo>
                  <a:lnTo>
                    <a:pt x="896" y="312"/>
                  </a:lnTo>
                  <a:lnTo>
                    <a:pt x="920" y="312"/>
                  </a:lnTo>
                  <a:lnTo>
                    <a:pt x="944" y="300"/>
                  </a:lnTo>
                  <a:lnTo>
                    <a:pt x="968" y="288"/>
                  </a:lnTo>
                  <a:lnTo>
                    <a:pt x="980" y="276"/>
                  </a:lnTo>
                  <a:lnTo>
                    <a:pt x="992" y="276"/>
                  </a:lnTo>
                  <a:lnTo>
                    <a:pt x="1004" y="264"/>
                  </a:lnTo>
                  <a:lnTo>
                    <a:pt x="1016" y="252"/>
                  </a:lnTo>
                  <a:lnTo>
                    <a:pt x="1028" y="240"/>
                  </a:lnTo>
                  <a:lnTo>
                    <a:pt x="1028" y="228"/>
                  </a:lnTo>
                  <a:lnTo>
                    <a:pt x="1028" y="216"/>
                  </a:lnTo>
                  <a:lnTo>
                    <a:pt x="1040" y="216"/>
                  </a:lnTo>
                  <a:lnTo>
                    <a:pt x="1040" y="204"/>
                  </a:lnTo>
                  <a:lnTo>
                    <a:pt x="1040" y="192"/>
                  </a:lnTo>
                  <a:lnTo>
                    <a:pt x="1052" y="192"/>
                  </a:lnTo>
                  <a:lnTo>
                    <a:pt x="1064" y="180"/>
                  </a:lnTo>
                  <a:lnTo>
                    <a:pt x="1088" y="168"/>
                  </a:lnTo>
                  <a:lnTo>
                    <a:pt x="1100" y="156"/>
                  </a:lnTo>
                  <a:lnTo>
                    <a:pt x="1124" y="144"/>
                  </a:lnTo>
                  <a:lnTo>
                    <a:pt x="1147" y="144"/>
                  </a:lnTo>
                  <a:lnTo>
                    <a:pt x="1171" y="132"/>
                  </a:lnTo>
                  <a:lnTo>
                    <a:pt x="1195" y="120"/>
                  </a:lnTo>
                  <a:lnTo>
                    <a:pt x="1231" y="120"/>
                  </a:lnTo>
                  <a:lnTo>
                    <a:pt x="1255" y="108"/>
                  </a:lnTo>
                  <a:lnTo>
                    <a:pt x="1291" y="96"/>
                  </a:lnTo>
                  <a:lnTo>
                    <a:pt x="1327" y="96"/>
                  </a:lnTo>
                  <a:lnTo>
                    <a:pt x="1363" y="84"/>
                  </a:lnTo>
                  <a:lnTo>
                    <a:pt x="1398" y="72"/>
                  </a:lnTo>
                  <a:lnTo>
                    <a:pt x="1434" y="72"/>
                  </a:lnTo>
                  <a:lnTo>
                    <a:pt x="1470" y="60"/>
                  </a:lnTo>
                  <a:lnTo>
                    <a:pt x="1518" y="60"/>
                  </a:lnTo>
                  <a:lnTo>
                    <a:pt x="1554" y="48"/>
                  </a:lnTo>
                  <a:lnTo>
                    <a:pt x="1602" y="48"/>
                  </a:lnTo>
                  <a:lnTo>
                    <a:pt x="1649" y="48"/>
                  </a:lnTo>
                  <a:lnTo>
                    <a:pt x="1685" y="36"/>
                  </a:lnTo>
                  <a:lnTo>
                    <a:pt x="1733" y="36"/>
                  </a:lnTo>
                  <a:lnTo>
                    <a:pt x="1781" y="36"/>
                  </a:lnTo>
                  <a:lnTo>
                    <a:pt x="1876" y="24"/>
                  </a:lnTo>
                  <a:lnTo>
                    <a:pt x="1972" y="24"/>
                  </a:lnTo>
                  <a:lnTo>
                    <a:pt x="2056" y="24"/>
                  </a:lnTo>
                  <a:lnTo>
                    <a:pt x="2068" y="24"/>
                  </a:lnTo>
                  <a:lnTo>
                    <a:pt x="1972" y="36"/>
                  </a:lnTo>
                  <a:lnTo>
                    <a:pt x="1876" y="36"/>
                  </a:lnTo>
                  <a:lnTo>
                    <a:pt x="1781" y="36"/>
                  </a:lnTo>
                  <a:lnTo>
                    <a:pt x="1733" y="48"/>
                  </a:lnTo>
                  <a:lnTo>
                    <a:pt x="1685" y="48"/>
                  </a:lnTo>
                  <a:lnTo>
                    <a:pt x="1649" y="48"/>
                  </a:lnTo>
                  <a:lnTo>
                    <a:pt x="1602" y="60"/>
                  </a:lnTo>
                  <a:lnTo>
                    <a:pt x="1554" y="60"/>
                  </a:lnTo>
                  <a:lnTo>
                    <a:pt x="1518" y="72"/>
                  </a:lnTo>
                  <a:lnTo>
                    <a:pt x="1470" y="72"/>
                  </a:lnTo>
                  <a:lnTo>
                    <a:pt x="1434" y="84"/>
                  </a:lnTo>
                  <a:lnTo>
                    <a:pt x="1398" y="84"/>
                  </a:lnTo>
                  <a:lnTo>
                    <a:pt x="1363" y="96"/>
                  </a:lnTo>
                  <a:lnTo>
                    <a:pt x="1327" y="96"/>
                  </a:lnTo>
                  <a:lnTo>
                    <a:pt x="1291" y="108"/>
                  </a:lnTo>
                  <a:lnTo>
                    <a:pt x="1255" y="120"/>
                  </a:lnTo>
                  <a:lnTo>
                    <a:pt x="1231" y="120"/>
                  </a:lnTo>
                  <a:lnTo>
                    <a:pt x="1195" y="132"/>
                  </a:lnTo>
                  <a:lnTo>
                    <a:pt x="1171" y="144"/>
                  </a:lnTo>
                  <a:lnTo>
                    <a:pt x="1147" y="144"/>
                  </a:lnTo>
                  <a:lnTo>
                    <a:pt x="1124" y="156"/>
                  </a:lnTo>
                  <a:lnTo>
                    <a:pt x="1112" y="168"/>
                  </a:lnTo>
                  <a:lnTo>
                    <a:pt x="1088" y="180"/>
                  </a:lnTo>
                  <a:lnTo>
                    <a:pt x="1076" y="180"/>
                  </a:lnTo>
                  <a:lnTo>
                    <a:pt x="1064" y="192"/>
                  </a:lnTo>
                  <a:lnTo>
                    <a:pt x="1052" y="204"/>
                  </a:lnTo>
                  <a:lnTo>
                    <a:pt x="1040" y="216"/>
                  </a:lnTo>
                  <a:lnTo>
                    <a:pt x="1040" y="228"/>
                  </a:lnTo>
                  <a:lnTo>
                    <a:pt x="1040" y="240"/>
                  </a:lnTo>
                  <a:lnTo>
                    <a:pt x="1028" y="252"/>
                  </a:lnTo>
                  <a:lnTo>
                    <a:pt x="1028" y="264"/>
                  </a:lnTo>
                  <a:lnTo>
                    <a:pt x="1016" y="264"/>
                  </a:lnTo>
                  <a:lnTo>
                    <a:pt x="1004" y="276"/>
                  </a:lnTo>
                  <a:lnTo>
                    <a:pt x="980" y="288"/>
                  </a:lnTo>
                  <a:lnTo>
                    <a:pt x="968" y="300"/>
                  </a:lnTo>
                  <a:lnTo>
                    <a:pt x="944" y="300"/>
                  </a:lnTo>
                  <a:lnTo>
                    <a:pt x="920" y="312"/>
                  </a:lnTo>
                  <a:lnTo>
                    <a:pt x="896" y="324"/>
                  </a:lnTo>
                  <a:lnTo>
                    <a:pt x="873" y="336"/>
                  </a:lnTo>
                  <a:lnTo>
                    <a:pt x="849" y="336"/>
                  </a:lnTo>
                  <a:lnTo>
                    <a:pt x="813" y="348"/>
                  </a:lnTo>
                  <a:lnTo>
                    <a:pt x="777" y="360"/>
                  </a:lnTo>
                  <a:lnTo>
                    <a:pt x="753" y="360"/>
                  </a:lnTo>
                  <a:lnTo>
                    <a:pt x="717" y="372"/>
                  </a:lnTo>
                  <a:lnTo>
                    <a:pt x="681" y="372"/>
                  </a:lnTo>
                  <a:lnTo>
                    <a:pt x="634" y="384"/>
                  </a:lnTo>
                  <a:lnTo>
                    <a:pt x="598" y="396"/>
                  </a:lnTo>
                  <a:lnTo>
                    <a:pt x="562" y="396"/>
                  </a:lnTo>
                  <a:lnTo>
                    <a:pt x="514" y="408"/>
                  </a:lnTo>
                  <a:lnTo>
                    <a:pt x="466" y="408"/>
                  </a:lnTo>
                  <a:lnTo>
                    <a:pt x="430" y="408"/>
                  </a:lnTo>
                  <a:lnTo>
                    <a:pt x="383" y="420"/>
                  </a:lnTo>
                  <a:lnTo>
                    <a:pt x="335" y="420"/>
                  </a:lnTo>
                  <a:lnTo>
                    <a:pt x="287" y="420"/>
                  </a:lnTo>
                  <a:lnTo>
                    <a:pt x="191" y="432"/>
                  </a:lnTo>
                  <a:lnTo>
                    <a:pt x="96" y="432"/>
                  </a:lnTo>
                  <a:lnTo>
                    <a:pt x="0" y="432"/>
                  </a:lnTo>
                  <a:close/>
                  <a:moveTo>
                    <a:pt x="2020" y="0"/>
                  </a:moveTo>
                  <a:lnTo>
                    <a:pt x="2068" y="24"/>
                  </a:lnTo>
                  <a:lnTo>
                    <a:pt x="2020" y="60"/>
                  </a:lnTo>
                  <a:lnTo>
                    <a:pt x="2008" y="60"/>
                  </a:lnTo>
                  <a:lnTo>
                    <a:pt x="2008" y="48"/>
                  </a:lnTo>
                  <a:lnTo>
                    <a:pt x="2056" y="24"/>
                  </a:lnTo>
                  <a:lnTo>
                    <a:pt x="2008" y="0"/>
                  </a:lnTo>
                  <a:lnTo>
                    <a:pt x="2020" y="0"/>
                  </a:lnTo>
                  <a:close/>
                </a:path>
              </a:pathLst>
            </a:custGeom>
            <a:solidFill>
              <a:srgbClr val="4A7EBB"/>
            </a:solidFill>
            <a:ln w="0">
              <a:solidFill>
                <a:srgbClr val="4A7EBB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2113" name="Rectangle 68"/>
            <p:cNvSpPr>
              <a:spLocks noChangeArrowheads="1"/>
            </p:cNvSpPr>
            <p:nvPr/>
          </p:nvSpPr>
          <p:spPr bwMode="auto">
            <a:xfrm>
              <a:off x="2796" y="1284"/>
              <a:ext cx="705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400">
                  <a:solidFill>
                    <a:srgbClr val="000000"/>
                  </a:solidFill>
                  <a:latin typeface="Calibri" pitchFamily="34" charset="0"/>
                </a:rPr>
                <a:t>Customer Deal</a:t>
              </a:r>
              <a:endParaRPr lang="en-US" sz="2400"/>
            </a:p>
          </p:txBody>
        </p:sp>
      </p:grpSp>
      <p:sp>
        <p:nvSpPr>
          <p:cNvPr id="2052" name="TextBox 1"/>
          <p:cNvSpPr txBox="1">
            <a:spLocks noChangeArrowheads="1"/>
          </p:cNvSpPr>
          <p:nvPr/>
        </p:nvSpPr>
        <p:spPr bwMode="auto">
          <a:xfrm>
            <a:off x="4543425" y="4371975"/>
            <a:ext cx="27503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800" b="1" dirty="0"/>
              <a:t>Customer Inspection</a:t>
            </a:r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4659024" y="4665761"/>
            <a:ext cx="26368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400" dirty="0"/>
              <a:t>Key Services</a:t>
            </a:r>
          </a:p>
        </p:txBody>
      </p:sp>
      <p:sp>
        <p:nvSpPr>
          <p:cNvPr id="2054" name="TextBox 3"/>
          <p:cNvSpPr txBox="1">
            <a:spLocks noChangeArrowheads="1"/>
          </p:cNvSpPr>
          <p:nvPr/>
        </p:nvSpPr>
        <p:spPr bwMode="auto">
          <a:xfrm>
            <a:off x="4996007" y="5287962"/>
            <a:ext cx="21351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1600"/>
              <a:t>Estate Inspections </a:t>
            </a:r>
          </a:p>
        </p:txBody>
      </p:sp>
    </p:spTree>
    <p:extLst>
      <p:ext uri="{BB962C8B-B14F-4D97-AF65-F5344CB8AC3E}">
        <p14:creationId xmlns:p14="http://schemas.microsoft.com/office/powerpoint/2010/main" xmlns="" val="2950621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TSA Standards</a:t>
            </a:r>
          </a:p>
        </p:txBody>
      </p:sp>
      <p:grpSp>
        <p:nvGrpSpPr>
          <p:cNvPr id="2" name="Organization Chart 5"/>
          <p:cNvGrpSpPr>
            <a:grpSpLocks/>
          </p:cNvGrpSpPr>
          <p:nvPr/>
        </p:nvGrpSpPr>
        <p:grpSpPr bwMode="auto">
          <a:xfrm>
            <a:off x="457200" y="1600200"/>
            <a:ext cx="8229600" cy="4525963"/>
            <a:chOff x="1134" y="1272"/>
            <a:chExt cx="3888" cy="720"/>
          </a:xfrm>
        </p:grpSpPr>
        <p:cxnSp>
          <p:nvCxnSpPr>
            <p:cNvPr id="3076" name="_s3076"/>
            <p:cNvCxnSpPr>
              <a:cxnSpLocks noChangeShapeType="1"/>
              <a:stCxn id="7" idx="0"/>
              <a:endCxn id="3" idx="2"/>
            </p:cNvCxnSpPr>
            <p:nvPr/>
          </p:nvCxnSpPr>
          <p:spPr bwMode="auto">
            <a:xfrm rot="5400000" flipH="1">
              <a:off x="3762" y="876"/>
              <a:ext cx="144" cy="1512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7" name="_s3077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258" y="1380"/>
              <a:ext cx="144" cy="504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8" name="_s3078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754" y="1380"/>
              <a:ext cx="144" cy="504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3079" name="_s3079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50" y="876"/>
              <a:ext cx="144" cy="1512"/>
            </a:xfrm>
            <a:prstGeom prst="bentConnector3">
              <a:avLst>
                <a:gd name="adj1" fmla="val 1261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3" name="_s3080"/>
            <p:cNvSpPr>
              <a:spLocks noChangeArrowheads="1"/>
            </p:cNvSpPr>
            <p:nvPr/>
          </p:nvSpPr>
          <p:spPr bwMode="auto">
            <a:xfrm>
              <a:off x="2646" y="127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‘Customer Deal’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Sentinel’s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Local Offer</a:t>
              </a:r>
            </a:p>
          </p:txBody>
        </p:sp>
        <p:sp>
          <p:nvSpPr>
            <p:cNvPr id="4" name="_s3081"/>
            <p:cNvSpPr>
              <a:spLocks noChangeArrowheads="1"/>
            </p:cNvSpPr>
            <p:nvPr/>
          </p:nvSpPr>
          <p:spPr bwMode="auto">
            <a:xfrm>
              <a:off x="1134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The Home</a:t>
              </a:r>
            </a:p>
          </p:txBody>
        </p:sp>
        <p:sp>
          <p:nvSpPr>
            <p:cNvPr id="5" name="_s3082"/>
            <p:cNvSpPr>
              <a:spLocks noChangeArrowheads="1"/>
            </p:cNvSpPr>
            <p:nvPr/>
          </p:nvSpPr>
          <p:spPr bwMode="auto">
            <a:xfrm>
              <a:off x="2142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Involvement</a:t>
              </a:r>
            </a:p>
          </p:txBody>
        </p:sp>
        <p:sp>
          <p:nvSpPr>
            <p:cNvPr id="6" name="_s3083"/>
            <p:cNvSpPr>
              <a:spLocks noChangeArrowheads="1"/>
            </p:cNvSpPr>
            <p:nvPr/>
          </p:nvSpPr>
          <p:spPr bwMode="auto">
            <a:xfrm>
              <a:off x="3150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Community &amp;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neighbourhood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7" name="_s3084"/>
            <p:cNvSpPr>
              <a:spLocks noChangeArrowheads="1"/>
            </p:cNvSpPr>
            <p:nvPr/>
          </p:nvSpPr>
          <p:spPr bwMode="auto">
            <a:xfrm>
              <a:off x="4158" y="170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sz="15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Tenancy</a:t>
              </a:r>
            </a:p>
          </p:txBody>
        </p:sp>
      </p:grp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312" y="6309320"/>
            <a:ext cx="388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6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260213" y="188640"/>
            <a:ext cx="6629400" cy="838200"/>
          </a:xfrm>
        </p:spPr>
        <p:txBody>
          <a:bodyPr/>
          <a:lstStyle/>
          <a:p>
            <a:pPr eaLnBrk="1" hangingPunct="1"/>
            <a:r>
              <a:rPr lang="en-GB" dirty="0" smtClean="0"/>
              <a:t>Scrutiny- The Home</a:t>
            </a:r>
            <a:br>
              <a:rPr lang="en-GB" dirty="0" smtClean="0"/>
            </a:br>
            <a:r>
              <a:rPr lang="en-GB" sz="2000" i="1" dirty="0" smtClean="0"/>
              <a:t>88% satisfied with quality of home</a:t>
            </a:r>
            <a:r>
              <a:rPr lang="en-GB" sz="2000" dirty="0" smtClean="0"/>
              <a:t> -</a:t>
            </a:r>
            <a:r>
              <a:rPr lang="en-GB" sz="2000" i="1" dirty="0" smtClean="0"/>
              <a:t>83% satisfied with the overall repair service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6"/>
            <a:ext cx="7239000" cy="2895600"/>
          </a:xfrm>
        </p:spPr>
        <p:txBody>
          <a:bodyPr/>
          <a:lstStyle/>
          <a:p>
            <a:pPr eaLnBrk="1" hangingPunct="1"/>
            <a:r>
              <a:rPr lang="en-GB" sz="2800" dirty="0" smtClean="0"/>
              <a:t>Customer Inspection of Maintenance service – Oct 10</a:t>
            </a:r>
          </a:p>
          <a:p>
            <a:r>
              <a:rPr lang="en-GB" sz="2800" dirty="0" smtClean="0"/>
              <a:t>Customers involved in monthly contractor </a:t>
            </a:r>
            <a:r>
              <a:rPr lang="en-GB" sz="2800" dirty="0"/>
              <a:t>meetings</a:t>
            </a:r>
            <a:r>
              <a:rPr lang="en-GB" sz="2800" dirty="0" smtClean="0"/>
              <a:t>, and all procurements</a:t>
            </a:r>
          </a:p>
          <a:p>
            <a:pPr eaLnBrk="1" hangingPunct="1"/>
            <a:r>
              <a:rPr lang="en-GB" sz="2800" dirty="0" smtClean="0"/>
              <a:t>Design Panel</a:t>
            </a:r>
          </a:p>
          <a:p>
            <a:pPr eaLnBrk="1" hangingPunct="1"/>
            <a:r>
              <a:rPr lang="en-GB" sz="2800" dirty="0" smtClean="0"/>
              <a:t>Void inspections</a:t>
            </a:r>
          </a:p>
          <a:p>
            <a:pPr eaLnBrk="1" hangingPunct="1"/>
            <a:r>
              <a:rPr lang="en-GB" sz="2800" dirty="0" smtClean="0"/>
              <a:t>Mystery shopping</a:t>
            </a:r>
          </a:p>
          <a:p>
            <a:pPr eaLnBrk="1" hangingPunct="1"/>
            <a:r>
              <a:rPr lang="en-GB" sz="2800" dirty="0" smtClean="0"/>
              <a:t>Snagging Inspections</a:t>
            </a:r>
          </a:p>
          <a:p>
            <a:pPr eaLnBrk="1" hangingPunct="1"/>
            <a:r>
              <a:rPr lang="en-GB" sz="2800" dirty="0" smtClean="0"/>
              <a:t>Customer reps doing repair service survey calls</a:t>
            </a:r>
          </a:p>
          <a:p>
            <a:pPr eaLnBrk="1" hangingPunct="1">
              <a:buFontTx/>
              <a:buNone/>
            </a:pPr>
            <a:endParaRPr lang="en-GB" sz="2800" dirty="0" smtClean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30226" y="6309320"/>
            <a:ext cx="38893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23079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ntinel Template 2005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Sentinel Template 2005</Template>
  <TotalTime>161</TotalTime>
  <Words>678</Words>
  <Application>Microsoft Office PowerPoint</Application>
  <PresentationFormat>On-screen Show (4:3)</PresentationFormat>
  <Paragraphs>166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Sentinel Template 2005</vt:lpstr>
      <vt:lpstr>Customer Scrutiny 15th July 2011</vt:lpstr>
      <vt:lpstr> Sentinel HA </vt:lpstr>
      <vt:lpstr>Resident Scrutiny- Why?</vt:lpstr>
      <vt:lpstr>Key considerations for developing scrutiny </vt:lpstr>
      <vt:lpstr>‘Customer Deal’</vt:lpstr>
      <vt:lpstr>Proofing &amp; developing our Customer Deal</vt:lpstr>
      <vt:lpstr>Slide 7</vt:lpstr>
      <vt:lpstr>TSA Standards</vt:lpstr>
      <vt:lpstr>Scrutiny- The Home 88% satisfied with quality of home -83% satisfied with the overall repair service</vt:lpstr>
      <vt:lpstr>Scrutiny – Tenancy 95% satisfied with Lettings Service</vt:lpstr>
      <vt:lpstr>Scrutiny – Community &amp; Neighbourhood 91% satisfied with neighbourhood : 89% think Sentinel have good reputation in area</vt:lpstr>
      <vt:lpstr>Scrutiny –Involvement 85% satisfied that views taken into account</vt:lpstr>
      <vt:lpstr>A Customer Inspector’s experience</vt:lpstr>
      <vt:lpstr>An INSPECTION</vt:lpstr>
      <vt:lpstr>An inspection</vt:lpstr>
      <vt:lpstr>THE POSITIVES</vt:lpstr>
      <vt:lpstr>THE NEGATIVES</vt:lpstr>
      <vt:lpstr>RECOMMENDATIONS</vt:lpstr>
    </vt:vector>
  </TitlesOfParts>
  <Company>Sentinel Housing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Scrutiny 15th July 2011</dc:title>
  <dc:creator>Val Bagnall</dc:creator>
  <cp:lastModifiedBy>Jane</cp:lastModifiedBy>
  <cp:revision>17</cp:revision>
  <cp:lastPrinted>2004-06-07T15:37:49Z</cp:lastPrinted>
  <dcterms:created xsi:type="dcterms:W3CDTF">2011-06-24T08:58:56Z</dcterms:created>
  <dcterms:modified xsi:type="dcterms:W3CDTF">2011-07-07T11:33:44Z</dcterms:modified>
</cp:coreProperties>
</file>