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2" r:id="rId2"/>
    <p:sldId id="291" r:id="rId3"/>
    <p:sldId id="290" r:id="rId4"/>
    <p:sldId id="263" r:id="rId5"/>
    <p:sldId id="284" r:id="rId6"/>
    <p:sldId id="286" r:id="rId7"/>
    <p:sldId id="285" r:id="rId8"/>
    <p:sldId id="295" r:id="rId9"/>
    <p:sldId id="296" r:id="rId10"/>
    <p:sldId id="297" r:id="rId11"/>
    <p:sldId id="298" r:id="rId12"/>
    <p:sldId id="287" r:id="rId13"/>
    <p:sldId id="299" r:id="rId14"/>
    <p:sldId id="288" r:id="rId15"/>
    <p:sldId id="292" r:id="rId16"/>
    <p:sldId id="289" r:id="rId17"/>
    <p:sldId id="294" r:id="rId18"/>
    <p:sldId id="293" r:id="rId19"/>
  </p:sldIdLst>
  <p:sldSz cx="9144000" cy="6858000" type="screen4x3"/>
  <p:notesSz cx="666273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1158"/>
    <a:srgbClr val="B5BE00"/>
    <a:srgbClr val="690039"/>
    <a:srgbClr val="232223"/>
    <a:srgbClr val="E98400"/>
    <a:srgbClr val="E9AC00"/>
    <a:srgbClr val="EC008C"/>
    <a:srgbClr val="0081BC"/>
    <a:srgbClr val="EE324E"/>
    <a:srgbClr val="009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8" autoAdjust="0"/>
    <p:restoredTop sz="93509" autoAdjust="0"/>
  </p:normalViewPr>
  <p:slideViewPr>
    <p:cSldViewPr>
      <p:cViewPr>
        <p:scale>
          <a:sx n="66" d="100"/>
          <a:sy n="66" d="100"/>
        </p:scale>
        <p:origin x="-25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7186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1" y="1"/>
            <a:ext cx="2887186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12B026-C984-40C0-AF50-65E516244BCB}" type="datetimeFigureOut">
              <a:rPr lang="en-GB" smtClean="0"/>
              <a:pPr/>
              <a:t>21/11/2011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887186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1" y="9428584"/>
            <a:ext cx="2887186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53E62-46C0-4F7B-8E1B-60E949A66BE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853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7EEFD-3C5B-48D6-B77B-2B8E5289502A}" type="datetimeFigureOut">
              <a:rPr lang="en-GB" smtClean="0"/>
              <a:pPr/>
              <a:t>21/11/2011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6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164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3488" y="9428164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AB097-3953-47A9-AA91-A75BF62200A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6875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AB097-3953-47A9-AA91-A75BF62200A2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AB097-3953-47A9-AA91-A75BF62200A2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 rot="21000000">
            <a:off x="-276225" y="-577850"/>
            <a:ext cx="5049838" cy="5049838"/>
          </a:xfrm>
          <a:prstGeom prst="rect">
            <a:avLst/>
          </a:prstGeom>
          <a:solidFill>
            <a:srgbClr val="A81158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3" name="Rectangle 9"/>
          <p:cNvSpPr>
            <a:spLocks noGrp="1" noChangeArrowheads="1"/>
          </p:cNvSpPr>
          <p:nvPr userDrawn="1"/>
        </p:nvSpPr>
        <p:spPr bwMode="auto">
          <a:xfrm>
            <a:off x="685800" y="51054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endParaRPr lang="en-US" b="1" dirty="0">
              <a:solidFill>
                <a:srgbClr val="E98400"/>
              </a:solidFill>
              <a:latin typeface="Verdana" pitchFamily="34" charset="0"/>
            </a:endParaRPr>
          </a:p>
        </p:txBody>
      </p:sp>
      <p:sp>
        <p:nvSpPr>
          <p:cNvPr id="5" name="Line 12"/>
          <p:cNvSpPr>
            <a:spLocks noChangeShapeType="1"/>
          </p:cNvSpPr>
          <p:nvPr userDrawn="1"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38100">
            <a:solidFill>
              <a:srgbClr val="A81158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pic>
        <p:nvPicPr>
          <p:cNvPr id="7" name="Picture 2" descr="http://www.bromford-branding.co.uk/downloads/Bromford_living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600" y="457200"/>
            <a:ext cx="2523600" cy="769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66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GB" sz="3600" dirty="0">
                <a:solidFill>
                  <a:srgbClr val="A8115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  <a:prstGeom prst="rect">
            <a:avLst/>
          </a:prstGeom>
        </p:spPr>
        <p:txBody>
          <a:bodyPr vert="eaVert"/>
          <a:lstStyle>
            <a:lvl1pPr marL="342900" indent="-342900">
              <a:buSzPct val="100000"/>
              <a:buFont typeface="Verdana" pitchFamily="34" charset="0"/>
              <a:buChar char="•"/>
              <a:defRPr sz="200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381000">
              <a:buFont typeface="Verdana" pitchFamily="34" charset="0"/>
              <a:buChar char="•"/>
              <a:defRPr sz="200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074738" indent="-361950">
              <a:buSzPct val="100000"/>
              <a:buFont typeface="Verdana" pitchFamily="34" charset="0"/>
              <a:buChar char="•"/>
              <a:defRPr sz="200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436688" indent="-361950">
              <a:buFont typeface="Verdana" pitchFamily="34" charset="0"/>
              <a:buChar char="•"/>
              <a:defRPr>
                <a:solidFill>
                  <a:srgbClr val="4C4D4F"/>
                </a:solidFill>
              </a:defRPr>
            </a:lvl4pPr>
            <a:lvl5pPr marL="1798638" indent="-361950">
              <a:defRPr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40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 lang="en-US" sz="3600" dirty="0" smtClean="0">
                <a:solidFill>
                  <a:srgbClr val="A8115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052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GB" sz="3600" dirty="0">
                <a:solidFill>
                  <a:srgbClr val="A8115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2492896"/>
            <a:ext cx="4038600" cy="3633267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492896"/>
            <a:ext cx="4038600" cy="3633267"/>
          </a:xfrm>
          <a:prstGeom prst="rect">
            <a:avLst/>
          </a:prstGeom>
        </p:spPr>
        <p:txBody>
          <a:bodyPr/>
          <a:lstStyle>
            <a:lvl1pPr marL="342900" indent="-342900"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819150" indent="-457200"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lang="en-GB" sz="2000" dirty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marL="712788" lvl="1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1074738" lvl="2" indent="-3619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1439863" lvl="3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1798638" lvl="4" indent="-3619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Char char="•"/>
            </a:pPr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445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52128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A8115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  <a:prstGeom prst="rect">
            <a:avLst/>
          </a:prstGeom>
        </p:spPr>
        <p:txBody>
          <a:bodyPr/>
          <a:lstStyle>
            <a:lvl1pPr marL="342900" indent="-342900">
              <a:buSzPct val="100000"/>
              <a:buFont typeface="Verdana" pitchFamily="34" charset="0"/>
              <a:buChar char="•"/>
              <a:defRPr sz="200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12788" indent="-350838">
              <a:buSzPct val="100000"/>
              <a:buFont typeface="Verdana" pitchFamily="34" charset="0"/>
              <a:buChar char="•"/>
              <a:defRPr sz="200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074738" indent="-361950">
              <a:buSzPct val="100000"/>
              <a:buFont typeface="Verdana" pitchFamily="34" charset="0"/>
              <a:buChar char="•"/>
              <a:defRPr sz="200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439863" indent="-365125">
              <a:buSzPct val="100000"/>
              <a:buFont typeface="Verdana" pitchFamily="34" charset="0"/>
              <a:buChar char="•"/>
              <a:defRPr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1798638" indent="-361950">
              <a:buSzPct val="100000"/>
              <a:defRPr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47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GB" sz="3600" dirty="0">
                <a:solidFill>
                  <a:srgbClr val="A8115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376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lang="en-GB" sz="3600" dirty="0">
                <a:solidFill>
                  <a:srgbClr val="A8115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  <a:prstGeom prst="rect">
            <a:avLst/>
          </a:prstGeom>
        </p:spPr>
        <p:txBody>
          <a:bodyPr/>
          <a:lstStyle>
            <a:lvl1pPr marL="342900" indent="-342900"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lang="en-GB" sz="2000" dirty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marL="712788" lvl="1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1074738" lvl="2" indent="-3619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1439863" lvl="3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1798638" lvl="4" indent="-3619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Char char="•"/>
            </a:pPr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  <a:prstGeom prst="rect">
            <a:avLst/>
          </a:prstGeom>
        </p:spPr>
        <p:txBody>
          <a:bodyPr/>
          <a:lstStyle>
            <a:lvl1pPr marL="342900" indent="-342900"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lang="en-GB" sz="2000" dirty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marL="712788" lvl="1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1074738" lvl="2" indent="-3619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1439863" lvl="3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1798638" lvl="4" indent="-3619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Char char="•"/>
            </a:pPr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03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0811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GB" sz="3600" dirty="0">
                <a:solidFill>
                  <a:srgbClr val="A8115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dirty="0" smtClean="0">
                <a:solidFill>
                  <a:srgbClr val="A8115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68959"/>
            <a:ext cx="4040188" cy="3057203"/>
          </a:xfrm>
          <a:prstGeom prst="rect">
            <a:avLst/>
          </a:prstGeom>
        </p:spPr>
        <p:txBody>
          <a:bodyPr/>
          <a:lstStyle>
            <a:lvl1pPr marL="342900" indent="-342900"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lang="en-GB" sz="2000" dirty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marL="712788" lvl="1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1074738" lvl="2" indent="-3619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1439863" lvl="3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1798638" lvl="4" indent="-3619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Char char="•"/>
            </a:pPr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234888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sz="2000" dirty="0" smtClean="0">
                <a:solidFill>
                  <a:srgbClr val="A8115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68959"/>
            <a:ext cx="4041775" cy="3057203"/>
          </a:xfrm>
          <a:prstGeom prst="rect">
            <a:avLst/>
          </a:prstGeom>
        </p:spPr>
        <p:txBody>
          <a:bodyPr/>
          <a:lstStyle>
            <a:lvl1pPr marL="342900" indent="-342900"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lang="en-GB" sz="2000" dirty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marL="712788" lvl="1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1074738" lvl="2" indent="-3619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1439863" lvl="3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1798638" lvl="4" indent="-3619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Char char="•"/>
            </a:pPr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51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GB" sz="3600" dirty="0">
                <a:solidFill>
                  <a:srgbClr val="A8115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71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3008313" cy="1162050"/>
          </a:xfrm>
          <a:prstGeom prst="rect">
            <a:avLst/>
          </a:prstGeom>
        </p:spPr>
        <p:txBody>
          <a:bodyPr anchor="t" anchorCtr="0"/>
          <a:lstStyle>
            <a:lvl1pPr algn="l">
              <a:defRPr lang="en-GB" sz="2000" dirty="0">
                <a:solidFill>
                  <a:srgbClr val="A8115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marL="0" lvl="0" indent="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  <a:prstGeom prst="rect">
            <a:avLst/>
          </a:prstGeom>
        </p:spPr>
        <p:txBody>
          <a:bodyPr/>
          <a:lstStyle>
            <a:lvl1pPr marL="342900" indent="-342900"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819150" indent="-457200"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lang="en-US" sz="2000" dirty="0" smtClean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lang="en-GB" sz="2000" dirty="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marL="712788" lvl="1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1074738" lvl="2" indent="-3619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Third level</a:t>
            </a:r>
          </a:p>
          <a:p>
            <a:pPr marL="1439863" lvl="3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Verdana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1798638" lvl="4" indent="-3619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Char char="•"/>
            </a:pPr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600" dirty="0" smtClean="0">
                <a:solidFill>
                  <a:srgbClr val="A8115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906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t" anchorCtr="0"/>
          <a:lstStyle>
            <a:lvl1pPr algn="l">
              <a:defRPr lang="en-GB" sz="2000" dirty="0">
                <a:solidFill>
                  <a:srgbClr val="A81158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marL="0" lvl="0" indent="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None/>
            </a:pPr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4C4D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98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bromford-branding.co.uk/downloads/Bromford_living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600" y="457200"/>
            <a:ext cx="2523600" cy="769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  <p:sldLayoutId id="214748368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­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­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Darrin.Gamble@Bromford.co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/>
        </p:nvSpPr>
        <p:spPr bwMode="auto">
          <a:xfrm>
            <a:off x="685800" y="4724400"/>
            <a:ext cx="7772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en-US" sz="3600" b="1" dirty="0">
                <a:solidFill>
                  <a:srgbClr val="E98400"/>
                </a:solidFill>
                <a:latin typeface="Verdana" pitchFamily="34" charset="0"/>
              </a:rPr>
              <a:t/>
            </a:r>
            <a:br>
              <a:rPr lang="en-US" sz="3600" b="1" dirty="0">
                <a:solidFill>
                  <a:srgbClr val="E98400"/>
                </a:solidFill>
                <a:latin typeface="Verdana" pitchFamily="34" charset="0"/>
              </a:rPr>
            </a:br>
            <a:r>
              <a:rPr lang="en-US" sz="2800" b="1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t>Darrin Gamble</a:t>
            </a:r>
          </a:p>
          <a:p>
            <a:pPr eaLnBrk="0" hangingPunct="0"/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</a:rPr>
              <a:t>Head of Neighbourhood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85800" y="620688"/>
            <a:ext cx="4044046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Verdana" pitchFamily="34" charset="0"/>
              </a:rPr>
              <a:t>Tenant </a:t>
            </a:r>
            <a:r>
              <a:rPr lang="en-US" sz="5400" b="1" dirty="0" err="1" smtClean="0">
                <a:solidFill>
                  <a:schemeClr val="bg1"/>
                </a:solidFill>
                <a:latin typeface="Verdana" pitchFamily="34" charset="0"/>
              </a:rPr>
              <a:t>Cashback</a:t>
            </a:r>
            <a:endParaRPr lang="en-US" sz="5400" b="1" dirty="0" smtClean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Verdana" pitchFamily="34" charset="0"/>
              </a:rPr>
              <a:t>Seminar</a:t>
            </a:r>
          </a:p>
          <a:p>
            <a:pPr algn="ctr"/>
            <a:endParaRPr lang="en-US" sz="3600" b="1" dirty="0" smtClean="0">
              <a:solidFill>
                <a:schemeClr val="bg1"/>
              </a:solidFill>
              <a:latin typeface="Verdana" pitchFamily="34" charset="0"/>
            </a:endParaRP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Verdana" pitchFamily="34" charset="0"/>
              </a:rPr>
              <a:t>1</a:t>
            </a:r>
            <a:r>
              <a:rPr lang="en-US" sz="2800" b="1" baseline="30000" dirty="0" smtClean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Verdana" pitchFamily="34" charset="0"/>
              </a:rPr>
              <a:t>December 2011</a:t>
            </a:r>
            <a:endParaRPr lang="en-US" sz="28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652120" y="2276872"/>
            <a:ext cx="2948429" cy="298232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570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850" y="2060848"/>
            <a:ext cx="4705310" cy="4568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b="1" dirty="0" smtClean="0"/>
              <a:t>Market Testing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4906888" cy="3489251"/>
          </a:xfrm>
        </p:spPr>
        <p:txBody>
          <a:bodyPr/>
          <a:lstStyle/>
          <a:p>
            <a:pPr marL="536575" indent="-361950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>
                <a:solidFill>
                  <a:srgbClr val="A81158"/>
                </a:solidFill>
              </a:rPr>
              <a:t>Sandwell and Dudley</a:t>
            </a:r>
          </a:p>
          <a:p>
            <a:pPr marL="712788" lvl="2" indent="0">
              <a:buClr>
                <a:srgbClr val="A81158"/>
              </a:buClr>
              <a:buNone/>
            </a:pPr>
            <a:endParaRPr lang="en-GB" dirty="0">
              <a:solidFill>
                <a:srgbClr val="A81158"/>
              </a:solidFill>
            </a:endParaRPr>
          </a:p>
          <a:p>
            <a:pPr marL="536575" indent="-361950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10% response</a:t>
            </a:r>
            <a:endParaRPr lang="en-GB" sz="2400" dirty="0">
              <a:solidFill>
                <a:srgbClr val="A81158"/>
              </a:solidFill>
            </a:endParaRPr>
          </a:p>
          <a:p>
            <a:pPr marL="1349375" lvl="4" indent="-188913">
              <a:buClr>
                <a:srgbClr val="A81158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</a:rPr>
              <a:t>8% interested </a:t>
            </a:r>
          </a:p>
          <a:p>
            <a:pPr marL="1160462" lvl="4" indent="0">
              <a:buClr>
                <a:srgbClr val="A81158"/>
              </a:buClr>
              <a:buNone/>
            </a:pPr>
            <a:r>
              <a:rPr lang="en-GB" dirty="0">
                <a:solidFill>
                  <a:srgbClr val="A81158"/>
                </a:solidFill>
              </a:rPr>
              <a:t>	</a:t>
            </a:r>
            <a:r>
              <a:rPr lang="en-GB" sz="1600" dirty="0" smtClean="0">
                <a:solidFill>
                  <a:srgbClr val="A81158"/>
                </a:solidFill>
              </a:rPr>
              <a:t>(approx. 40 households)</a:t>
            </a:r>
            <a:endParaRPr lang="en-GB" sz="1600" dirty="0">
              <a:solidFill>
                <a:srgbClr val="A81158"/>
              </a:solidFill>
            </a:endParaRPr>
          </a:p>
          <a:p>
            <a:pPr>
              <a:buClr>
                <a:srgbClr val="A81158"/>
              </a:buClr>
              <a:buFont typeface="Arial" pitchFamily="34" charset="0"/>
              <a:buChar char="•"/>
            </a:pPr>
            <a:endParaRPr lang="en-GB" dirty="0">
              <a:solidFill>
                <a:srgbClr val="A81158"/>
              </a:solidFill>
            </a:endParaRPr>
          </a:p>
          <a:p>
            <a:pPr marL="536575" indent="-361950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Feedback</a:t>
            </a:r>
            <a:endParaRPr lang="en-GB" sz="2400" dirty="0">
              <a:solidFill>
                <a:srgbClr val="A81158"/>
              </a:solidFill>
            </a:endParaRPr>
          </a:p>
          <a:p>
            <a:pPr marL="1349375" lvl="4" indent="-188913">
              <a:buClr>
                <a:srgbClr val="A81158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</a:rPr>
              <a:t>What customers liked</a:t>
            </a:r>
          </a:p>
          <a:p>
            <a:pPr marL="1349375" lvl="4" indent="-188913">
              <a:buClr>
                <a:srgbClr val="A81158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</a:rPr>
              <a:t>What customer didn’t like</a:t>
            </a:r>
            <a:endParaRPr lang="en-GB" dirty="0">
              <a:solidFill>
                <a:srgbClr val="A81158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53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3" y="2780928"/>
            <a:ext cx="5652023" cy="40854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b="1" dirty="0" smtClean="0"/>
              <a:t>Home Rewards Club</a:t>
            </a:r>
            <a:br>
              <a:rPr lang="en-GB" sz="4000" b="1" dirty="0" smtClean="0"/>
            </a:br>
            <a:r>
              <a:rPr lang="en-GB" sz="4000" b="1" dirty="0" smtClean="0"/>
              <a:t>Who can join?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5266928" cy="3489251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536575" indent="-361950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Minimal exclusions</a:t>
            </a:r>
            <a:endParaRPr lang="en-GB" sz="2400" dirty="0">
              <a:solidFill>
                <a:srgbClr val="A81158"/>
              </a:solidFill>
            </a:endParaRPr>
          </a:p>
          <a:p>
            <a:pPr marL="1349375" lvl="4" indent="-188913">
              <a:buClr>
                <a:srgbClr val="A81158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</a:rPr>
              <a:t>Damage to property</a:t>
            </a:r>
            <a:endParaRPr lang="en-GB" dirty="0">
              <a:solidFill>
                <a:srgbClr val="A81158"/>
              </a:solidFill>
            </a:endParaRPr>
          </a:p>
          <a:p>
            <a:pPr marL="1349375" lvl="4" indent="-188913">
              <a:buClr>
                <a:srgbClr val="A81158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</a:rPr>
              <a:t>Possession</a:t>
            </a:r>
          </a:p>
          <a:p>
            <a:pPr marL="1349375" lvl="4" indent="-188913">
              <a:buClr>
                <a:srgbClr val="A81158"/>
              </a:buClr>
              <a:buFont typeface="Arial" pitchFamily="34" charset="0"/>
              <a:buChar char="•"/>
            </a:pPr>
            <a:endParaRPr lang="en-GB" dirty="0">
              <a:solidFill>
                <a:srgbClr val="A81158"/>
              </a:solidFill>
            </a:endParaRPr>
          </a:p>
          <a:p>
            <a:pPr marL="536575" lvl="4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Find out where the risks are</a:t>
            </a:r>
            <a:endParaRPr lang="en-GB" sz="2400" dirty="0">
              <a:solidFill>
                <a:srgbClr val="A81158"/>
              </a:solidFill>
            </a:endParaRPr>
          </a:p>
          <a:p>
            <a:pPr marL="1349375" lvl="4" indent="-188913">
              <a:buClr>
                <a:srgbClr val="A81158"/>
              </a:buClr>
              <a:buFont typeface="Arial" pitchFamily="34" charset="0"/>
              <a:buChar char="•"/>
            </a:pPr>
            <a:endParaRPr lang="en-GB" dirty="0">
              <a:solidFill>
                <a:srgbClr val="A81158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396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Cost/Resources</a:t>
            </a:r>
            <a:endParaRPr lang="en-GB" b="1" dirty="0"/>
          </a:p>
        </p:txBody>
      </p:sp>
      <p:pic>
        <p:nvPicPr>
          <p:cNvPr id="1028" name="Picture 4" descr="http://t2.gstatic.com/images?q=tbn:ANd9GcQLKJjTez965GUODfwoXsBs8futuf7VVUpzWACAfGN30ZGEISaUHVBA-xeGqg:images.inmagine.com/400nwm/tetraimages/tt078/tt014092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499992" y="2318358"/>
            <a:ext cx="4691804" cy="415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2708920"/>
            <a:ext cx="48245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Full Time Project Manager</a:t>
            </a:r>
          </a:p>
          <a:p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marL="363538" indent="-363538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£500 x ?</a:t>
            </a:r>
          </a:p>
          <a:p>
            <a:pPr>
              <a:buFont typeface="Arial" pitchFamily="34" charset="0"/>
              <a:buChar char="•"/>
            </a:pPr>
            <a:endParaRPr lang="en-GB" dirty="0">
              <a:solidFill>
                <a:srgbClr val="A81158"/>
              </a:solidFill>
              <a:latin typeface="Verdana" pitchFamily="34" charset="0"/>
            </a:endParaRPr>
          </a:p>
          <a:p>
            <a:pPr marL="363538" indent="-363538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Additional APS</a:t>
            </a:r>
          </a:p>
          <a:p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marL="363538" indent="-363538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Colleague time</a:t>
            </a:r>
          </a:p>
          <a:p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marL="363538" indent="-363538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Savings</a:t>
            </a:r>
            <a:r>
              <a:rPr lang="en-GB" dirty="0">
                <a:solidFill>
                  <a:srgbClr val="A81158"/>
                </a:solidFill>
                <a:latin typeface="Verdana" pitchFamily="34" charset="0"/>
              </a:rPr>
              <a:t> </a:t>
            </a: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- are they real? </a:t>
            </a:r>
          </a:p>
        </p:txBody>
      </p:sp>
    </p:spTree>
    <p:extLst>
      <p:ext uri="{BB962C8B-B14F-4D97-AF65-F5344CB8AC3E}">
        <p14:creationId xmlns:p14="http://schemas.microsoft.com/office/powerpoint/2010/main" val="279284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124744"/>
            <a:ext cx="4997152" cy="49971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424936" cy="1152128"/>
          </a:xfrm>
        </p:spPr>
        <p:txBody>
          <a:bodyPr/>
          <a:lstStyle/>
          <a:p>
            <a:pPr algn="ctr"/>
            <a:r>
              <a:rPr lang="en-GB" sz="4400" b="1" dirty="0" smtClean="0"/>
              <a:t>What do we want to test?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7355160" cy="3489251"/>
          </a:xfrm>
        </p:spPr>
        <p:txBody>
          <a:bodyPr/>
          <a:lstStyle/>
          <a:p>
            <a:pPr marL="449263" indent="-449263">
              <a:buClr>
                <a:srgbClr val="A81158"/>
              </a:buClr>
            </a:pPr>
            <a:r>
              <a:rPr lang="en-GB" sz="2200" dirty="0" smtClean="0">
                <a:solidFill>
                  <a:srgbClr val="A81158"/>
                </a:solidFill>
              </a:rPr>
              <a:t>Reduction in repair costs</a:t>
            </a:r>
          </a:p>
          <a:p>
            <a:pPr marL="449263" indent="-449263">
              <a:buClr>
                <a:srgbClr val="A81158"/>
              </a:buClr>
            </a:pPr>
            <a:r>
              <a:rPr lang="en-GB" sz="2200" dirty="0" smtClean="0">
                <a:solidFill>
                  <a:srgbClr val="A81158"/>
                </a:solidFill>
              </a:rPr>
              <a:t>Reduction in housing management activity</a:t>
            </a:r>
          </a:p>
          <a:p>
            <a:pPr marL="449263" indent="-449263">
              <a:buClr>
                <a:srgbClr val="A81158"/>
              </a:buClr>
            </a:pPr>
            <a:r>
              <a:rPr lang="en-GB" sz="2200" dirty="0" smtClean="0">
                <a:solidFill>
                  <a:srgbClr val="A81158"/>
                </a:solidFill>
              </a:rPr>
              <a:t>Insurance/compensation risks</a:t>
            </a:r>
          </a:p>
          <a:p>
            <a:pPr marL="449263" indent="-449263">
              <a:buClr>
                <a:srgbClr val="A81158"/>
              </a:buClr>
            </a:pPr>
            <a:r>
              <a:rPr lang="en-GB" sz="2200" dirty="0" smtClean="0">
                <a:solidFill>
                  <a:srgbClr val="A81158"/>
                </a:solidFill>
              </a:rPr>
              <a:t>Quality</a:t>
            </a:r>
          </a:p>
          <a:p>
            <a:pPr marL="449263" indent="-449263">
              <a:buClr>
                <a:srgbClr val="A81158"/>
              </a:buClr>
            </a:pPr>
            <a:r>
              <a:rPr lang="en-GB" sz="2200" dirty="0" smtClean="0">
                <a:solidFill>
                  <a:srgbClr val="A81158"/>
                </a:solidFill>
              </a:rPr>
              <a:t>What are the costs of administration</a:t>
            </a:r>
          </a:p>
          <a:p>
            <a:pPr marL="449263" indent="-449263">
              <a:buClr>
                <a:srgbClr val="A81158"/>
              </a:buClr>
            </a:pPr>
            <a:r>
              <a:rPr lang="en-GB" sz="2200" dirty="0" smtClean="0">
                <a:solidFill>
                  <a:srgbClr val="A81158"/>
                </a:solidFill>
              </a:rPr>
              <a:t>Change in customer behaviour</a:t>
            </a:r>
          </a:p>
          <a:p>
            <a:pPr marL="449263" indent="-449263">
              <a:buClr>
                <a:srgbClr val="A81158"/>
              </a:buClr>
            </a:pPr>
            <a:r>
              <a:rPr lang="en-GB" sz="2200" dirty="0" smtClean="0">
                <a:solidFill>
                  <a:srgbClr val="A81158"/>
                </a:solidFill>
              </a:rPr>
              <a:t>Who does it work for? Who doesn’t it work for?</a:t>
            </a:r>
          </a:p>
          <a:p>
            <a:pPr marL="449263" indent="-449263">
              <a:buClr>
                <a:srgbClr val="A81158"/>
              </a:buClr>
            </a:pPr>
            <a:r>
              <a:rPr lang="en-GB" sz="2200" dirty="0" smtClean="0">
                <a:solidFill>
                  <a:srgbClr val="A81158"/>
                </a:solidFill>
              </a:rPr>
              <a:t>Potential to extend</a:t>
            </a:r>
          </a:p>
          <a:p>
            <a:pPr marL="0" indent="0">
              <a:buClr>
                <a:srgbClr val="A81158"/>
              </a:buCl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63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Experience to Date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75856" y="2219578"/>
            <a:ext cx="53285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lvl="4" indent="-449263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Colleagues</a:t>
            </a:r>
          </a:p>
          <a:p>
            <a:pPr marL="449263" lvl="4" indent="-449263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Customers</a:t>
            </a:r>
            <a:endParaRPr lang="en-GB" dirty="0">
              <a:solidFill>
                <a:srgbClr val="A81158"/>
              </a:solidFill>
              <a:latin typeface="Verdana" pitchFamily="34" charset="0"/>
            </a:endParaRPr>
          </a:p>
          <a:p>
            <a:pPr marL="449263" lvl="4" indent="-449263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Hurdles</a:t>
            </a:r>
          </a:p>
          <a:p>
            <a:pPr marL="449263" lvl="4" indent="-449263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Insurers</a:t>
            </a:r>
          </a:p>
          <a:p>
            <a:pPr marL="449263" lvl="4" indent="-449263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Health &amp; Safety</a:t>
            </a:r>
          </a:p>
          <a:p>
            <a:pPr marL="449263" lvl="4" indent="-449263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Asbestos</a:t>
            </a:r>
          </a:p>
          <a:p>
            <a:pPr marL="449263" lvl="4" indent="-449263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Financial Link</a:t>
            </a:r>
          </a:p>
          <a:p>
            <a:pPr marL="449263" lvl="4" indent="-449263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Agreement</a:t>
            </a:r>
          </a:p>
          <a:p>
            <a:pPr marL="449263" lvl="4" indent="-449263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Marketing – </a:t>
            </a:r>
            <a:r>
              <a:rPr lang="en-GB" sz="1600" dirty="0" smtClean="0">
                <a:solidFill>
                  <a:srgbClr val="A81158"/>
                </a:solidFill>
                <a:latin typeface="Verdana" pitchFamily="34" charset="0"/>
              </a:rPr>
              <a:t>How do we get through</a:t>
            </a:r>
          </a:p>
          <a:p>
            <a:pPr marL="449263" lvl="4" indent="-449263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Welfare Benefits</a:t>
            </a:r>
          </a:p>
          <a:p>
            <a:pPr marL="449263" lvl="4" indent="-449263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Bureaucracy</a:t>
            </a:r>
          </a:p>
          <a:p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</p:txBody>
      </p:sp>
      <p:pic>
        <p:nvPicPr>
          <p:cNvPr id="6" name="Picture 5" descr="experien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492896"/>
            <a:ext cx="1656184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84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Analysis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808" y="2042789"/>
            <a:ext cx="5842992" cy="4338539"/>
          </a:xfrm>
        </p:spPr>
        <p:txBody>
          <a:bodyPr/>
          <a:lstStyle/>
          <a:p>
            <a:pPr lvl="1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Repair costs/numbers</a:t>
            </a:r>
          </a:p>
          <a:p>
            <a:pPr lvl="1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Use of the contact centre</a:t>
            </a:r>
            <a:endParaRPr lang="en-GB" sz="2400" dirty="0" smtClean="0">
              <a:solidFill>
                <a:srgbClr val="A81158"/>
              </a:solidFill>
            </a:endParaRPr>
          </a:p>
          <a:p>
            <a:pPr lvl="1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Any access issues</a:t>
            </a:r>
            <a:endParaRPr lang="en-GB" sz="2400" dirty="0" smtClean="0">
              <a:solidFill>
                <a:srgbClr val="A81158"/>
              </a:solidFill>
            </a:endParaRPr>
          </a:p>
          <a:p>
            <a:pPr lvl="1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Training &amp; employment</a:t>
            </a:r>
          </a:p>
          <a:p>
            <a:pPr lvl="1">
              <a:buClr>
                <a:srgbClr val="A81158"/>
              </a:buClr>
              <a:buFont typeface="Arial" pitchFamily="34" charset="0"/>
              <a:buChar char="•"/>
            </a:pPr>
            <a:endParaRPr lang="en-GB" sz="2400" dirty="0" smtClean="0">
              <a:solidFill>
                <a:srgbClr val="A81158"/>
              </a:solidFill>
            </a:endParaRPr>
          </a:p>
          <a:p>
            <a:pPr lvl="1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Repairs activity – customer / Bromford</a:t>
            </a:r>
          </a:p>
          <a:p>
            <a:pPr lvl="1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Housing management activity – customer / Bromford</a:t>
            </a:r>
            <a:endParaRPr lang="en-GB" sz="2400" dirty="0">
              <a:solidFill>
                <a:srgbClr val="A81158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790" y="2751311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A81158"/>
                </a:solidFill>
                <a:latin typeface="Verdana" pitchFamily="34" charset="0"/>
              </a:rPr>
              <a:t>Last 12 mths</a:t>
            </a:r>
            <a:endParaRPr lang="en-GB" b="1" dirty="0">
              <a:solidFill>
                <a:srgbClr val="A81158"/>
              </a:solidFill>
              <a:latin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472514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A81158"/>
                </a:solidFill>
                <a:latin typeface="Verdana" pitchFamily="34" charset="0"/>
              </a:rPr>
              <a:t>After HRC</a:t>
            </a:r>
            <a:endParaRPr lang="en-GB" b="1" dirty="0">
              <a:solidFill>
                <a:srgbClr val="A81158"/>
              </a:solidFill>
              <a:latin typeface="Verdana" pitchFamily="34" charset="0"/>
            </a:endParaRPr>
          </a:p>
        </p:txBody>
      </p:sp>
      <p:pic>
        <p:nvPicPr>
          <p:cNvPr id="7" name="Picture 6" descr="science la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88640"/>
            <a:ext cx="2520280" cy="23681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52128"/>
          </a:xfrm>
        </p:spPr>
        <p:txBody>
          <a:bodyPr/>
          <a:lstStyle/>
          <a:p>
            <a:pPr algn="ctr"/>
            <a:r>
              <a:rPr lang="en-GB" sz="4400" b="1" dirty="0" smtClean="0"/>
              <a:t>What next?</a:t>
            </a:r>
            <a:endParaRPr lang="en-GB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700808"/>
            <a:ext cx="78488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Share learning</a:t>
            </a:r>
          </a:p>
          <a:p>
            <a:pPr algn="ctr"/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algn="ctr"/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algn="ctr"/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                    Roll out</a:t>
            </a:r>
          </a:p>
          <a:p>
            <a:pPr algn="ctr"/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algn="ctr"/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algn="ctr"/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				</a:t>
            </a:r>
          </a:p>
          <a:p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                                    </a:t>
            </a:r>
          </a:p>
          <a:p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				   Phase 2</a:t>
            </a:r>
          </a:p>
          <a:p>
            <a:pPr algn="ctr"/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algn="ctr"/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</p:txBody>
      </p:sp>
      <p:pic>
        <p:nvPicPr>
          <p:cNvPr id="6" name="Picture 5" descr="phase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5157192"/>
            <a:ext cx="2232248" cy="1512168"/>
          </a:xfrm>
          <a:prstGeom prst="rect">
            <a:avLst/>
          </a:prstGeom>
        </p:spPr>
      </p:pic>
      <p:pic>
        <p:nvPicPr>
          <p:cNvPr id="8" name="Picture 7" descr="lear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1700808"/>
            <a:ext cx="2250554" cy="1492215"/>
          </a:xfrm>
          <a:prstGeom prst="rect">
            <a:avLst/>
          </a:prstGeom>
        </p:spPr>
      </p:pic>
      <p:pic>
        <p:nvPicPr>
          <p:cNvPr id="9" name="Picture 8" descr="red-carpet-rol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35996" y="3427558"/>
            <a:ext cx="2232248" cy="1526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84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Questions</a:t>
            </a:r>
            <a:endParaRPr lang="en-GB" b="1" dirty="0"/>
          </a:p>
        </p:txBody>
      </p:sp>
      <p:pic>
        <p:nvPicPr>
          <p:cNvPr id="4" name="Content Placeholder 3" descr="question-ti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85386" y="2636838"/>
            <a:ext cx="5573227" cy="3489325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b="1" dirty="0" smtClean="0"/>
              <a:t>Contact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564904"/>
            <a:ext cx="7200800" cy="3489251"/>
          </a:xfrm>
        </p:spPr>
        <p:txBody>
          <a:bodyPr/>
          <a:lstStyle/>
          <a:p>
            <a:pPr lvl="1">
              <a:buClr>
                <a:srgbClr val="A81158"/>
              </a:buClr>
              <a:buNone/>
            </a:pPr>
            <a:r>
              <a:rPr lang="en-GB" dirty="0" smtClean="0">
                <a:solidFill>
                  <a:srgbClr val="A81158"/>
                </a:solidFill>
              </a:rPr>
              <a:t>Darrin Gamble</a:t>
            </a:r>
          </a:p>
          <a:p>
            <a:pPr lvl="1">
              <a:buClr>
                <a:srgbClr val="A81158"/>
              </a:buClr>
              <a:buNone/>
            </a:pPr>
            <a:r>
              <a:rPr lang="en-GB" dirty="0" smtClean="0">
                <a:solidFill>
                  <a:srgbClr val="A81158"/>
                </a:solidFill>
              </a:rPr>
              <a:t>Head of Neighbourhood – West Midlands</a:t>
            </a:r>
          </a:p>
          <a:p>
            <a:pPr lvl="1">
              <a:buClr>
                <a:srgbClr val="A81158"/>
              </a:buClr>
              <a:buNone/>
            </a:pPr>
            <a:r>
              <a:rPr lang="en-GB" dirty="0" smtClean="0">
                <a:solidFill>
                  <a:srgbClr val="A81158"/>
                </a:solidFill>
              </a:rPr>
              <a:t>1 Venture Court</a:t>
            </a:r>
          </a:p>
          <a:p>
            <a:pPr lvl="1">
              <a:buClr>
                <a:srgbClr val="A81158"/>
              </a:buClr>
              <a:buNone/>
            </a:pPr>
            <a:r>
              <a:rPr lang="en-GB" dirty="0" smtClean="0">
                <a:solidFill>
                  <a:srgbClr val="A81158"/>
                </a:solidFill>
              </a:rPr>
              <a:t>Broadlands</a:t>
            </a:r>
          </a:p>
          <a:p>
            <a:pPr lvl="1">
              <a:buClr>
                <a:srgbClr val="A81158"/>
              </a:buClr>
              <a:buNone/>
            </a:pPr>
            <a:r>
              <a:rPr lang="en-GB" dirty="0" smtClean="0">
                <a:solidFill>
                  <a:srgbClr val="A81158"/>
                </a:solidFill>
              </a:rPr>
              <a:t>Wolverhampton</a:t>
            </a:r>
          </a:p>
          <a:p>
            <a:pPr lvl="1">
              <a:buClr>
                <a:srgbClr val="A81158"/>
              </a:buClr>
              <a:buNone/>
            </a:pPr>
            <a:r>
              <a:rPr lang="en-GB" dirty="0" smtClean="0">
                <a:solidFill>
                  <a:srgbClr val="A81158"/>
                </a:solidFill>
              </a:rPr>
              <a:t>WV10 6TB</a:t>
            </a:r>
          </a:p>
          <a:p>
            <a:pPr lvl="1">
              <a:buClr>
                <a:srgbClr val="A81158"/>
              </a:buClr>
              <a:buNone/>
            </a:pPr>
            <a:endParaRPr lang="en-GB" dirty="0" smtClean="0">
              <a:solidFill>
                <a:srgbClr val="A81158"/>
              </a:solidFill>
            </a:endParaRPr>
          </a:p>
          <a:p>
            <a:pPr lvl="1">
              <a:buClr>
                <a:srgbClr val="A81158"/>
              </a:buClr>
              <a:buNone/>
            </a:pPr>
            <a:r>
              <a:rPr lang="en-GB" dirty="0" smtClean="0">
                <a:solidFill>
                  <a:srgbClr val="0070C0"/>
                </a:solidFill>
                <a:hlinkClick r:id="rId2"/>
              </a:rPr>
              <a:t>Darrin.Gamble@Bromford.co.uk</a:t>
            </a:r>
            <a:endParaRPr lang="en-GB" dirty="0" smtClean="0">
              <a:solidFill>
                <a:srgbClr val="0070C0"/>
              </a:solidFill>
            </a:endParaRPr>
          </a:p>
          <a:p>
            <a:pPr lvl="1">
              <a:buClr>
                <a:srgbClr val="A81158"/>
              </a:buClr>
              <a:buNone/>
            </a:pPr>
            <a:r>
              <a:rPr lang="en-GB" dirty="0" smtClean="0">
                <a:solidFill>
                  <a:srgbClr val="A81158"/>
                </a:solidFill>
              </a:rPr>
              <a:t>01902 378646</a:t>
            </a:r>
            <a:endParaRPr lang="en-GB" dirty="0">
              <a:solidFill>
                <a:srgbClr val="A8115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b="1" dirty="0" smtClean="0"/>
              <a:t>Who are Bromford?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489251"/>
          </a:xfrm>
        </p:spPr>
        <p:txBody>
          <a:bodyPr/>
          <a:lstStyle/>
          <a:p>
            <a:pPr>
              <a:buClr>
                <a:srgbClr val="A81158"/>
              </a:buClr>
            </a:pPr>
            <a:r>
              <a:rPr lang="en-GB" sz="1800" dirty="0" smtClean="0">
                <a:solidFill>
                  <a:srgbClr val="A81158"/>
                </a:solidFill>
              </a:rPr>
              <a:t>Bromford is a leading multi-regional provider and developer of affordable housing throughout most of central England.</a:t>
            </a:r>
          </a:p>
          <a:p>
            <a:pPr>
              <a:buClr>
                <a:srgbClr val="A81158"/>
              </a:buClr>
            </a:pPr>
            <a:endParaRPr lang="en-GB" sz="1800" dirty="0" smtClean="0">
              <a:solidFill>
                <a:srgbClr val="A81158"/>
              </a:solidFill>
            </a:endParaRPr>
          </a:p>
          <a:p>
            <a:pPr>
              <a:buClr>
                <a:srgbClr val="A81158"/>
              </a:buClr>
            </a:pPr>
            <a:r>
              <a:rPr lang="en-GB" sz="1800" dirty="0" smtClean="0">
                <a:solidFill>
                  <a:srgbClr val="A81158"/>
                </a:solidFill>
              </a:rPr>
              <a:t>We’ve been around for more than 40 years, own 26,000 homes and employ over 1,100 people. </a:t>
            </a:r>
          </a:p>
          <a:p>
            <a:pPr>
              <a:buClr>
                <a:srgbClr val="A81158"/>
              </a:buClr>
            </a:pPr>
            <a:endParaRPr lang="en-GB" sz="1800" dirty="0" smtClean="0">
              <a:solidFill>
                <a:srgbClr val="A81158"/>
              </a:solidFill>
            </a:endParaRPr>
          </a:p>
          <a:p>
            <a:pPr>
              <a:buClr>
                <a:srgbClr val="A81158"/>
              </a:buClr>
            </a:pPr>
            <a:r>
              <a:rPr lang="en-GB" sz="1800" dirty="0" smtClean="0">
                <a:solidFill>
                  <a:srgbClr val="A81158"/>
                </a:solidFill>
              </a:rPr>
              <a:t>We also offer associated market-leading care and support services.</a:t>
            </a:r>
          </a:p>
          <a:p>
            <a:pPr>
              <a:buClr>
                <a:srgbClr val="A81158"/>
              </a:buClr>
            </a:pPr>
            <a:endParaRPr lang="en-GB" sz="1800" dirty="0" smtClean="0">
              <a:solidFill>
                <a:srgbClr val="A81158"/>
              </a:solidFill>
            </a:endParaRPr>
          </a:p>
          <a:p>
            <a:pPr>
              <a:buClr>
                <a:srgbClr val="A81158"/>
              </a:buClr>
            </a:pPr>
            <a:r>
              <a:rPr lang="en-GB" sz="1800" dirty="0" smtClean="0">
                <a:solidFill>
                  <a:srgbClr val="A81158"/>
                </a:solidFill>
              </a:rPr>
              <a:t>Aim to become one of the UK’s top three providers of high quality, affordable homes, supporting thriving communities by 2016.</a:t>
            </a:r>
          </a:p>
          <a:p>
            <a:pPr>
              <a:buClr>
                <a:srgbClr val="A81158"/>
              </a:buClr>
            </a:pPr>
            <a:endParaRPr lang="en-GB" dirty="0">
              <a:solidFill>
                <a:srgbClr val="A81158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reenj\AppData\Local\Microsoft\Windows\Temporary Internet Files\Content.Outlook\OJXUI0AX\HRC logo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268760"/>
            <a:ext cx="475252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t2.gstatic.com/images?q=tbn:ANd9GcQLKJjTez965GUODfwoXsBs8futuf7VVUpzWACAfGN30ZGEISaUHVBA-xeGqg:images.inmagine.com/400nwm/tetraimages/tt078/tt014092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315254" y="2507230"/>
            <a:ext cx="3811280" cy="347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b="1" dirty="0" smtClean="0"/>
              <a:t>Why get involved?</a:t>
            </a:r>
            <a:endParaRPr lang="en-GB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492896"/>
            <a:ext cx="56166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  <a:tabLst>
                <a:tab pos="363538" algn="l"/>
              </a:tabLst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 	We like to innovate</a:t>
            </a:r>
          </a:p>
          <a:p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marL="363538" indent="-363538">
              <a:buFont typeface="Arial" pitchFamily="34" charset="0"/>
              <a:buChar char="•"/>
              <a:tabLst>
                <a:tab pos="363538" algn="l"/>
              </a:tabLst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Ability to influence tenancy     standard</a:t>
            </a:r>
          </a:p>
          <a:p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Learning </a:t>
            </a:r>
          </a:p>
          <a:p>
            <a:pPr marL="1074738" indent="361950"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A81158"/>
                </a:solidFill>
                <a:latin typeface="Verdana" pitchFamily="34" charset="0"/>
              </a:rPr>
              <a:t>Know the opportunities</a:t>
            </a:r>
          </a:p>
          <a:p>
            <a:pPr marL="1074738" indent="361950">
              <a:buFont typeface="Arial" pitchFamily="34" charset="0"/>
              <a:buChar char="•"/>
            </a:pPr>
            <a:r>
              <a:rPr lang="en-GB" sz="1800" dirty="0" smtClean="0">
                <a:solidFill>
                  <a:srgbClr val="A81158"/>
                </a:solidFill>
                <a:latin typeface="Verdana" pitchFamily="34" charset="0"/>
              </a:rPr>
              <a:t>Know the risks</a:t>
            </a:r>
            <a:endParaRPr lang="en-GB" dirty="0">
              <a:solidFill>
                <a:srgbClr val="A81158"/>
              </a:solidFill>
              <a:latin typeface="Verdana" pitchFamily="34" charset="0"/>
            </a:endParaRPr>
          </a:p>
          <a:p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marL="363538" indent="-363538">
              <a:buFont typeface="Arial" pitchFamily="34" charset="0"/>
              <a:buChar char="•"/>
              <a:tabLst>
                <a:tab pos="363538" algn="l"/>
              </a:tabLst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Ethos</a:t>
            </a:r>
          </a:p>
          <a:p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84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b="1" dirty="0" smtClean="0"/>
              <a:t>Something for Something</a:t>
            </a:r>
            <a:endParaRPr lang="en-GB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716016" y="2780928"/>
            <a:ext cx="41764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1938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Increasing self reliance 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indent="261938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Reducing dependency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indent="261938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Training </a:t>
            </a:r>
            <a:r>
              <a:rPr lang="en-GB" dirty="0">
                <a:solidFill>
                  <a:srgbClr val="A81158"/>
                </a:solidFill>
                <a:latin typeface="Verdana" pitchFamily="34" charset="0"/>
              </a:rPr>
              <a:t>&amp; </a:t>
            </a: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employment</a:t>
            </a:r>
          </a:p>
          <a:p>
            <a:pPr>
              <a:buFont typeface="Arial" pitchFamily="34" charset="0"/>
              <a:buChar char="•"/>
            </a:pPr>
            <a:endParaRPr lang="en-GB" dirty="0">
              <a:solidFill>
                <a:srgbClr val="A81158"/>
              </a:solidFill>
              <a:latin typeface="Verdana" pitchFamily="34" charset="0"/>
            </a:endParaRPr>
          </a:p>
          <a:p>
            <a:pPr indent="261938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Customer Deal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 indent="261938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Tenant Cashback</a:t>
            </a:r>
          </a:p>
          <a:p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 </a:t>
            </a:r>
          </a:p>
        </p:txBody>
      </p:sp>
      <p:pic>
        <p:nvPicPr>
          <p:cNvPr id="1026" name="il_fi" descr="http://www.vision.org/visionmedia/uploadedImages/Home/Articles/Social_Issues/Articles/Righ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200000">
            <a:off x="261752" y="2994294"/>
            <a:ext cx="3962959" cy="3285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9284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b="1" dirty="0" smtClean="0"/>
              <a:t>Home Rewards Club Pilot</a:t>
            </a:r>
            <a:endParaRPr lang="en-GB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355976" y="2564904"/>
            <a:ext cx="458374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 Cashback for</a:t>
            </a:r>
            <a:endParaRPr lang="en-GB" dirty="0">
              <a:solidFill>
                <a:srgbClr val="A81158"/>
              </a:solidFill>
              <a:latin typeface="Verdana" pitchFamily="34" charset="0"/>
            </a:endParaRPr>
          </a:p>
          <a:p>
            <a:pPr lvl="4">
              <a:buFont typeface="Arial" pitchFamily="34" charset="0"/>
              <a:buChar char="•"/>
            </a:pPr>
            <a:endParaRPr lang="en-GB" sz="2000" dirty="0" smtClean="0">
              <a:solidFill>
                <a:srgbClr val="A81158"/>
              </a:solidFill>
              <a:latin typeface="Verdana" pitchFamily="34" charset="0"/>
            </a:endParaRPr>
          </a:p>
          <a:p>
            <a:pPr marL="1611313" lvl="4" indent="-261938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Repairs</a:t>
            </a:r>
          </a:p>
          <a:p>
            <a:pPr marL="2171700" lvl="4" indent="-342900">
              <a:buFont typeface="Arial" pitchFamily="34" charset="0"/>
              <a:buChar char="•"/>
            </a:pPr>
            <a:endParaRPr lang="en-GB" dirty="0">
              <a:solidFill>
                <a:srgbClr val="A81158"/>
              </a:solidFill>
              <a:latin typeface="Verdana" pitchFamily="34" charset="0"/>
            </a:endParaRPr>
          </a:p>
          <a:p>
            <a:pPr marL="1611313" lvl="4" indent="-261938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Housing Management</a:t>
            </a:r>
          </a:p>
          <a:p>
            <a:pPr marL="3543300" lvl="7" indent="-342900">
              <a:buFont typeface="Arial" pitchFamily="34" charset="0"/>
              <a:buChar char="•"/>
            </a:pPr>
            <a:endParaRPr lang="en-GB" sz="2000" dirty="0" smtClean="0">
              <a:solidFill>
                <a:srgbClr val="A81158"/>
              </a:solidFill>
              <a:latin typeface="Verdana" pitchFamily="34" charset="0"/>
            </a:endParaRPr>
          </a:p>
          <a:p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rgbClr val="A81158"/>
              </a:solidFill>
              <a:latin typeface="Verdana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15298"/>
            <a:ext cx="432048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84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513480"/>
            <a:ext cx="4746103" cy="43445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115" y="1124744"/>
            <a:ext cx="8229600" cy="1152128"/>
          </a:xfrm>
        </p:spPr>
        <p:txBody>
          <a:bodyPr/>
          <a:lstStyle/>
          <a:p>
            <a:pPr algn="ctr"/>
            <a:r>
              <a:rPr lang="en-GB" sz="4000" b="1" dirty="0" smtClean="0"/>
              <a:t>Home Rewards Club</a:t>
            </a:r>
            <a:br>
              <a:rPr lang="en-GB" sz="4000" b="1" dirty="0" smtClean="0"/>
            </a:br>
            <a:r>
              <a:rPr lang="en-GB" b="1" dirty="0" smtClean="0"/>
              <a:t>Repairs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7115" y="2564904"/>
            <a:ext cx="547260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6575" indent="-36195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A81158"/>
                </a:solidFill>
                <a:latin typeface="Verdana" pitchFamily="34" charset="0"/>
              </a:rPr>
              <a:t>Clear split of responsibilities </a:t>
            </a:r>
            <a:endParaRPr lang="en-GB" sz="2000" dirty="0">
              <a:solidFill>
                <a:srgbClr val="A81158"/>
              </a:solidFill>
              <a:latin typeface="Verdana" pitchFamily="34" charset="0"/>
            </a:endParaRPr>
          </a:p>
          <a:p>
            <a:pPr marL="536575" indent="-361950">
              <a:buFont typeface="Arial" pitchFamily="34" charset="0"/>
              <a:buChar char="•"/>
            </a:pPr>
            <a:endParaRPr lang="en-GB" sz="800" dirty="0" smtClean="0">
              <a:solidFill>
                <a:srgbClr val="A81158"/>
              </a:solidFill>
              <a:latin typeface="Verdana" pitchFamily="34" charset="0"/>
            </a:endParaRPr>
          </a:p>
          <a:p>
            <a:pPr lvl="4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A81158"/>
                </a:solidFill>
                <a:latin typeface="Verdana" pitchFamily="34" charset="0"/>
              </a:rPr>
              <a:t>Customer</a:t>
            </a:r>
          </a:p>
          <a:p>
            <a:pPr lvl="4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A81158"/>
                </a:solidFill>
                <a:latin typeface="Verdana" pitchFamily="34" charset="0"/>
              </a:rPr>
              <a:t>Bromford</a:t>
            </a:r>
            <a:endParaRPr lang="en-GB" sz="2000" dirty="0">
              <a:solidFill>
                <a:srgbClr val="A81158"/>
              </a:solidFill>
              <a:latin typeface="Verdana" pitchFamily="34" charset="0"/>
            </a:endParaRPr>
          </a:p>
          <a:p>
            <a:pPr lvl="2"/>
            <a:endParaRPr lang="en-GB" sz="1400" dirty="0">
              <a:solidFill>
                <a:srgbClr val="A81158"/>
              </a:solidFill>
              <a:latin typeface="Verdana" pitchFamily="34" charset="0"/>
            </a:endParaRPr>
          </a:p>
          <a:p>
            <a:pPr marL="536575" indent="-36195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A81158"/>
                </a:solidFill>
                <a:latin typeface="Verdana" pitchFamily="34" charset="0"/>
              </a:rPr>
              <a:t>Excluded repairs</a:t>
            </a:r>
          </a:p>
          <a:p>
            <a:pPr>
              <a:buFont typeface="Arial" pitchFamily="34" charset="0"/>
              <a:buChar char="•"/>
            </a:pPr>
            <a:endParaRPr lang="en-GB" sz="1400" dirty="0" smtClean="0">
              <a:solidFill>
                <a:srgbClr val="A81158"/>
              </a:solidFill>
              <a:latin typeface="Verdana" pitchFamily="34" charset="0"/>
            </a:endParaRPr>
          </a:p>
          <a:p>
            <a:pPr marL="536575" indent="-36195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A81158"/>
                </a:solidFill>
                <a:latin typeface="Verdana" pitchFamily="34" charset="0"/>
              </a:rPr>
              <a:t>Repairs Diary</a:t>
            </a:r>
          </a:p>
          <a:p>
            <a:pPr>
              <a:buFont typeface="Arial" pitchFamily="34" charset="0"/>
              <a:buChar char="•"/>
            </a:pPr>
            <a:endParaRPr lang="en-GB" sz="1400" dirty="0" smtClean="0">
              <a:solidFill>
                <a:srgbClr val="A81158"/>
              </a:solidFill>
              <a:latin typeface="Verdana" pitchFamily="34" charset="0"/>
            </a:endParaRPr>
          </a:p>
          <a:p>
            <a:pPr marL="536575" indent="-36195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A81158"/>
                </a:solidFill>
                <a:latin typeface="Verdana" pitchFamily="34" charset="0"/>
              </a:rPr>
              <a:t>Annual Property Service (APS)</a:t>
            </a:r>
          </a:p>
          <a:p>
            <a:pPr>
              <a:buFont typeface="Arial" pitchFamily="34" charset="0"/>
              <a:buChar char="•"/>
            </a:pPr>
            <a:endParaRPr lang="en-GB" sz="1400" dirty="0" smtClean="0">
              <a:solidFill>
                <a:srgbClr val="A81158"/>
              </a:solidFill>
              <a:latin typeface="Verdana" pitchFamily="34" charset="0"/>
            </a:endParaRPr>
          </a:p>
          <a:p>
            <a:pPr marL="536575" indent="-36195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A81158"/>
                </a:solidFill>
                <a:latin typeface="Verdana" pitchFamily="34" charset="0"/>
              </a:rPr>
              <a:t>DVD</a:t>
            </a:r>
          </a:p>
          <a:p>
            <a:pPr>
              <a:buFont typeface="Arial" pitchFamily="34" charset="0"/>
              <a:buChar char="•"/>
            </a:pPr>
            <a:endParaRPr lang="en-GB" sz="1400" dirty="0" smtClean="0">
              <a:solidFill>
                <a:srgbClr val="A81158"/>
              </a:solidFill>
              <a:latin typeface="Verdana" pitchFamily="34" charset="0"/>
            </a:endParaRPr>
          </a:p>
          <a:p>
            <a:pPr marL="536575" indent="-361950"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A81158"/>
                </a:solidFill>
                <a:latin typeface="Verdana" pitchFamily="34" charset="0"/>
              </a:rPr>
              <a:t>£150 / £150</a:t>
            </a:r>
          </a:p>
        </p:txBody>
      </p:sp>
    </p:spTree>
    <p:extLst>
      <p:ext uri="{BB962C8B-B14F-4D97-AF65-F5344CB8AC3E}">
        <p14:creationId xmlns:p14="http://schemas.microsoft.com/office/powerpoint/2010/main" val="279284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204864"/>
            <a:ext cx="6408712" cy="4958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09" y="1273423"/>
            <a:ext cx="8229600" cy="1152128"/>
          </a:xfrm>
        </p:spPr>
        <p:txBody>
          <a:bodyPr/>
          <a:lstStyle/>
          <a:p>
            <a:pPr algn="ctr"/>
            <a:r>
              <a:rPr lang="en-GB" sz="4400" b="1" dirty="0" smtClean="0"/>
              <a:t>Home Rewards Club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Housing Management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8350" y="3068960"/>
            <a:ext cx="64087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6575" indent="-361950">
              <a:buFont typeface="Arial" pitchFamily="34" charset="0"/>
              <a:buChar char="•"/>
            </a:pPr>
            <a:r>
              <a:rPr lang="en-GB" dirty="0">
                <a:solidFill>
                  <a:srgbClr val="A81158"/>
                </a:solidFill>
                <a:latin typeface="Verdana" pitchFamily="34" charset="0"/>
              </a:rPr>
              <a:t>Clear split of </a:t>
            </a: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responsibilities</a:t>
            </a:r>
          </a:p>
          <a:p>
            <a:pPr marL="536575" indent="-361950">
              <a:buFont typeface="Arial" pitchFamily="34" charset="0"/>
              <a:buChar char="•"/>
            </a:pPr>
            <a:endParaRPr lang="en-GB" sz="800" dirty="0">
              <a:solidFill>
                <a:srgbClr val="A81158"/>
              </a:solidFill>
              <a:latin typeface="Verdana" pitchFamily="34" charset="0"/>
            </a:endParaRPr>
          </a:p>
          <a:p>
            <a:pPr lvl="4">
              <a:buFont typeface="Arial" pitchFamily="34" charset="0"/>
              <a:buChar char="•"/>
            </a:pPr>
            <a:r>
              <a:rPr lang="en-GB" sz="1800" dirty="0">
                <a:solidFill>
                  <a:srgbClr val="A81158"/>
                </a:solidFill>
                <a:latin typeface="Verdana" pitchFamily="34" charset="0"/>
              </a:rPr>
              <a:t>Customer</a:t>
            </a:r>
          </a:p>
          <a:p>
            <a:pPr lvl="4">
              <a:buFont typeface="Arial" pitchFamily="34" charset="0"/>
              <a:buChar char="•"/>
            </a:pPr>
            <a:r>
              <a:rPr lang="en-GB" sz="1800" dirty="0">
                <a:solidFill>
                  <a:srgbClr val="A81158"/>
                </a:solidFill>
                <a:latin typeface="Verdana" pitchFamily="34" charset="0"/>
              </a:rPr>
              <a:t>Bromford</a:t>
            </a:r>
          </a:p>
          <a:p>
            <a:pPr lvl="2"/>
            <a:endParaRPr lang="en-GB" sz="2000" dirty="0" smtClean="0">
              <a:solidFill>
                <a:srgbClr val="A81158"/>
              </a:solidFill>
              <a:latin typeface="Verdana" pitchFamily="34" charset="0"/>
            </a:endParaRPr>
          </a:p>
          <a:p>
            <a:pPr lvl="2"/>
            <a:endParaRPr lang="en-GB" sz="2000" dirty="0">
              <a:solidFill>
                <a:srgbClr val="A81158"/>
              </a:solidFill>
              <a:latin typeface="Verdana" pitchFamily="34" charset="0"/>
            </a:endParaRPr>
          </a:p>
          <a:p>
            <a:pPr marL="536575" indent="-361950"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  <a:latin typeface="Verdana" pitchFamily="34" charset="0"/>
              </a:rPr>
              <a:t>£200 after 12 mths</a:t>
            </a:r>
            <a:endParaRPr lang="en-GB" dirty="0">
              <a:solidFill>
                <a:srgbClr val="A81158"/>
              </a:solidFill>
              <a:latin typeface="Verdana" pitchFamily="34" charset="0"/>
            </a:endParaRPr>
          </a:p>
          <a:p>
            <a:endParaRPr lang="en-GB" sz="2000" dirty="0" smtClean="0">
              <a:solidFill>
                <a:srgbClr val="A81158"/>
              </a:solidFill>
              <a:latin typeface="Verdana" pitchFamily="34" charset="0"/>
            </a:endParaRPr>
          </a:p>
          <a:p>
            <a:endParaRPr lang="en-GB" sz="2000" dirty="0" smtClean="0">
              <a:solidFill>
                <a:srgbClr val="A81158"/>
              </a:solidFill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sz="2000" dirty="0" smtClean="0">
              <a:solidFill>
                <a:srgbClr val="A81158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01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47655"/>
            <a:ext cx="4355976" cy="44771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12776"/>
            <a:ext cx="8892480" cy="1152128"/>
          </a:xfrm>
        </p:spPr>
        <p:txBody>
          <a:bodyPr/>
          <a:lstStyle/>
          <a:p>
            <a:pPr algn="ctr"/>
            <a:r>
              <a:rPr lang="en-GB" sz="4000" b="1" dirty="0" smtClean="0"/>
              <a:t>Home Reward Club Pilot Areas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0149" y="2482865"/>
            <a:ext cx="5410944" cy="4032448"/>
          </a:xfrm>
        </p:spPr>
        <p:txBody>
          <a:bodyPr/>
          <a:lstStyle/>
          <a:p>
            <a:pPr marL="536575" indent="-361950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Sandwell and Dudley</a:t>
            </a:r>
            <a:endParaRPr lang="en-GB" sz="2400" dirty="0">
              <a:solidFill>
                <a:srgbClr val="A81158"/>
              </a:solidFill>
            </a:endParaRPr>
          </a:p>
          <a:p>
            <a:pPr marL="1349375" lvl="4" indent="-188913">
              <a:buClr>
                <a:srgbClr val="A81158"/>
              </a:buClr>
              <a:buFont typeface="Arial" pitchFamily="34" charset="0"/>
              <a:buChar char="•"/>
              <a:tabLst>
                <a:tab pos="1349375" algn="l"/>
              </a:tabLst>
            </a:pPr>
            <a:r>
              <a:rPr lang="en-GB" dirty="0" smtClean="0">
                <a:solidFill>
                  <a:srgbClr val="A81158"/>
                </a:solidFill>
              </a:rPr>
              <a:t>Inner city and flats</a:t>
            </a:r>
            <a:endParaRPr lang="en-GB" dirty="0">
              <a:solidFill>
                <a:srgbClr val="A81158"/>
              </a:solidFill>
            </a:endParaRPr>
          </a:p>
          <a:p>
            <a:pPr lvl="2">
              <a:buClr>
                <a:srgbClr val="A81158"/>
              </a:buClr>
              <a:buFont typeface="Arial" pitchFamily="34" charset="0"/>
              <a:buChar char="•"/>
            </a:pPr>
            <a:endParaRPr lang="en-GB" dirty="0">
              <a:solidFill>
                <a:srgbClr val="A81158"/>
              </a:solidFill>
            </a:endParaRPr>
          </a:p>
          <a:p>
            <a:pPr marL="536575" indent="-361950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Lichfield</a:t>
            </a:r>
            <a:endParaRPr lang="en-GB" sz="2400" dirty="0">
              <a:solidFill>
                <a:srgbClr val="A81158"/>
              </a:solidFill>
            </a:endParaRPr>
          </a:p>
          <a:p>
            <a:pPr marL="1349375" lvl="4" indent="-188913">
              <a:buClr>
                <a:srgbClr val="A81158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</a:rPr>
              <a:t>Large stock concentration</a:t>
            </a:r>
          </a:p>
          <a:p>
            <a:pPr>
              <a:buClr>
                <a:srgbClr val="A81158"/>
              </a:buClr>
              <a:buFont typeface="Arial" pitchFamily="34" charset="0"/>
              <a:buChar char="•"/>
            </a:pPr>
            <a:endParaRPr lang="en-GB" dirty="0">
              <a:solidFill>
                <a:srgbClr val="A81158"/>
              </a:solidFill>
            </a:endParaRPr>
          </a:p>
          <a:p>
            <a:pPr marL="536575" indent="-361950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Central Cotswolds</a:t>
            </a:r>
            <a:endParaRPr lang="en-GB" sz="2400" dirty="0">
              <a:solidFill>
                <a:srgbClr val="A81158"/>
              </a:solidFill>
            </a:endParaRPr>
          </a:p>
          <a:p>
            <a:pPr marL="1349375" lvl="4" indent="-188913">
              <a:buClr>
                <a:srgbClr val="A81158"/>
              </a:buClr>
              <a:buFont typeface="Arial" pitchFamily="34" charset="0"/>
              <a:buChar char="•"/>
            </a:pPr>
            <a:r>
              <a:rPr lang="en-GB" dirty="0" smtClean="0">
                <a:solidFill>
                  <a:srgbClr val="A81158"/>
                </a:solidFill>
              </a:rPr>
              <a:t>Semi rural</a:t>
            </a:r>
          </a:p>
          <a:p>
            <a:pPr lvl="4">
              <a:buClr>
                <a:srgbClr val="A81158"/>
              </a:buClr>
              <a:buFont typeface="Arial" pitchFamily="34" charset="0"/>
              <a:buChar char="•"/>
            </a:pPr>
            <a:endParaRPr lang="en-GB" dirty="0">
              <a:solidFill>
                <a:srgbClr val="A81158"/>
              </a:solidFill>
            </a:endParaRPr>
          </a:p>
          <a:p>
            <a:pPr marL="536575" lvl="1" indent="-361950">
              <a:buClr>
                <a:srgbClr val="A81158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A81158"/>
                </a:solidFill>
              </a:rPr>
              <a:t>2500 customers</a:t>
            </a:r>
            <a:endParaRPr lang="en-GB" sz="2400" dirty="0">
              <a:solidFill>
                <a:srgbClr val="A81158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68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mboo">
  <a:themeElements>
    <a:clrScheme name="Bamboo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Bambo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amboo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mboo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mbo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mboo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Designs\Bamboo.pot</Template>
  <TotalTime>3709</TotalTime>
  <Words>345</Words>
  <Application>Microsoft Office PowerPoint</Application>
  <PresentationFormat>On-screen Show (4:3)</PresentationFormat>
  <Paragraphs>161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Bamboo</vt:lpstr>
      <vt:lpstr>PowerPoint Presentation</vt:lpstr>
      <vt:lpstr>Who are Bromford?</vt:lpstr>
      <vt:lpstr>PowerPoint Presentation</vt:lpstr>
      <vt:lpstr>Why get involved?</vt:lpstr>
      <vt:lpstr>Something for Something</vt:lpstr>
      <vt:lpstr>Home Rewards Club Pilot</vt:lpstr>
      <vt:lpstr>Home Rewards Club Repairs</vt:lpstr>
      <vt:lpstr>Home Rewards Club Housing Management</vt:lpstr>
      <vt:lpstr>Home Reward Club Pilot Areas</vt:lpstr>
      <vt:lpstr>Market Testing</vt:lpstr>
      <vt:lpstr>Home Rewards Club Who can join?</vt:lpstr>
      <vt:lpstr>Cost/Resources</vt:lpstr>
      <vt:lpstr>What do we want to test?</vt:lpstr>
      <vt:lpstr>Experience to Date</vt:lpstr>
      <vt:lpstr>Analysis</vt:lpstr>
      <vt:lpstr>What next?</vt:lpstr>
      <vt:lpstr>Questions</vt:lpstr>
      <vt:lpstr>Contact</vt:lpstr>
    </vt:vector>
  </TitlesOfParts>
  <Company>Bromford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system</dc:creator>
  <cp:lastModifiedBy>Darrin Gamble</cp:lastModifiedBy>
  <cp:revision>238</cp:revision>
  <cp:lastPrinted>2011-10-26T13:33:14Z</cp:lastPrinted>
  <dcterms:created xsi:type="dcterms:W3CDTF">2008-09-23T09:10:17Z</dcterms:created>
  <dcterms:modified xsi:type="dcterms:W3CDTF">2011-11-21T08:09:08Z</dcterms:modified>
</cp:coreProperties>
</file>