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79" r:id="rId3"/>
    <p:sldId id="280" r:id="rId4"/>
    <p:sldId id="263" r:id="rId5"/>
    <p:sldId id="258" r:id="rId6"/>
    <p:sldId id="259" r:id="rId7"/>
    <p:sldId id="260" r:id="rId8"/>
    <p:sldId id="277" r:id="rId9"/>
    <p:sldId id="267" r:id="rId10"/>
    <p:sldId id="278" r:id="rId11"/>
    <p:sldId id="264" r:id="rId12"/>
    <p:sldId id="265" r:id="rId13"/>
    <p:sldId id="266" r:id="rId14"/>
    <p:sldId id="268" r:id="rId15"/>
    <p:sldId id="269" r:id="rId16"/>
    <p:sldId id="270" r:id="rId17"/>
    <p:sldId id="271" r:id="rId18"/>
    <p:sldId id="272" r:id="rId19"/>
    <p:sldId id="273" r:id="rId20"/>
    <p:sldId id="276" r:id="rId21"/>
    <p:sldId id="274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22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E7354-7667-410F-A652-8E29E61F677A}" type="datetimeFigureOut">
              <a:rPr lang="en-GB" smtClean="0"/>
              <a:t>05/05/2012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414A2-A90A-4B84-92B7-328FEC248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96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Procurement: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Poor quality corporate/service specific procurement strategies and/or the ineffective application and monitoring of these.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A lack of understanding of the benefits of modern procurement practice including partnering and how Egan, </a:t>
            </a:r>
            <a:r>
              <a:rPr lang="en-GB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Byatt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Latham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based principles are applied.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Political resistance and/or weaknesses within governance arrangements to apply robust challenge and competition to existing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service providers.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Innovative approaches being developed to procurement of materials through consortia and supply chain management</a:t>
            </a:r>
          </a:p>
          <a:p>
            <a:r>
              <a:rPr lang="en-GB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Inadequate customer focus: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Cultural issues within an organisation manifesting themselves in procurement decisions being taken in the best interests of the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organisation or workforce rather than the customer.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Customer consultation that focuses on detail rather than principle and planning.</a:t>
            </a:r>
          </a:p>
          <a:p>
            <a:r>
              <a:rPr lang="en-GB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Business re engineering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Innovative approaches to identifying and cutting out organisational waste including use of mobile technology to manage repair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visits and the reduction of invoice processing.</a:t>
            </a:r>
          </a:p>
          <a:p>
            <a:r>
              <a:rPr lang="en-GB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Governance issues: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Lack of challenge from board members or councillors on VFM issues.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Inappropriate accounting practices.</a:t>
            </a:r>
          </a:p>
          <a:p>
            <a:r>
              <a:rPr lang="en-GB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Performance management: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Poor performance management with an absence of measurement of the outcomes and impact of procurement decisions.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An assumption that procurement and VFM considerations only apply to repairs and maintenance services and not all aspects of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housing service, including other landlord services, strategic functions and non-HRA services.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A growing awareness of how organisations are to benefit and meet their individual requirements to contribute to the wider sector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targets for achieving efficiency gains.</a:t>
            </a:r>
          </a:p>
          <a:p>
            <a:r>
              <a:rPr lang="en-GB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Housing association specific issues: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Over emphasis on viability and financial strength, with a resulting loss of focus on service provision and accountability.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No clear link between rent and services: building reserves, raising salaries or developing new office space rather than improving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services. In top-performing housing associations, viability and financial strength are pursued for a social purpose. This is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through maintaining and improving service delivery to existing tenants and neighbourhoods, while also balancing this with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making long-term investment decisions to develop new homes and services.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414A2-A90A-4B84-92B7-328FEC24896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127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Worst gardens </a:t>
            </a:r>
            <a:r>
              <a:rPr lang="en-GB" baseline="0" dirty="0" smtClean="0"/>
              <a:t> and repairs actions</a:t>
            </a:r>
          </a:p>
          <a:p>
            <a:r>
              <a:rPr lang="en-GB" baseline="0" dirty="0" smtClean="0"/>
              <a:t>Leverage in of funding</a:t>
            </a:r>
          </a:p>
          <a:p>
            <a:r>
              <a:rPr lang="en-GB" baseline="0" dirty="0" smtClean="0"/>
              <a:t>How do costs compare</a:t>
            </a:r>
          </a:p>
          <a:p>
            <a:r>
              <a:rPr lang="en-GB" baseline="0" dirty="0" smtClean="0"/>
              <a:t>What quality has increased  or stayed the same as costs drop</a:t>
            </a:r>
          </a:p>
          <a:p>
            <a:r>
              <a:rPr lang="en-GB" baseline="0" dirty="0" smtClean="0"/>
              <a:t>Taking out processes and people from processes </a:t>
            </a:r>
          </a:p>
          <a:p>
            <a:r>
              <a:rPr lang="en-GB" baseline="0" dirty="0" smtClean="0"/>
              <a:t>Lean thinking</a:t>
            </a:r>
          </a:p>
          <a:p>
            <a:r>
              <a:rPr lang="en-GB" baseline="0" dirty="0" smtClean="0"/>
              <a:t>Top slicing or zero based budgets</a:t>
            </a:r>
          </a:p>
          <a:p>
            <a:r>
              <a:rPr lang="en-GB" baseline="0" dirty="0" smtClean="0"/>
              <a:t>Office locations versus call preferences</a:t>
            </a:r>
          </a:p>
          <a:p>
            <a:r>
              <a:rPr lang="en-GB" baseline="0" dirty="0" smtClean="0"/>
              <a:t>Use of IT and document  management</a:t>
            </a:r>
          </a:p>
          <a:p>
            <a:r>
              <a:rPr lang="en-GB" baseline="0" dirty="0" smtClean="0"/>
              <a:t>Flexible working – savings on transport and time and commitment of staff</a:t>
            </a:r>
          </a:p>
          <a:p>
            <a:r>
              <a:rPr lang="en-GB" baseline="0" dirty="0" smtClean="0"/>
              <a:t>E mailing tenants and digital inclusion – Tweeting and Facebook</a:t>
            </a:r>
          </a:p>
          <a:p>
            <a:r>
              <a:rPr lang="en-GB" baseline="0" dirty="0" smtClean="0"/>
              <a:t>Sickness absence</a:t>
            </a:r>
          </a:p>
          <a:p>
            <a:r>
              <a:rPr lang="en-GB" baseline="0" dirty="0" smtClean="0"/>
              <a:t>Customer profiling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414A2-A90A-4B84-92B7-328FEC24896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449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414A2-A90A-4B84-92B7-328FEC24896D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406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6CEE-E95A-4A94-A865-92E41FBCE6BA}" type="datetimeFigureOut">
              <a:rPr lang="en-GB" smtClean="0"/>
              <a:t>05/05/2012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F0FC-92FA-45B2-BD72-C1C0E18FEA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982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6CEE-E95A-4A94-A865-92E41FBCE6BA}" type="datetimeFigureOut">
              <a:rPr lang="en-GB" smtClean="0"/>
              <a:t>05/05/2012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F0FC-92FA-45B2-BD72-C1C0E18FEA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3521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6CEE-E95A-4A94-A865-92E41FBCE6BA}" type="datetimeFigureOut">
              <a:rPr lang="en-GB" smtClean="0"/>
              <a:t>05/05/2012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F0FC-92FA-45B2-BD72-C1C0E18FEA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2426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6CEE-E95A-4A94-A865-92E41FBCE6BA}" type="datetimeFigureOut">
              <a:rPr lang="en-GB" smtClean="0"/>
              <a:t>05/05/2012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F0FC-92FA-45B2-BD72-C1C0E18FEA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5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6CEE-E95A-4A94-A865-92E41FBCE6BA}" type="datetimeFigureOut">
              <a:rPr lang="en-GB" smtClean="0"/>
              <a:t>05/05/2012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F0FC-92FA-45B2-BD72-C1C0E18FEA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068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6CEE-E95A-4A94-A865-92E41FBCE6BA}" type="datetimeFigureOut">
              <a:rPr lang="en-GB" smtClean="0"/>
              <a:t>05/05/2012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F0FC-92FA-45B2-BD72-C1C0E18FEA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33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6CEE-E95A-4A94-A865-92E41FBCE6BA}" type="datetimeFigureOut">
              <a:rPr lang="en-GB" smtClean="0"/>
              <a:t>05/05/2012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F0FC-92FA-45B2-BD72-C1C0E18FEA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071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6CEE-E95A-4A94-A865-92E41FBCE6BA}" type="datetimeFigureOut">
              <a:rPr lang="en-GB" smtClean="0"/>
              <a:t>05/05/2012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F0FC-92FA-45B2-BD72-C1C0E18FEA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5509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6CEE-E95A-4A94-A865-92E41FBCE6BA}" type="datetimeFigureOut">
              <a:rPr lang="en-GB" smtClean="0"/>
              <a:t>05/05/2012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F0FC-92FA-45B2-BD72-C1C0E18FEA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6408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6CEE-E95A-4A94-A865-92E41FBCE6BA}" type="datetimeFigureOut">
              <a:rPr lang="en-GB" smtClean="0"/>
              <a:t>05/05/2012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F0FC-92FA-45B2-BD72-C1C0E18FEA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170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D6CEE-E95A-4A94-A865-92E41FBCE6BA}" type="datetimeFigureOut">
              <a:rPr lang="en-GB" smtClean="0"/>
              <a:t>05/05/2012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F0FC-92FA-45B2-BD72-C1C0E18FEA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4553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D6CEE-E95A-4A94-A865-92E41FBCE6BA}" type="datetimeFigureOut">
              <a:rPr lang="en-GB" smtClean="0"/>
              <a:t>05/05/2012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0F0FC-92FA-45B2-BD72-C1C0E18FEA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010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yvonne@tenantadvisor.ne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mailto:hello@tenantadvisor.net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tenantadvisor.net/blogs" TargetMode="External"/><Relationship Id="rId4" Type="http://schemas.openxmlformats.org/officeDocument/2006/relationships/hyperlink" Target="mailto:yvonne@tenantadvisor.ne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66429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en-GB" b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Yvonne Davies</a:t>
            </a:r>
          </a:p>
          <a:p>
            <a:pPr eaLnBrk="1" hangingPunct="1">
              <a:defRPr/>
            </a:pPr>
            <a:r>
              <a:rPr lang="en-GB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Scrutiny &amp; Empowerment Partners</a:t>
            </a:r>
          </a:p>
          <a:p>
            <a:pPr eaLnBrk="1" hangingPunct="1">
              <a:defRPr/>
            </a:pPr>
            <a:r>
              <a:rPr lang="en-GB" sz="2800" b="1" dirty="0" smtClean="0">
                <a:solidFill>
                  <a:srgbClr val="7030A0"/>
                </a:solidFill>
                <a:latin typeface="Arial" charset="0"/>
                <a:cs typeface="Arial" charset="0"/>
                <a:hlinkClick r:id="rId2"/>
              </a:rPr>
              <a:t>yvonne@tenantadvisor.net</a:t>
            </a:r>
            <a:endParaRPr lang="en-GB" sz="2800" b="1" dirty="0" smtClean="0">
              <a:solidFill>
                <a:srgbClr val="7030A0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28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07867 974659</a:t>
            </a:r>
          </a:p>
        </p:txBody>
      </p:sp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685800" y="1268413"/>
            <a:ext cx="7772400" cy="15128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Value </a:t>
            </a:r>
            <a:r>
              <a:rPr lang="en-GB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for </a:t>
            </a:r>
            <a:r>
              <a:rPr lang="en-GB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Money – new requirements and challenges</a:t>
            </a:r>
            <a:r>
              <a:rPr lang="en-GB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/>
            </a:r>
            <a:br>
              <a:rPr lang="en-GB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</a:br>
            <a:endParaRPr lang="en-GB" b="1" dirty="0" smtClean="0">
              <a:solidFill>
                <a:srgbClr val="7030A0"/>
              </a:solidFill>
              <a:latin typeface="Arial" charset="0"/>
              <a:cs typeface="Arial" charset="0"/>
            </a:endParaRPr>
          </a:p>
        </p:txBody>
      </p:sp>
      <p:pic>
        <p:nvPicPr>
          <p:cNvPr id="20484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157192"/>
            <a:ext cx="2457450" cy="131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8522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Courtesy of Halton HT</a:t>
            </a:r>
            <a:endParaRPr lang="en-GB" b="1" dirty="0">
              <a:solidFill>
                <a:srgbClr val="7030A0"/>
              </a:solidFill>
            </a:endParaRPr>
          </a:p>
        </p:txBody>
      </p:sp>
      <p:pic>
        <p:nvPicPr>
          <p:cNvPr id="4" name="Picture 12" descr="payoff_matrix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414909"/>
            <a:ext cx="4608512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55073" y="5862126"/>
            <a:ext cx="2088927" cy="90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481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The VFM Standard from 1</a:t>
            </a:r>
            <a:r>
              <a:rPr lang="en-GB" b="1" baseline="30000" dirty="0" smtClean="0">
                <a:solidFill>
                  <a:srgbClr val="7030A0"/>
                </a:solidFill>
              </a:rPr>
              <a:t>st</a:t>
            </a:r>
            <a:r>
              <a:rPr lang="en-GB" b="1" dirty="0" smtClean="0">
                <a:solidFill>
                  <a:srgbClr val="7030A0"/>
                </a:solidFill>
              </a:rPr>
              <a:t> April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57200" y="1196753"/>
            <a:ext cx="4040188" cy="43204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Outcomes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57200" y="1628800"/>
            <a:ext cx="8147248" cy="44973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n-GB" dirty="0"/>
              <a:t>Registered providers shall articulate and deliver a comprehensive </a:t>
            </a:r>
            <a:r>
              <a:rPr lang="en-GB" dirty="0" smtClean="0"/>
              <a:t>and strategic </a:t>
            </a:r>
            <a:r>
              <a:rPr lang="en-GB" dirty="0"/>
              <a:t>approach to achieving value for money in meeting </a:t>
            </a:r>
            <a:r>
              <a:rPr lang="en-GB" dirty="0" smtClean="0"/>
              <a:t>their organisation’s </a:t>
            </a:r>
            <a:r>
              <a:rPr lang="en-GB" dirty="0"/>
              <a:t>objectives. </a:t>
            </a:r>
            <a:endParaRPr lang="en-GB" dirty="0" smtClean="0"/>
          </a:p>
          <a:p>
            <a:pPr>
              <a:buFont typeface="Wingdings" pitchFamily="2" charset="2"/>
              <a:buChar char="ü"/>
            </a:pPr>
            <a:r>
              <a:rPr lang="en-GB" dirty="0"/>
              <a:t>B</a:t>
            </a:r>
            <a:r>
              <a:rPr lang="en-GB" dirty="0" smtClean="0"/>
              <a:t>oards </a:t>
            </a:r>
            <a:r>
              <a:rPr lang="en-GB" dirty="0"/>
              <a:t>must maintain a robust assessment </a:t>
            </a:r>
            <a:r>
              <a:rPr lang="en-GB" dirty="0" smtClean="0"/>
              <a:t>of the </a:t>
            </a:r>
            <a:r>
              <a:rPr lang="en-GB" dirty="0"/>
              <a:t>performance of all their assets and resources (including for </a:t>
            </a:r>
            <a:r>
              <a:rPr lang="en-GB" dirty="0" smtClean="0"/>
              <a:t>example financial</a:t>
            </a:r>
            <a:r>
              <a:rPr lang="en-GB" dirty="0"/>
              <a:t>, social and environmental returns</a:t>
            </a:r>
            <a:r>
              <a:rPr lang="en-GB" dirty="0" smtClean="0"/>
              <a:t>)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This </a:t>
            </a:r>
            <a:r>
              <a:rPr lang="en-GB" dirty="0"/>
              <a:t>will take into account </a:t>
            </a:r>
            <a:r>
              <a:rPr lang="en-GB" dirty="0" smtClean="0"/>
              <a:t>the </a:t>
            </a:r>
            <a:r>
              <a:rPr lang="en-GB" b="1" dirty="0" smtClean="0">
                <a:solidFill>
                  <a:srgbClr val="7030A0"/>
                </a:solidFill>
              </a:rPr>
              <a:t>interests </a:t>
            </a:r>
            <a:r>
              <a:rPr lang="en-GB" b="1" dirty="0">
                <a:solidFill>
                  <a:srgbClr val="7030A0"/>
                </a:solidFill>
              </a:rPr>
              <a:t>of and commitments to stakeholders, and be available to them in </a:t>
            </a:r>
            <a:r>
              <a:rPr lang="en-GB" b="1" dirty="0" smtClean="0">
                <a:solidFill>
                  <a:srgbClr val="7030A0"/>
                </a:solidFill>
              </a:rPr>
              <a:t>a way </a:t>
            </a:r>
            <a:r>
              <a:rPr lang="en-GB" b="1" dirty="0">
                <a:solidFill>
                  <a:srgbClr val="7030A0"/>
                </a:solidFill>
              </a:rPr>
              <a:t>that is transparent and accessible. </a:t>
            </a:r>
            <a:r>
              <a:rPr lang="en-GB" dirty="0" smtClean="0"/>
              <a:t>This </a:t>
            </a:r>
            <a:r>
              <a:rPr lang="en-GB" dirty="0"/>
              <a:t>means managing their </a:t>
            </a:r>
            <a:r>
              <a:rPr lang="en-GB" dirty="0" smtClean="0"/>
              <a:t>resources economically</a:t>
            </a:r>
            <a:r>
              <a:rPr lang="en-GB" dirty="0"/>
              <a:t>, efficiently and effectively to provide quality services and </a:t>
            </a:r>
            <a:r>
              <a:rPr lang="en-GB" dirty="0" smtClean="0"/>
              <a:t>homes, and </a:t>
            </a:r>
            <a:r>
              <a:rPr lang="en-GB" dirty="0"/>
              <a:t>planning for and delivering on-going improvements in value for money.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23025" y="5930903"/>
            <a:ext cx="2088927" cy="90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041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New VFM standard - expectations (1)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 smtClean="0"/>
              <a:t>Registered </a:t>
            </a:r>
            <a:r>
              <a:rPr lang="en-GB" sz="2000" b="1" dirty="0"/>
              <a:t>providers shall</a:t>
            </a:r>
            <a:r>
              <a:rPr lang="en-GB" sz="2000" b="1" dirty="0" smtClean="0"/>
              <a:t>: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GB" sz="2000" dirty="0"/>
              <a:t>H</a:t>
            </a:r>
            <a:r>
              <a:rPr lang="en-GB" sz="2000" dirty="0" smtClean="0"/>
              <a:t>ave </a:t>
            </a:r>
            <a:r>
              <a:rPr lang="en-GB" sz="2000" dirty="0"/>
              <a:t>a robust </a:t>
            </a:r>
            <a:r>
              <a:rPr lang="en-GB" sz="2000" b="1" dirty="0">
                <a:solidFill>
                  <a:srgbClr val="7030A0"/>
                </a:solidFill>
              </a:rPr>
              <a:t>approach to making decisions on the use </a:t>
            </a:r>
            <a:r>
              <a:rPr lang="en-GB" sz="2000" b="1" dirty="0" smtClean="0">
                <a:solidFill>
                  <a:srgbClr val="7030A0"/>
                </a:solidFill>
              </a:rPr>
              <a:t>of resources </a:t>
            </a:r>
            <a:r>
              <a:rPr lang="en-GB" sz="2000" b="1" dirty="0">
                <a:solidFill>
                  <a:srgbClr val="7030A0"/>
                </a:solidFill>
              </a:rPr>
              <a:t>to deliver the provider’s objectives, including </a:t>
            </a:r>
            <a:r>
              <a:rPr lang="en-GB" sz="2000" b="1" dirty="0" smtClean="0">
                <a:solidFill>
                  <a:srgbClr val="7030A0"/>
                </a:solidFill>
              </a:rPr>
              <a:t>an understanding </a:t>
            </a:r>
            <a:r>
              <a:rPr lang="en-GB" sz="2000" b="1" dirty="0">
                <a:solidFill>
                  <a:srgbClr val="7030A0"/>
                </a:solidFill>
              </a:rPr>
              <a:t>of the trade offs and opportunity costs of </a:t>
            </a:r>
            <a:r>
              <a:rPr lang="en-GB" sz="2000" b="1" dirty="0" smtClean="0">
                <a:solidFill>
                  <a:srgbClr val="7030A0"/>
                </a:solidFill>
              </a:rPr>
              <a:t>its decisions</a:t>
            </a:r>
            <a:endParaRPr lang="en-GB" sz="2000" b="1" dirty="0">
              <a:solidFill>
                <a:srgbClr val="7030A0"/>
              </a:solidFill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n-GB" sz="2000" dirty="0" smtClean="0"/>
              <a:t>Understand </a:t>
            </a:r>
            <a:r>
              <a:rPr lang="en-GB" sz="2000" dirty="0"/>
              <a:t>the return on its assets, and have a strategy </a:t>
            </a:r>
            <a:r>
              <a:rPr lang="en-GB" sz="2000" dirty="0" smtClean="0"/>
              <a:t>for optimising </a:t>
            </a:r>
            <a:r>
              <a:rPr lang="en-GB" sz="2000" dirty="0"/>
              <a:t>the future returns on assets – including </a:t>
            </a:r>
            <a:r>
              <a:rPr lang="en-GB" sz="2000" b="1" dirty="0" smtClean="0">
                <a:solidFill>
                  <a:srgbClr val="7030A0"/>
                </a:solidFill>
              </a:rPr>
              <a:t>rigorous appraisal </a:t>
            </a:r>
            <a:r>
              <a:rPr lang="en-GB" sz="2000" b="1" dirty="0">
                <a:solidFill>
                  <a:srgbClr val="7030A0"/>
                </a:solidFill>
              </a:rPr>
              <a:t>of all potential options for improving value for </a:t>
            </a:r>
            <a:r>
              <a:rPr lang="en-GB" sz="2000" b="1" dirty="0" smtClean="0">
                <a:solidFill>
                  <a:srgbClr val="7030A0"/>
                </a:solidFill>
              </a:rPr>
              <a:t>money including </a:t>
            </a:r>
            <a:r>
              <a:rPr lang="en-GB" sz="2000" b="1" dirty="0">
                <a:solidFill>
                  <a:srgbClr val="7030A0"/>
                </a:solidFill>
              </a:rPr>
              <a:t>the potential benefits in alternative delivery models</a:t>
            </a:r>
            <a:r>
              <a:rPr lang="en-GB" sz="2000" dirty="0"/>
              <a:t> </a:t>
            </a:r>
            <a:r>
              <a:rPr lang="en-GB" sz="2000" dirty="0" smtClean="0"/>
              <a:t>- measured </a:t>
            </a:r>
            <a:r>
              <a:rPr lang="en-GB" sz="2000" dirty="0"/>
              <a:t>against the organisation’s purpose and objectives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GB" sz="2000" dirty="0"/>
              <a:t>H</a:t>
            </a:r>
            <a:r>
              <a:rPr lang="en-GB" sz="2000" dirty="0" smtClean="0"/>
              <a:t>ave </a:t>
            </a:r>
            <a:r>
              <a:rPr lang="en-GB" sz="2000" b="1" dirty="0">
                <a:solidFill>
                  <a:srgbClr val="7030A0"/>
                </a:solidFill>
              </a:rPr>
              <a:t>performance management and scrutiny functions </a:t>
            </a:r>
            <a:r>
              <a:rPr lang="en-GB" sz="2000" dirty="0" smtClean="0"/>
              <a:t>which are </a:t>
            </a:r>
            <a:r>
              <a:rPr lang="en-GB" sz="2000" dirty="0"/>
              <a:t>effective at driving and delivering improved value for </a:t>
            </a:r>
            <a:r>
              <a:rPr lang="en-GB" sz="2000" dirty="0" smtClean="0"/>
              <a:t>money performance</a:t>
            </a:r>
            <a:endParaRPr lang="en-GB" sz="2000" dirty="0"/>
          </a:p>
          <a:p>
            <a:pPr marL="457200" indent="-457200">
              <a:buFont typeface="Wingdings" pitchFamily="2" charset="2"/>
              <a:buChar char="ü"/>
            </a:pPr>
            <a:r>
              <a:rPr lang="en-GB" sz="2000" b="1" dirty="0">
                <a:solidFill>
                  <a:srgbClr val="7030A0"/>
                </a:solidFill>
              </a:rPr>
              <a:t>U</a:t>
            </a:r>
            <a:r>
              <a:rPr lang="en-GB" sz="2000" b="1" dirty="0" smtClean="0">
                <a:solidFill>
                  <a:srgbClr val="7030A0"/>
                </a:solidFill>
              </a:rPr>
              <a:t>nderstand </a:t>
            </a:r>
            <a:r>
              <a:rPr lang="en-GB" sz="2000" b="1" dirty="0">
                <a:solidFill>
                  <a:srgbClr val="7030A0"/>
                </a:solidFill>
              </a:rPr>
              <a:t>the costs and outcomes </a:t>
            </a:r>
            <a:r>
              <a:rPr lang="en-GB" sz="2000" dirty="0"/>
              <a:t>of delivering </a:t>
            </a:r>
            <a:r>
              <a:rPr lang="en-GB" sz="2000" dirty="0" smtClean="0"/>
              <a:t>specific services </a:t>
            </a:r>
            <a:r>
              <a:rPr lang="en-GB" sz="2000" dirty="0"/>
              <a:t>and which underlying factors influence these costs </a:t>
            </a:r>
            <a:r>
              <a:rPr lang="en-GB" sz="2000" dirty="0" smtClean="0"/>
              <a:t>and how </a:t>
            </a:r>
            <a:r>
              <a:rPr lang="en-GB" sz="2000" dirty="0"/>
              <a:t>they do </a:t>
            </a:r>
            <a:r>
              <a:rPr lang="en-GB" sz="2000" dirty="0" smtClean="0"/>
              <a:t>so.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48264" y="5733256"/>
            <a:ext cx="2088927" cy="90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457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New VFM </a:t>
            </a:r>
            <a:r>
              <a:rPr lang="en-GB" b="1" dirty="0" smtClean="0">
                <a:solidFill>
                  <a:srgbClr val="7030A0"/>
                </a:solidFill>
              </a:rPr>
              <a:t>standard - expectations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b="1" dirty="0"/>
              <a:t>Registered providers’ boards shall demonstrate to stakeholders </a:t>
            </a:r>
            <a:r>
              <a:rPr lang="en-GB" sz="2200" b="1" dirty="0" smtClean="0"/>
              <a:t>how:</a:t>
            </a:r>
            <a:endParaRPr lang="en-GB" sz="2200" b="1" dirty="0"/>
          </a:p>
          <a:p>
            <a:pPr>
              <a:buFont typeface="Wingdings" pitchFamily="2" charset="2"/>
              <a:buChar char="ü"/>
            </a:pPr>
            <a:r>
              <a:rPr lang="en-GB" sz="2200" dirty="0"/>
              <a:t>they are meeting this standard. </a:t>
            </a:r>
            <a:endParaRPr lang="en-GB" sz="2200" dirty="0" smtClean="0"/>
          </a:p>
          <a:p>
            <a:pPr>
              <a:buFont typeface="Wingdings" pitchFamily="2" charset="2"/>
              <a:buChar char="ü"/>
            </a:pPr>
            <a:r>
              <a:rPr lang="en-GB" sz="2200" dirty="0" smtClean="0"/>
              <a:t>As </a:t>
            </a:r>
            <a:r>
              <a:rPr lang="en-GB" sz="2200" dirty="0"/>
              <a:t>part of that process, on an </a:t>
            </a:r>
            <a:r>
              <a:rPr lang="en-GB" sz="2200" dirty="0" smtClean="0"/>
              <a:t>annual basis</a:t>
            </a:r>
            <a:r>
              <a:rPr lang="en-GB" sz="2200" dirty="0"/>
              <a:t>, they will </a:t>
            </a:r>
            <a:r>
              <a:rPr lang="en-GB" sz="2200" b="1" dirty="0">
                <a:solidFill>
                  <a:srgbClr val="7030A0"/>
                </a:solidFill>
              </a:rPr>
              <a:t>publish a robust self assessment</a:t>
            </a:r>
            <a:r>
              <a:rPr lang="en-GB" sz="2200" dirty="0"/>
              <a:t> which sets out in </a:t>
            </a:r>
            <a:r>
              <a:rPr lang="en-GB" sz="2200" dirty="0" smtClean="0"/>
              <a:t>a way </a:t>
            </a:r>
            <a:r>
              <a:rPr lang="en-GB" sz="2200" dirty="0"/>
              <a:t>that is transparent and accessible to </a:t>
            </a:r>
            <a:r>
              <a:rPr lang="en-GB" sz="2200" b="1" dirty="0">
                <a:solidFill>
                  <a:srgbClr val="7030A0"/>
                </a:solidFill>
              </a:rPr>
              <a:t>stakeholders </a:t>
            </a:r>
            <a:r>
              <a:rPr lang="en-GB" sz="2200" dirty="0"/>
              <a:t>how they </a:t>
            </a:r>
            <a:r>
              <a:rPr lang="en-GB" sz="2200" dirty="0" smtClean="0"/>
              <a:t>are achieving </a:t>
            </a:r>
            <a:r>
              <a:rPr lang="en-GB" sz="2200" dirty="0"/>
              <a:t>value for money in delivering their purpose and objectives.</a:t>
            </a:r>
          </a:p>
          <a:p>
            <a:pPr marL="0" indent="0">
              <a:buNone/>
            </a:pPr>
            <a:r>
              <a:rPr lang="en-GB" sz="2200" b="1" dirty="0"/>
              <a:t>The assessment shall:</a:t>
            </a:r>
          </a:p>
          <a:p>
            <a:pPr>
              <a:buFont typeface="Wingdings" pitchFamily="2" charset="2"/>
              <a:buChar char="ü"/>
            </a:pPr>
            <a:r>
              <a:rPr lang="en-GB" sz="2200" dirty="0"/>
              <a:t>enable stakeholders to </a:t>
            </a:r>
            <a:r>
              <a:rPr lang="en-GB" sz="2200" b="1" dirty="0">
                <a:solidFill>
                  <a:srgbClr val="7030A0"/>
                </a:solidFill>
              </a:rPr>
              <a:t>understand the return on assets </a:t>
            </a:r>
            <a:r>
              <a:rPr lang="en-GB" sz="2200" dirty="0"/>
              <a:t>measured against the organisation’s objectives</a:t>
            </a:r>
          </a:p>
          <a:p>
            <a:pPr>
              <a:buFont typeface="Wingdings" pitchFamily="2" charset="2"/>
              <a:buChar char="ü"/>
            </a:pPr>
            <a:r>
              <a:rPr lang="en-GB" sz="2200" dirty="0"/>
              <a:t>set out the </a:t>
            </a:r>
            <a:r>
              <a:rPr lang="en-GB" sz="2200" b="1" dirty="0">
                <a:solidFill>
                  <a:srgbClr val="7030A0"/>
                </a:solidFill>
              </a:rPr>
              <a:t>absolute and comparative costs </a:t>
            </a:r>
            <a:r>
              <a:rPr lang="en-GB" sz="2200" dirty="0"/>
              <a:t>of delivering specific services</a:t>
            </a:r>
          </a:p>
          <a:p>
            <a:pPr>
              <a:buFont typeface="Wingdings" pitchFamily="2" charset="2"/>
              <a:buChar char="ü"/>
            </a:pPr>
            <a:r>
              <a:rPr lang="en-GB" sz="2200" b="1" dirty="0">
                <a:solidFill>
                  <a:srgbClr val="7030A0"/>
                </a:solidFill>
              </a:rPr>
              <a:t>evidence the value for money gains </a:t>
            </a:r>
            <a:r>
              <a:rPr lang="en-GB" sz="2200" dirty="0"/>
              <a:t>that have been and will be made and how these have and will be realised over time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48264" y="6001336"/>
            <a:ext cx="1831357" cy="78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468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What might we expect in VFM behaviour?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GB" dirty="0" smtClean="0"/>
              <a:t>Commercial behaviour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Writing a strategy for VFM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Embedding it and training staff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Partnership working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Shared </a:t>
            </a:r>
            <a:r>
              <a:rPr lang="en-GB" dirty="0" smtClean="0"/>
              <a:t>services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7030A0"/>
                </a:solidFill>
              </a:rPr>
              <a:t>Define the </a:t>
            </a:r>
            <a:r>
              <a:rPr lang="en-GB" dirty="0" smtClean="0">
                <a:solidFill>
                  <a:srgbClr val="7030A0"/>
                </a:solidFill>
              </a:rPr>
              <a:t>role </a:t>
            </a:r>
            <a:r>
              <a:rPr lang="en-GB" dirty="0" smtClean="0">
                <a:solidFill>
                  <a:srgbClr val="7030A0"/>
                </a:solidFill>
              </a:rPr>
              <a:t>of the </a:t>
            </a:r>
            <a:r>
              <a:rPr lang="en-GB" dirty="0" smtClean="0">
                <a:solidFill>
                  <a:srgbClr val="7030A0"/>
                </a:solidFill>
              </a:rPr>
              <a:t>Board/Council </a:t>
            </a:r>
            <a:r>
              <a:rPr lang="en-GB" dirty="0" smtClean="0">
                <a:solidFill>
                  <a:srgbClr val="7030A0"/>
                </a:solidFill>
              </a:rPr>
              <a:t>and the scrutiny </a:t>
            </a:r>
            <a:r>
              <a:rPr lang="en-GB" dirty="0" smtClean="0">
                <a:solidFill>
                  <a:srgbClr val="7030A0"/>
                </a:solidFill>
              </a:rPr>
              <a:t>group – are there boundaries</a:t>
            </a:r>
            <a:endParaRPr lang="en-GB" dirty="0">
              <a:solidFill>
                <a:srgbClr val="7030A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55073" y="5889340"/>
            <a:ext cx="2088927" cy="90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610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>
                <a:solidFill>
                  <a:srgbClr val="7030A0"/>
                </a:solidFill>
              </a:rPr>
              <a:t/>
            </a:r>
            <a:br>
              <a:rPr lang="en-GB" b="1" dirty="0">
                <a:solidFill>
                  <a:srgbClr val="7030A0"/>
                </a:solidFill>
              </a:rPr>
            </a:br>
            <a:r>
              <a:rPr lang="en-GB" b="1" dirty="0">
                <a:solidFill>
                  <a:srgbClr val="7030A0"/>
                </a:solidFill>
              </a:rPr>
              <a:t>What </a:t>
            </a:r>
            <a:r>
              <a:rPr lang="en-GB" b="1" dirty="0" smtClean="0">
                <a:solidFill>
                  <a:srgbClr val="7030A0"/>
                </a:solidFill>
              </a:rPr>
              <a:t>evidence </a:t>
            </a:r>
            <a:r>
              <a:rPr lang="en-GB" b="1" dirty="0" smtClean="0">
                <a:solidFill>
                  <a:srgbClr val="7030A0"/>
                </a:solidFill>
              </a:rPr>
              <a:t>do you have of</a:t>
            </a:r>
            <a:r>
              <a:rPr lang="en-GB" b="1" dirty="0" smtClean="0">
                <a:solidFill>
                  <a:srgbClr val="7030A0"/>
                </a:solidFill>
              </a:rPr>
              <a:t> VFM in scrutinising </a:t>
            </a:r>
            <a:r>
              <a:rPr lang="en-GB" b="1" dirty="0">
                <a:solidFill>
                  <a:srgbClr val="7030A0"/>
                </a:solidFill>
              </a:rPr>
              <a:t>s</a:t>
            </a:r>
            <a:r>
              <a:rPr lang="en-GB" b="1" dirty="0" smtClean="0">
                <a:solidFill>
                  <a:srgbClr val="7030A0"/>
                </a:solidFill>
              </a:rPr>
              <a:t>ervices</a:t>
            </a:r>
            <a:r>
              <a:rPr lang="en-GB" b="1" dirty="0" smtClean="0">
                <a:solidFill>
                  <a:srgbClr val="7030A0"/>
                </a:solidFill>
              </a:rPr>
              <a:t>?</a:t>
            </a:r>
            <a:endParaRPr lang="en-GB" dirty="0"/>
          </a:p>
        </p:txBody>
      </p:sp>
      <p:pic>
        <p:nvPicPr>
          <p:cNvPr id="3075" name="Picture 3" descr="C:\Users\daviesyvonne\AppData\Local\Microsoft\Windows\Temporary Internet Files\Content.IE5\JPXUT35J\MC900070935[1].wm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1" y="2636912"/>
            <a:ext cx="3600400" cy="3457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72200" y="5445224"/>
            <a:ext cx="2088927" cy="90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615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Practical things for tenants to consider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Achieving value for money through improving processes – flowcharts can help</a:t>
            </a:r>
          </a:p>
          <a:p>
            <a:r>
              <a:rPr lang="en-GB" dirty="0" smtClean="0"/>
              <a:t>Getting things right first time</a:t>
            </a:r>
          </a:p>
          <a:p>
            <a:r>
              <a:rPr lang="en-GB" dirty="0" smtClean="0"/>
              <a:t>Using performance information for action</a:t>
            </a:r>
          </a:p>
          <a:p>
            <a:r>
              <a:rPr lang="en-GB" dirty="0" smtClean="0"/>
              <a:t>Benchmarking comparisons – like for like</a:t>
            </a:r>
          </a:p>
          <a:p>
            <a:r>
              <a:rPr lang="en-GB" dirty="0" smtClean="0"/>
              <a:t>Reducing wasted processes</a:t>
            </a:r>
          </a:p>
          <a:p>
            <a:r>
              <a:rPr lang="en-GB" dirty="0" smtClean="0"/>
              <a:t>Prevention and early intervention</a:t>
            </a: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Self assessment; peer review; internal audit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88224" y="5895688"/>
            <a:ext cx="2088927" cy="90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991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Prioritising VFM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is future expenditure prioritised?</a:t>
            </a:r>
          </a:p>
          <a:p>
            <a:r>
              <a:rPr lang="en-GB" dirty="0" smtClean="0"/>
              <a:t>How is VFM planned?</a:t>
            </a:r>
          </a:p>
          <a:p>
            <a:r>
              <a:rPr lang="en-GB" dirty="0" smtClean="0"/>
              <a:t>How is VFM secured?</a:t>
            </a:r>
          </a:p>
          <a:p>
            <a:r>
              <a:rPr lang="en-GB" dirty="0" smtClean="0"/>
              <a:t>How is VFM delivered?</a:t>
            </a:r>
          </a:p>
          <a:p>
            <a:r>
              <a:rPr lang="en-GB" dirty="0" smtClean="0"/>
              <a:t>How is VFM tested?</a:t>
            </a:r>
          </a:p>
          <a:p>
            <a:r>
              <a:rPr lang="en-GB" dirty="0" smtClean="0"/>
              <a:t>Who is responsible?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72200" y="5445224"/>
            <a:ext cx="2088927" cy="90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789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The role of Tenants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do </a:t>
            </a:r>
            <a:r>
              <a:rPr lang="en-GB" dirty="0" smtClean="0"/>
              <a:t>tenants </a:t>
            </a:r>
            <a:r>
              <a:rPr lang="en-GB" dirty="0" smtClean="0"/>
              <a:t>influence </a:t>
            </a:r>
            <a:r>
              <a:rPr lang="en-GB" dirty="0" smtClean="0"/>
              <a:t>services?</a:t>
            </a:r>
            <a:endParaRPr lang="en-GB" dirty="0" smtClean="0"/>
          </a:p>
          <a:p>
            <a:r>
              <a:rPr lang="en-GB" dirty="0" smtClean="0"/>
              <a:t>What has been achieved?</a:t>
            </a:r>
          </a:p>
          <a:p>
            <a:r>
              <a:rPr lang="en-GB" dirty="0" smtClean="0"/>
              <a:t>What has changed?</a:t>
            </a:r>
          </a:p>
          <a:p>
            <a:r>
              <a:rPr lang="en-GB" dirty="0" smtClean="0"/>
              <a:t>How long did that take?</a:t>
            </a:r>
          </a:p>
          <a:p>
            <a:r>
              <a:rPr lang="en-GB" dirty="0" smtClean="0"/>
              <a:t>How have </a:t>
            </a:r>
            <a:r>
              <a:rPr lang="en-GB" dirty="0" smtClean="0"/>
              <a:t>tenants</a:t>
            </a:r>
            <a:r>
              <a:rPr lang="en-GB" dirty="0" smtClean="0"/>
              <a:t> </a:t>
            </a:r>
            <a:r>
              <a:rPr lang="en-GB" dirty="0" smtClean="0"/>
              <a:t>been involved in budgets?</a:t>
            </a:r>
          </a:p>
          <a:p>
            <a:r>
              <a:rPr lang="en-GB" dirty="0" smtClean="0"/>
              <a:t>Is there any participatory budgeting?</a:t>
            </a:r>
          </a:p>
          <a:p>
            <a:r>
              <a:rPr lang="en-GB" dirty="0" smtClean="0"/>
              <a:t>Who is good at this?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72200" y="5445224"/>
            <a:ext cx="2088927" cy="90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42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 smtClean="0">
                <a:solidFill>
                  <a:srgbClr val="7030A0"/>
                </a:solidFill>
              </a:rPr>
              <a:t>Procurement and Contract Management</a:t>
            </a:r>
            <a:endParaRPr lang="en-GB" sz="32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Procurement strategy</a:t>
            </a:r>
          </a:p>
          <a:p>
            <a:r>
              <a:rPr lang="en-GB" dirty="0" smtClean="0"/>
              <a:t>External contracting</a:t>
            </a:r>
          </a:p>
          <a:p>
            <a:r>
              <a:rPr lang="en-GB" dirty="0" smtClean="0"/>
              <a:t>Internal contracting arrangements</a:t>
            </a:r>
          </a:p>
          <a:p>
            <a:r>
              <a:rPr lang="en-GB" dirty="0" smtClean="0"/>
              <a:t>Buying consortiums</a:t>
            </a:r>
          </a:p>
          <a:p>
            <a:r>
              <a:rPr lang="en-GB" dirty="0" smtClean="0"/>
              <a:t>Market intelligence</a:t>
            </a:r>
          </a:p>
          <a:p>
            <a:r>
              <a:rPr lang="en-GB" dirty="0" smtClean="0"/>
              <a:t>Supply chains</a:t>
            </a:r>
          </a:p>
          <a:p>
            <a:r>
              <a:rPr lang="en-GB" dirty="0" smtClean="0"/>
              <a:t>New ways of working - technology</a:t>
            </a:r>
          </a:p>
          <a:p>
            <a:r>
              <a:rPr lang="en-GB" dirty="0" smtClean="0"/>
              <a:t>Time in meetings “v” actions</a:t>
            </a:r>
          </a:p>
          <a:p>
            <a:r>
              <a:rPr lang="en-GB" dirty="0" smtClean="0"/>
              <a:t>Risk management</a:t>
            </a:r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72200" y="5445224"/>
            <a:ext cx="2088927" cy="90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227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smtClean="0">
                <a:solidFill>
                  <a:srgbClr val="7030A0"/>
                </a:solidFill>
              </a:rPr>
              <a:t>Tenant Involvement &amp; Empowerment Standard (TIES) – </a:t>
            </a:r>
            <a:r>
              <a:rPr lang="en-GB" sz="3600" b="1" u="sng" smtClean="0">
                <a:solidFill>
                  <a:srgbClr val="7030A0"/>
                </a:solidFill>
              </a:rPr>
              <a:t>cross cutting standard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/>
              <a:t>Customer service</a:t>
            </a:r>
          </a:p>
          <a:p>
            <a:r>
              <a:rPr lang="en-GB" sz="2400" dirty="0" smtClean="0"/>
              <a:t>Choice</a:t>
            </a:r>
          </a:p>
          <a:p>
            <a:r>
              <a:rPr lang="en-GB" sz="2400" dirty="0" smtClean="0"/>
              <a:t>Complaints – later changes in 2013 not mentioned</a:t>
            </a:r>
          </a:p>
          <a:p>
            <a:r>
              <a:rPr lang="en-GB" sz="2400" dirty="0" smtClean="0"/>
              <a:t>Equality and additional support for vulnerable people</a:t>
            </a:r>
          </a:p>
          <a:p>
            <a:r>
              <a:rPr lang="en-GB" sz="2400" dirty="0" smtClean="0"/>
              <a:t>Consult at least once every 3 years on best way to involve tenants in governance and scrutiny</a:t>
            </a:r>
          </a:p>
          <a:p>
            <a:r>
              <a:rPr lang="en-GB" sz="2400" dirty="0" smtClean="0"/>
              <a:t>Involvement in: </a:t>
            </a:r>
            <a:r>
              <a:rPr lang="en-GB" sz="2400" b="1" dirty="0" smtClean="0">
                <a:solidFill>
                  <a:srgbClr val="7030A0"/>
                </a:solidFill>
              </a:rPr>
              <a:t>formulation of policies; setting and monitoring standards; recommendations on how performance can be improved; agreeing local offers</a:t>
            </a:r>
          </a:p>
          <a:p>
            <a:r>
              <a:rPr lang="en-GB" sz="2400" b="1" dirty="0" smtClean="0">
                <a:solidFill>
                  <a:srgbClr val="7030A0"/>
                </a:solidFill>
              </a:rPr>
              <a:t>Scrutiny</a:t>
            </a:r>
          </a:p>
          <a:p>
            <a:r>
              <a:rPr lang="en-GB" sz="2400" b="1" dirty="0" smtClean="0">
                <a:solidFill>
                  <a:srgbClr val="7030A0"/>
                </a:solidFill>
              </a:rPr>
              <a:t>Cashback</a:t>
            </a:r>
          </a:p>
        </p:txBody>
      </p:sp>
      <p:pic>
        <p:nvPicPr>
          <p:cNvPr id="51204" name="Content Placeholder 4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5300663"/>
            <a:ext cx="2095500" cy="112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4998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b="1" dirty="0" smtClean="0">
                <a:solidFill>
                  <a:srgbClr val="7030A0"/>
                </a:solidFill>
              </a:rPr>
              <a:t>Performance</a:t>
            </a:r>
            <a:endParaRPr lang="en-GB" sz="4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en-GB" dirty="0" smtClean="0"/>
              <a:t>What is measured  - is it for tenants or landlords? </a:t>
            </a:r>
            <a:r>
              <a:rPr lang="en-GB" dirty="0" smtClean="0"/>
              <a:t>Discuss what matters for future reporting.</a:t>
            </a:r>
          </a:p>
          <a:p>
            <a:r>
              <a:rPr lang="en-GB" dirty="0" smtClean="0"/>
              <a:t>Benchmarking – who will you benchmark against and why – should the tenants decide?</a:t>
            </a:r>
          </a:p>
          <a:p>
            <a:r>
              <a:rPr lang="en-GB" dirty="0" smtClean="0"/>
              <a:t>What about the private sector? </a:t>
            </a:r>
            <a:r>
              <a:rPr lang="en-GB" dirty="0"/>
              <a:t>P</a:t>
            </a:r>
            <a:r>
              <a:rPr lang="en-GB" dirty="0" smtClean="0"/>
              <a:t>rivate providers and house builders?</a:t>
            </a:r>
          </a:p>
          <a:p>
            <a:r>
              <a:rPr lang="en-GB" dirty="0" smtClean="0"/>
              <a:t>Do we all understand outcomes?</a:t>
            </a:r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72200" y="5445224"/>
            <a:ext cx="2088927" cy="90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2057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Action!</a:t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> - To say how </a:t>
            </a:r>
            <a:r>
              <a:rPr lang="en-GB" b="1" dirty="0" smtClean="0">
                <a:solidFill>
                  <a:srgbClr val="7030A0"/>
                </a:solidFill>
              </a:rPr>
              <a:t>you will </a:t>
            </a:r>
            <a:r>
              <a:rPr lang="en-GB" b="1" dirty="0" smtClean="0">
                <a:solidFill>
                  <a:srgbClr val="7030A0"/>
                </a:solidFill>
              </a:rPr>
              <a:t>release savings and when is a regulatory requirement</a:t>
            </a:r>
            <a:endParaRPr lang="en-GB" b="1" dirty="0">
              <a:solidFill>
                <a:srgbClr val="7030A0"/>
              </a:solidFill>
            </a:endParaRPr>
          </a:p>
        </p:txBody>
      </p:sp>
      <p:pic>
        <p:nvPicPr>
          <p:cNvPr id="4098" name="Picture 2" descr="C:\Users\daviesyvonne\AppData\Local\Microsoft\Windows\Temporary Internet Files\Content.IE5\JPXUT35J\MC900136665[1]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564904"/>
            <a:ext cx="4028656" cy="3609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48264" y="5733256"/>
            <a:ext cx="2088927" cy="90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2683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865188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6700" dirty="0" smtClean="0">
                <a:hlinkClick r:id="rId2"/>
              </a:rPr>
              <a:t/>
            </a:r>
            <a:br>
              <a:rPr lang="en-GB" sz="6700" dirty="0" smtClean="0">
                <a:hlinkClick r:id="rId2"/>
              </a:rPr>
            </a:br>
            <a:r>
              <a:rPr lang="en-GB" sz="6700" dirty="0">
                <a:hlinkClick r:id="rId2"/>
              </a:rPr>
              <a:t/>
            </a:r>
            <a:br>
              <a:rPr lang="en-GB" sz="6700" dirty="0">
                <a:hlinkClick r:id="rId2"/>
              </a:rPr>
            </a:br>
            <a:r>
              <a:rPr lang="en-GB" sz="4700" b="1" dirty="0" smtClean="0">
                <a:solidFill>
                  <a:srgbClr val="7030A0"/>
                </a:solidFill>
              </a:rPr>
              <a:t>Thank-you - Any questions?</a:t>
            </a:r>
            <a:r>
              <a:rPr lang="en-GB" sz="6700" b="1" dirty="0" smtClean="0"/>
              <a:t/>
            </a:r>
            <a:br>
              <a:rPr lang="en-GB" sz="6700" b="1" dirty="0" smtClean="0"/>
            </a:br>
            <a:r>
              <a:rPr lang="en-GB" sz="6700" b="1" dirty="0" smtClean="0"/>
              <a:t/>
            </a:r>
            <a:br>
              <a:rPr lang="en-GB" sz="6700" b="1" dirty="0" smtClean="0"/>
            </a:br>
            <a:r>
              <a:rPr lang="en-GB" sz="3600" dirty="0">
                <a:solidFill>
                  <a:srgbClr val="7030A0"/>
                </a:solidFill>
              </a:rPr>
              <a:t/>
            </a:r>
            <a:br>
              <a:rPr lang="en-GB" sz="3600" dirty="0">
                <a:solidFill>
                  <a:srgbClr val="7030A0"/>
                </a:solidFill>
              </a:rPr>
            </a:br>
            <a:endParaRPr lang="en-GB" sz="3600" dirty="0">
              <a:solidFill>
                <a:srgbClr val="7030A0"/>
              </a:solidFill>
            </a:endParaRPr>
          </a:p>
        </p:txBody>
      </p:sp>
      <p:pic>
        <p:nvPicPr>
          <p:cNvPr id="21507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536" y="4365104"/>
            <a:ext cx="3123185" cy="1346992"/>
          </a:xfrm>
        </p:spPr>
      </p:pic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3923928" y="2349500"/>
            <a:ext cx="4762872" cy="3600450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4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112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112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1200" dirty="0" smtClean="0">
                <a:hlinkClick r:id="rId4"/>
              </a:rPr>
              <a:t>yvonne@tenantadvisor.net</a:t>
            </a:r>
            <a:endParaRPr lang="en-GB" sz="112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1200" dirty="0"/>
              <a:t>Tel: </a:t>
            </a:r>
            <a:r>
              <a:rPr lang="en-GB" sz="11200" dirty="0" smtClean="0"/>
              <a:t>07867 974659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112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1200" dirty="0" smtClean="0"/>
              <a:t>Check out the free housing policy advice on</a:t>
            </a:r>
            <a:r>
              <a:rPr lang="en-GB" sz="11200" dirty="0"/>
              <a:t>:</a:t>
            </a:r>
            <a:endParaRPr lang="en-GB" sz="11200" dirty="0" smtClean="0">
              <a:hlinkClick r:id="rId5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1200" dirty="0" smtClean="0">
                <a:hlinkClick r:id="rId5"/>
              </a:rPr>
              <a:t>www.tenantadvisor.net/blogs</a:t>
            </a:r>
            <a:r>
              <a:rPr lang="en-GB" sz="11200" dirty="0" smtClean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112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11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23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>
                <a:solidFill>
                  <a:srgbClr val="7030A0"/>
                </a:solidFill>
              </a:rPr>
              <a:t>VFM – links to key </a:t>
            </a:r>
            <a:r>
              <a:rPr lang="en-GB" sz="4000" b="1" dirty="0" smtClean="0">
                <a:solidFill>
                  <a:srgbClr val="7030A0"/>
                </a:solidFill>
              </a:rPr>
              <a:t>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22209"/>
            <a:ext cx="8229600" cy="4641379"/>
          </a:xfrm>
        </p:spPr>
        <p:txBody>
          <a:bodyPr/>
          <a:lstStyle/>
          <a:p>
            <a:pPr>
              <a:buFont typeface="Wingdings" pitchFamily="2" charset="2"/>
              <a:buChar char="ü"/>
              <a:defRPr/>
            </a:pPr>
            <a:r>
              <a:rPr lang="en-GB" sz="2800" dirty="0" smtClean="0"/>
              <a:t>Transparency and accountability are key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n-GB" sz="2800" dirty="0" smtClean="0"/>
              <a:t>A role for </a:t>
            </a:r>
            <a:r>
              <a:rPr lang="en-GB" sz="2800" dirty="0" smtClean="0">
                <a:solidFill>
                  <a:srgbClr val="7030A0"/>
                </a:solidFill>
              </a:rPr>
              <a:t>Boards/Councils</a:t>
            </a:r>
            <a:r>
              <a:rPr lang="en-GB" sz="2800" dirty="0" smtClean="0"/>
              <a:t> </a:t>
            </a:r>
            <a:r>
              <a:rPr lang="en-GB" sz="2800" dirty="0" smtClean="0"/>
              <a:t>to ensure co-regulation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n-GB" sz="2800" dirty="0" smtClean="0"/>
              <a:t>Honest and robust self assessment and challenge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n-GB" sz="2800" dirty="0" smtClean="0"/>
              <a:t>Regular </a:t>
            </a:r>
            <a:r>
              <a:rPr lang="en-GB" sz="2800" dirty="0" smtClean="0">
                <a:solidFill>
                  <a:srgbClr val="7030A0"/>
                </a:solidFill>
              </a:rPr>
              <a:t>reporting</a:t>
            </a:r>
            <a:r>
              <a:rPr lang="en-GB" sz="2800" dirty="0" smtClean="0"/>
              <a:t> to tenants and </a:t>
            </a:r>
            <a:r>
              <a:rPr lang="en-GB" sz="2800" dirty="0" smtClean="0">
                <a:solidFill>
                  <a:srgbClr val="7030A0"/>
                </a:solidFill>
              </a:rPr>
              <a:t>consultation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n-GB" sz="2800" dirty="0" smtClean="0"/>
              <a:t>Value for Money (VFM</a:t>
            </a:r>
            <a:r>
              <a:rPr lang="en-GB" sz="2800" dirty="0" smtClean="0"/>
              <a:t>) – </a:t>
            </a:r>
            <a:r>
              <a:rPr lang="en-GB" sz="2800" dirty="0" smtClean="0">
                <a:solidFill>
                  <a:srgbClr val="7030A0"/>
                </a:solidFill>
              </a:rPr>
              <a:t>new</a:t>
            </a:r>
            <a:r>
              <a:rPr lang="en-GB" sz="2800" dirty="0" smtClean="0"/>
              <a:t> annual assessment and involvement of stakeholders (including tenants) on how the landlord will optimise VFM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n-GB" sz="2800" dirty="0" smtClean="0"/>
              <a:t>Annual published judgements by </a:t>
            </a:r>
            <a:r>
              <a:rPr lang="en-GB" sz="2800" dirty="0" smtClean="0"/>
              <a:t>regulator</a:t>
            </a:r>
          </a:p>
          <a:p>
            <a:pPr marL="0" indent="0">
              <a:buNone/>
              <a:defRPr/>
            </a:pPr>
            <a:r>
              <a:rPr lang="en-GB" sz="2800" b="1" dirty="0" smtClean="0">
                <a:solidFill>
                  <a:srgbClr val="7030A0"/>
                </a:solidFill>
              </a:rPr>
              <a:t>More HCA VFM Guidance due out any day now</a:t>
            </a:r>
          </a:p>
          <a:p>
            <a:pPr>
              <a:defRPr/>
            </a:pPr>
            <a:endParaRPr lang="en-GB" dirty="0" smtClean="0"/>
          </a:p>
          <a:p>
            <a:pPr marL="0" indent="0">
              <a:buFont typeface="Arial" charset="0"/>
              <a:buNone/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</p:txBody>
      </p:sp>
      <p:pic>
        <p:nvPicPr>
          <p:cNvPr id="52228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664200"/>
            <a:ext cx="137795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1394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It is not about cuts</a:t>
            </a:r>
            <a:endParaRPr lang="en-GB" b="1" dirty="0">
              <a:solidFill>
                <a:srgbClr val="7030A0"/>
              </a:solidFill>
            </a:endParaRPr>
          </a:p>
        </p:txBody>
      </p:sp>
      <p:pic>
        <p:nvPicPr>
          <p:cNvPr id="1027" name="Picture 3" descr="C:\Users\daviesyvonne\AppData\Local\Microsoft\Windows\Temporary Internet Files\Content.IE5\4DVAA1G3\MC900441928[1].wm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9" y="1684524"/>
            <a:ext cx="5520802" cy="4912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23025" y="5661248"/>
            <a:ext cx="2088927" cy="90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14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solidFill>
                  <a:srgbClr val="7030A0"/>
                </a:solidFill>
              </a:rPr>
              <a:t>The 3 ‘E’s</a:t>
            </a:r>
          </a:p>
        </p:txBody>
      </p:sp>
      <p:sp>
        <p:nvSpPr>
          <p:cNvPr id="21507" name="Content Placeholder 1"/>
          <p:cNvSpPr>
            <a:spLocks noGrp="1"/>
          </p:cNvSpPr>
          <p:nvPr>
            <p:ph idx="1"/>
          </p:nvPr>
        </p:nvSpPr>
        <p:spPr>
          <a:xfrm>
            <a:off x="539750" y="1268412"/>
            <a:ext cx="8229600" cy="5184923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GB" sz="2800" b="1" dirty="0" smtClean="0">
                <a:solidFill>
                  <a:srgbClr val="7030A0"/>
                </a:solidFill>
              </a:rPr>
              <a:t>Economy</a:t>
            </a:r>
          </a:p>
          <a:p>
            <a:pPr>
              <a:buFont typeface="Wingdings" pitchFamily="2" charset="2"/>
              <a:buChar char="ü"/>
            </a:pPr>
            <a:r>
              <a:rPr lang="en-GB" sz="3000" dirty="0" smtClean="0"/>
              <a:t>Price paid for what goes into providing a service e.g. Salaries, buildings, computers, contracts, supplies</a:t>
            </a:r>
          </a:p>
          <a:p>
            <a:pPr marL="0" indent="0" eaLnBrk="1" hangingPunct="1">
              <a:buNone/>
            </a:pPr>
            <a:r>
              <a:rPr lang="en-GB" sz="2800" b="1" dirty="0" smtClean="0">
                <a:solidFill>
                  <a:srgbClr val="7030A0"/>
                </a:solidFill>
              </a:rPr>
              <a:t>Efficiency</a:t>
            </a:r>
          </a:p>
          <a:p>
            <a:pPr marL="514350" indent="-457200">
              <a:buFont typeface="Wingdings" pitchFamily="2" charset="2"/>
              <a:buChar char="ü"/>
            </a:pPr>
            <a:r>
              <a:rPr lang="en-GB" sz="3000" dirty="0" smtClean="0"/>
              <a:t>A measure of productivity</a:t>
            </a:r>
          </a:p>
          <a:p>
            <a:pPr marL="514350" indent="-457200">
              <a:buFont typeface="Wingdings" pitchFamily="2" charset="2"/>
              <a:buChar char="ü"/>
            </a:pPr>
            <a:r>
              <a:rPr lang="en-GB" sz="3000" dirty="0" smtClean="0"/>
              <a:t>How much you get out in relation to what you put in</a:t>
            </a:r>
          </a:p>
          <a:p>
            <a:pPr marL="0" indent="0" eaLnBrk="1" hangingPunct="1">
              <a:buNone/>
            </a:pPr>
            <a:r>
              <a:rPr lang="en-GB" sz="2800" b="1" dirty="0" smtClean="0">
                <a:solidFill>
                  <a:srgbClr val="7030A0"/>
                </a:solidFill>
              </a:rPr>
              <a:t>Effectiveness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GB" sz="3000" dirty="0" smtClean="0"/>
              <a:t>A measure of the impact achieved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GB" sz="3000" dirty="0" smtClean="0"/>
              <a:t>Qualitative or quantitative or both</a:t>
            </a:r>
          </a:p>
          <a:p>
            <a:pPr lvl="1" eaLnBrk="1" hangingPunct="1">
              <a:buFont typeface="Verdana" pitchFamily="34" charset="0"/>
              <a:buNone/>
            </a:pPr>
            <a:endParaRPr lang="en-GB" dirty="0" smtClean="0"/>
          </a:p>
        </p:txBody>
      </p:sp>
      <p:pic>
        <p:nvPicPr>
          <p:cNvPr id="21508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953" y="5445223"/>
            <a:ext cx="2188159" cy="1174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4612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solidFill>
                  <a:srgbClr val="7030A0"/>
                </a:solidFill>
              </a:rPr>
              <a:t>VFM is....</a:t>
            </a:r>
          </a:p>
        </p:txBody>
      </p:sp>
      <p:sp>
        <p:nvSpPr>
          <p:cNvPr id="2253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eaLnBrk="1" hangingPunct="1">
              <a:spcBef>
                <a:spcPts val="600"/>
              </a:spcBef>
              <a:spcAft>
                <a:spcPts val="600"/>
              </a:spcAft>
              <a:buFont typeface="Wingdings 3" pitchFamily="18" charset="2"/>
              <a:buNone/>
            </a:pPr>
            <a:r>
              <a:rPr lang="en-GB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The optimum balance between the ‘E’s</a:t>
            </a:r>
          </a:p>
          <a:p>
            <a:pPr marL="457200" lvl="1" indent="-457200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GB" dirty="0" smtClean="0">
                <a:latin typeface="Arial" charset="0"/>
                <a:cs typeface="Arial" charset="0"/>
              </a:rPr>
              <a:t>Relatively low costs </a:t>
            </a:r>
          </a:p>
          <a:p>
            <a:pPr marL="457200" lvl="1" indent="-457200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GB" dirty="0" smtClean="0">
                <a:latin typeface="Arial" charset="0"/>
                <a:cs typeface="Arial" charset="0"/>
              </a:rPr>
              <a:t>High productivity </a:t>
            </a:r>
          </a:p>
          <a:p>
            <a:pPr marL="457200" lvl="1" indent="-457200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GB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Successful outcomes </a:t>
            </a:r>
            <a:r>
              <a:rPr lang="en-GB" dirty="0" smtClean="0">
                <a:latin typeface="Arial" charset="0"/>
                <a:cs typeface="Arial" charset="0"/>
              </a:rPr>
              <a:t>e.g. Improved performance, reduced costs, increased customer satisfaction, reduced service failures, reduced waste or added value</a:t>
            </a:r>
          </a:p>
          <a:p>
            <a:pPr marL="255588" lvl="1" eaLnBrk="1" hangingPunct="1">
              <a:spcBef>
                <a:spcPts val="1200"/>
              </a:spcBef>
              <a:spcAft>
                <a:spcPts val="1200"/>
              </a:spcAft>
              <a:buFont typeface="Verdana" pitchFamily="34" charset="0"/>
              <a:buNone/>
            </a:pPr>
            <a:endParaRPr lang="en-GB" b="1" i="1" dirty="0" smtClean="0">
              <a:latin typeface="Arial" charset="0"/>
              <a:cs typeface="Arial" charset="0"/>
            </a:endParaRPr>
          </a:p>
          <a:p>
            <a:pPr marL="0" eaLnBrk="1" hangingPunct="1">
              <a:spcBef>
                <a:spcPts val="1200"/>
              </a:spcBef>
              <a:spcAft>
                <a:spcPts val="1200"/>
              </a:spcAft>
              <a:buFont typeface="Wingdings 3" pitchFamily="18" charset="2"/>
              <a:buNone/>
            </a:pPr>
            <a:endParaRPr lang="en-GB" dirty="0" smtClean="0"/>
          </a:p>
        </p:txBody>
      </p:sp>
      <p:pic>
        <p:nvPicPr>
          <p:cNvPr id="22532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300663"/>
            <a:ext cx="2457450" cy="131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7186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solidFill>
                  <a:srgbClr val="7030A0"/>
                </a:solidFill>
              </a:rPr>
              <a:t>Four ways of achieving efficiency</a:t>
            </a:r>
          </a:p>
        </p:txBody>
      </p:sp>
      <p:sp>
        <p:nvSpPr>
          <p:cNvPr id="24579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GB" dirty="0" smtClean="0">
                <a:solidFill>
                  <a:srgbClr val="7030A0"/>
                </a:solidFill>
              </a:rPr>
              <a:t>Reduce inputs </a:t>
            </a:r>
            <a:r>
              <a:rPr lang="en-GB" dirty="0" smtClean="0"/>
              <a:t>(level of resources) for the same results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GB" dirty="0" smtClean="0">
                <a:solidFill>
                  <a:srgbClr val="7030A0"/>
                </a:solidFill>
              </a:rPr>
              <a:t>Reduce prices </a:t>
            </a:r>
            <a:r>
              <a:rPr lang="en-GB" dirty="0" smtClean="0"/>
              <a:t>(cost of resources) for same results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GB" dirty="0" smtClean="0">
                <a:solidFill>
                  <a:srgbClr val="7030A0"/>
                </a:solidFill>
              </a:rPr>
              <a:t>Improve results </a:t>
            </a:r>
            <a:r>
              <a:rPr lang="en-GB" dirty="0" smtClean="0"/>
              <a:t>using the same resources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GB" dirty="0" smtClean="0">
                <a:solidFill>
                  <a:srgbClr val="7030A0"/>
                </a:solidFill>
              </a:rPr>
              <a:t>Increase inputs </a:t>
            </a:r>
            <a:r>
              <a:rPr lang="en-GB" dirty="0" smtClean="0"/>
              <a:t>(resources) for proportionate increase in results</a:t>
            </a:r>
          </a:p>
          <a:p>
            <a:pPr eaLnBrk="1" hangingPunct="1"/>
            <a:endParaRPr lang="en-GB" dirty="0" smtClean="0"/>
          </a:p>
        </p:txBody>
      </p:sp>
      <p:pic>
        <p:nvPicPr>
          <p:cNvPr id="24580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300663"/>
            <a:ext cx="2457450" cy="131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5934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In a previous life: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GB" dirty="0" smtClean="0"/>
              <a:t>Understanding of procurement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Staff and tenant involvement in efficiency savings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Business reengineering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Challenge from leaders and Boards/Councils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Awareness of how staff contributed to goals</a:t>
            </a:r>
          </a:p>
          <a:p>
            <a:pPr>
              <a:buFont typeface="Wingdings" pitchFamily="2" charset="2"/>
              <a:buChar char="ü"/>
            </a:pPr>
            <a:r>
              <a:rPr lang="en-GB" dirty="0" smtClean="0"/>
              <a:t>Balancing service delivery with other organisational goals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71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>
                <a:solidFill>
                  <a:srgbClr val="7030A0"/>
                </a:solidFill>
              </a:rPr>
              <a:t>E</a:t>
            </a:r>
            <a:r>
              <a:rPr lang="en-GB" b="1" dirty="0" smtClean="0">
                <a:solidFill>
                  <a:srgbClr val="7030A0"/>
                </a:solidFill>
              </a:rPr>
              <a:t>xamples of VFM</a:t>
            </a:r>
            <a:endParaRPr lang="en-GB" b="1" dirty="0">
              <a:solidFill>
                <a:srgbClr val="7030A0"/>
              </a:solidFill>
            </a:endParaRPr>
          </a:p>
        </p:txBody>
      </p:sp>
      <p:pic>
        <p:nvPicPr>
          <p:cNvPr id="2050" name="Picture 2" descr="C:\Users\daviesyvonne\AppData\Local\Microsoft\Windows\Temporary Internet Files\Content.IE5\JPXUT35J\MC900438796[1]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76872"/>
            <a:ext cx="6264696" cy="3805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72200" y="5445224"/>
            <a:ext cx="2088927" cy="900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057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1393</Words>
  <Application>Microsoft Office PowerPoint</Application>
  <PresentationFormat>On-screen Show (4:3)</PresentationFormat>
  <Paragraphs>179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Value for Money – new requirements and challenges </vt:lpstr>
      <vt:lpstr>Tenant Involvement &amp; Empowerment Standard (TIES) – cross cutting standard</vt:lpstr>
      <vt:lpstr>VFM – links to key messages</vt:lpstr>
      <vt:lpstr>It is not about cuts</vt:lpstr>
      <vt:lpstr>The 3 ‘E’s</vt:lpstr>
      <vt:lpstr>VFM is....</vt:lpstr>
      <vt:lpstr>Four ways of achieving efficiency</vt:lpstr>
      <vt:lpstr>In a previous life:</vt:lpstr>
      <vt:lpstr> Examples of VFM</vt:lpstr>
      <vt:lpstr>Courtesy of Halton HT</vt:lpstr>
      <vt:lpstr>The VFM Standard from 1st April</vt:lpstr>
      <vt:lpstr>New VFM standard - expectations (1)</vt:lpstr>
      <vt:lpstr>New VFM standard - expectations (2)</vt:lpstr>
      <vt:lpstr>What might we expect in VFM behaviour?</vt:lpstr>
      <vt:lpstr>  What evidence do you have of VFM in scrutinising services?</vt:lpstr>
      <vt:lpstr>Practical things for tenants to consider</vt:lpstr>
      <vt:lpstr>Prioritising VFM</vt:lpstr>
      <vt:lpstr>The role of Tenants</vt:lpstr>
      <vt:lpstr>Procurement and Contract Management</vt:lpstr>
      <vt:lpstr>Performance</vt:lpstr>
      <vt:lpstr>Action!  - To say how you will release savings and when is a regulatory requirement</vt:lpstr>
      <vt:lpstr>  Thank-you - Any questions?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Value for Money (VFM)</dc:title>
  <dc:creator>daviesyvonne</dc:creator>
  <cp:lastModifiedBy>daviesyvonne</cp:lastModifiedBy>
  <cp:revision>25</cp:revision>
  <dcterms:created xsi:type="dcterms:W3CDTF">2011-09-10T16:28:36Z</dcterms:created>
  <dcterms:modified xsi:type="dcterms:W3CDTF">2012-05-05T17:11:27Z</dcterms:modified>
</cp:coreProperties>
</file>