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4" r:id="rId3"/>
    <p:sldId id="294" r:id="rId4"/>
    <p:sldId id="307" r:id="rId5"/>
    <p:sldId id="275" r:id="rId6"/>
    <p:sldId id="308" r:id="rId7"/>
    <p:sldId id="309" r:id="rId8"/>
    <p:sldId id="276" r:id="rId9"/>
    <p:sldId id="304" r:id="rId10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4" autoAdjust="0"/>
    <p:restoredTop sz="94649" autoAdjust="0"/>
  </p:normalViewPr>
  <p:slideViewPr>
    <p:cSldViewPr>
      <p:cViewPr>
        <p:scale>
          <a:sx n="66" d="100"/>
          <a:sy n="66" d="100"/>
        </p:scale>
        <p:origin x="-2298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9B037-95DC-48A1-B841-6DFA4EDB4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hc" descr="CONFIDENTIAL"/>
          <p:cNvSpPr txBox="1"/>
          <p:nvPr/>
        </p:nvSpPr>
        <p:spPr>
          <a:xfrm>
            <a:off x="0" y="0"/>
            <a:ext cx="679767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mtClean="0"/>
              <a:t>CONFIDENTIAL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1D0D56-D3B0-4283-8F37-95127EEED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hc" descr="CONFIDENTIAL"/>
          <p:cNvSpPr txBox="1"/>
          <p:nvPr/>
        </p:nvSpPr>
        <p:spPr>
          <a:xfrm>
            <a:off x="0" y="0"/>
            <a:ext cx="679767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mtClean="0"/>
              <a:t>CONFIDENTIAL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7D21E-8BD1-4FF6-BA87-370614CB1FB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F83872-0ED6-4816-95CB-93001B69883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1D0D56-D3B0-4283-8F37-95127EEED4B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D0810-0C72-47FC-834E-FB595F17572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Development funding – has been (rightly so) accused of being southern-centric, however still </a:t>
            </a:r>
            <a:r>
              <a:rPr lang="en-GB" dirty="0" err="1" smtClean="0"/>
              <a:t>generatesextra</a:t>
            </a:r>
            <a:r>
              <a:rPr lang="en-GB" dirty="0" smtClean="0"/>
              <a:t> revenue.</a:t>
            </a:r>
          </a:p>
          <a:p>
            <a:r>
              <a:rPr lang="en-GB" dirty="0" smtClean="0"/>
              <a:t>Allocations – opportunity to streamline waiting lists, set up a scheme which is flexible and responsive to local needs, work in closer partnership with others. </a:t>
            </a:r>
          </a:p>
          <a:p>
            <a:r>
              <a:rPr lang="en-GB" dirty="0" smtClean="0"/>
              <a:t>Funding 20k per build </a:t>
            </a:r>
          </a:p>
          <a:p>
            <a:r>
              <a:rPr lang="en-GB" dirty="0" smtClean="0"/>
              <a:t>Under-occupancy levels – high in the NE – plenty to work at!  Need to find innovative ways of dealing with it and moving people 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Recent Tenancy Strategy event – others</a:t>
            </a:r>
            <a:r>
              <a:rPr lang="en-GB" baseline="0" dirty="0" smtClean="0"/>
              <a:t> haven’t made final, but most thinking would err on lifetime</a:t>
            </a:r>
          </a:p>
          <a:p>
            <a:r>
              <a:rPr lang="en-GB" baseline="0" dirty="0" smtClean="0"/>
              <a:t>Need to consider asset – if short term tenancy how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1D0D56-D3B0-4283-8F37-95127EEED4B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1D0D56-D3B0-4283-8F37-95127EEED4B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Bottom bar with Pengu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340350"/>
            <a:ext cx="8572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8183563" y="70485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11" descr="Gento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476250"/>
            <a:ext cx="28575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Penguin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895600"/>
            <a:ext cx="28956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Bubbles 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4241800"/>
            <a:ext cx="7985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Bubbles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59238" y="4589463"/>
            <a:ext cx="512762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Bubbles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4562475"/>
            <a:ext cx="7985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 descr="Bubbles 4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11338" y="4191000"/>
            <a:ext cx="1295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hc" descr="CONFIDENTIAL"/>
          <p:cNvSpPr txBox="1"/>
          <p:nvPr userDrawn="1"/>
        </p:nvSpPr>
        <p:spPr>
          <a:xfrm>
            <a:off x="0" y="0"/>
            <a:ext cx="9144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mtClean="0"/>
              <a:t>CONFIDENTIAL</a:t>
            </a: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54113" y="3068638"/>
            <a:ext cx="6759575" cy="4318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2489200"/>
            <a:ext cx="8207375" cy="506413"/>
          </a:xfrm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0468 0.07061 C -0.87795 0.15648 -0.75121 0.24213 -0.57552 0.22686 C -0.39965 0.21135 -0.17465 0.09653 0.0507 -0.02037 " pathEditMode="relative" rAng="-481566" ptsTypes="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5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1D5A6-23BB-476A-B014-A6409B75A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390525"/>
            <a:ext cx="2071688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0525"/>
            <a:ext cx="6067425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2B85C-81F1-4004-AA1F-B11771802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4281-ECFB-4E3C-8348-8BBC071EA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B0436-021A-4847-BBCB-2C0C9D3EF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E0DB8-D7F9-4406-A193-D83801264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194E-6E35-4CB9-86E7-EE39C11FC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F368A-D293-4C09-A59C-430C0C604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6503-F901-439A-8425-F3995D5CB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680EB-A6C5-496F-92DE-3EDF15533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0246B-DB83-4EF2-864B-A9409DBFD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4" descr="Slide Watermark B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5"/>
          <p:cNvGraphicFramePr>
            <a:graphicFrameLocks noChangeAspect="1"/>
          </p:cNvGraphicFramePr>
          <p:nvPr/>
        </p:nvGraphicFramePr>
        <p:xfrm>
          <a:off x="285750" y="6311900"/>
          <a:ext cx="8572500" cy="285750"/>
        </p:xfrm>
        <a:graphic>
          <a:graphicData uri="http://schemas.openxmlformats.org/presentationml/2006/ole">
            <p:oleObj spid="_x0000_s1026" name="Image" r:id="rId15" imgW="11428571" imgH="380818" progId="">
              <p:embed/>
            </p:oleObj>
          </a:graphicData>
        </a:graphic>
      </p:graphicFrame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90525"/>
            <a:ext cx="82915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34975" y="893763"/>
            <a:ext cx="8240713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8183563" y="70485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669088"/>
            <a:ext cx="2133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69088"/>
            <a:ext cx="289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715963"/>
            <a:ext cx="4048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8952-5486-4964-B0E7-919A338E1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hc" descr="CONFIDENTIAL"/>
          <p:cNvSpPr txBox="1"/>
          <p:nvPr userDrawn="1"/>
        </p:nvSpPr>
        <p:spPr>
          <a:xfrm>
            <a:off x="0" y="0"/>
            <a:ext cx="9144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mtClean="0"/>
              <a:t>CONFIDENTIAL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5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itle B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55650" y="5445224"/>
            <a:ext cx="70580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dirty="0" smtClean="0"/>
              <a:t>Welfare Reform</a:t>
            </a:r>
            <a:endParaRPr lang="en-GB" sz="3200" b="1" dirty="0"/>
          </a:p>
          <a:p>
            <a:pPr>
              <a:spcBef>
                <a:spcPct val="50000"/>
              </a:spcBef>
            </a:pPr>
            <a:r>
              <a:rPr lang="en-GB" sz="2800" b="1" dirty="0" smtClean="0"/>
              <a:t>May 2012</a:t>
            </a:r>
            <a:endParaRPr lang="en-GB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929187"/>
          </a:xfrm>
        </p:spPr>
        <p:txBody>
          <a:bodyPr/>
          <a:lstStyle/>
          <a:p>
            <a:pPr eaLnBrk="1" hangingPunct="1"/>
            <a:r>
              <a:rPr lang="en-GB" sz="2800" dirty="0" smtClean="0"/>
              <a:t>Background</a:t>
            </a:r>
          </a:p>
          <a:p>
            <a:pPr eaLnBrk="1" hangingPunct="1"/>
            <a:r>
              <a:rPr lang="en-GB" sz="2800" dirty="0" smtClean="0"/>
              <a:t>So what’s going to happen?</a:t>
            </a:r>
          </a:p>
          <a:p>
            <a:pPr eaLnBrk="1" hangingPunct="1"/>
            <a:r>
              <a:rPr lang="en-GB" sz="2800" dirty="0" smtClean="0"/>
              <a:t>What does this mean to you?</a:t>
            </a:r>
          </a:p>
          <a:p>
            <a:pPr eaLnBrk="1" hangingPunct="1"/>
            <a:r>
              <a:rPr lang="en-GB" sz="2800" dirty="0" smtClean="0"/>
              <a:t>What does this mean for your tenants?</a:t>
            </a:r>
          </a:p>
          <a:p>
            <a:pPr eaLnBrk="1" hangingPunct="1"/>
            <a:r>
              <a:rPr lang="en-GB" sz="2800" dirty="0" smtClean="0"/>
              <a:t>Involving your tenants?</a:t>
            </a:r>
          </a:p>
          <a:p>
            <a:pPr eaLnBrk="1" hangingPunct="1"/>
            <a:r>
              <a:rPr lang="en-GB" sz="2800" dirty="0" smtClean="0"/>
              <a:t>What have Gentoo done so far?</a:t>
            </a:r>
          </a:p>
          <a:p>
            <a:pPr eaLnBrk="1" hangingPunct="1"/>
            <a:r>
              <a:rPr lang="en-GB" sz="2800" dirty="0" smtClean="0"/>
              <a:t>Questions</a:t>
            </a:r>
          </a:p>
        </p:txBody>
      </p:sp>
      <p:pic>
        <p:nvPicPr>
          <p:cNvPr id="4100" name="Picture 4" descr="http://t2.gstatic.com/images?q=tbn:ANd9GcT0-cp0wLnDOeUQKNPpgELu9n9R5wEoRdSucRxBedZtjRGXeUj9J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365104"/>
            <a:ext cx="4133850" cy="187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Government identified two key problems surrounding the current Welfare System:</a:t>
            </a:r>
          </a:p>
          <a:p>
            <a:endParaRPr lang="en-GB" dirty="0" smtClean="0"/>
          </a:p>
          <a:p>
            <a:pPr marL="857250" lvl="1" indent="-457200"/>
            <a:r>
              <a:rPr lang="en-GB" sz="2400" dirty="0" smtClean="0"/>
              <a:t>Work incentives are poor, and</a:t>
            </a:r>
          </a:p>
          <a:p>
            <a:pPr marL="857250" lvl="1" indent="-457200"/>
            <a:r>
              <a:rPr lang="en-GB" sz="2400" dirty="0" smtClean="0"/>
              <a:t>The system is too complex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r>
              <a:rPr lang="en-GB" dirty="0" smtClean="0"/>
              <a:t>On 8 March 2012 The Welfare Reform Act 2012 received Royal Assent. The Act introduces a wide range of reforms to make the benefits and tax credits system “fairer and simpler”</a:t>
            </a:r>
          </a:p>
          <a:p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what’s going to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Biggest issues facing Registered Providers in respect of Welfare Reform:</a:t>
            </a:r>
          </a:p>
          <a:p>
            <a:endParaRPr lang="en-GB" dirty="0" smtClean="0"/>
          </a:p>
          <a:p>
            <a:r>
              <a:rPr lang="en-GB" dirty="0" smtClean="0"/>
              <a:t>Non </a:t>
            </a:r>
            <a:r>
              <a:rPr lang="en-GB" dirty="0" err="1" smtClean="0"/>
              <a:t>Dep</a:t>
            </a:r>
            <a:r>
              <a:rPr lang="en-GB" dirty="0" smtClean="0"/>
              <a:t> Charges – Apr 11</a:t>
            </a:r>
          </a:p>
          <a:p>
            <a:r>
              <a:rPr lang="en-GB" dirty="0" smtClean="0"/>
              <a:t>Under Occupation – Apr 13</a:t>
            </a:r>
          </a:p>
          <a:p>
            <a:r>
              <a:rPr lang="en-GB" dirty="0" smtClean="0"/>
              <a:t>Benefits Capping – Apr 13</a:t>
            </a:r>
          </a:p>
          <a:p>
            <a:r>
              <a:rPr lang="en-GB" dirty="0" smtClean="0"/>
              <a:t>Universal Credit – Direct Payments Oct 2013 - 2017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52487" y="548680"/>
            <a:ext cx="8291513" cy="416942"/>
          </a:xfrm>
        </p:spPr>
        <p:txBody>
          <a:bodyPr/>
          <a:lstStyle/>
          <a:p>
            <a:r>
              <a:rPr lang="en-GB" dirty="0" smtClean="0"/>
              <a:t>What does this mean to you?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229600" cy="5328592"/>
          </a:xfrm>
        </p:spPr>
        <p:txBody>
          <a:bodyPr/>
          <a:lstStyle/>
          <a:p>
            <a:pPr lvl="1">
              <a:buNone/>
            </a:pPr>
            <a:r>
              <a:rPr lang="en-GB" dirty="0" smtClean="0"/>
              <a:t> </a:t>
            </a:r>
            <a:r>
              <a:rPr lang="en-GB" sz="2400" dirty="0" smtClean="0"/>
              <a:t>Where to begin?</a:t>
            </a:r>
          </a:p>
          <a:p>
            <a:pPr lvl="1"/>
            <a:r>
              <a:rPr lang="en-GB" sz="2400" dirty="0" smtClean="0"/>
              <a:t>Customer Communication</a:t>
            </a:r>
          </a:p>
          <a:p>
            <a:pPr lvl="1"/>
            <a:r>
              <a:rPr lang="en-GB" sz="2400" dirty="0" smtClean="0"/>
              <a:t>Rent Collection</a:t>
            </a:r>
          </a:p>
          <a:p>
            <a:pPr lvl="1"/>
            <a:r>
              <a:rPr lang="en-GB" sz="2400" dirty="0" smtClean="0"/>
              <a:t>Financial Inclusion</a:t>
            </a:r>
          </a:p>
          <a:p>
            <a:pPr lvl="1"/>
            <a:r>
              <a:rPr lang="en-GB" sz="2400" dirty="0" smtClean="0"/>
              <a:t>Partnership </a:t>
            </a:r>
            <a:r>
              <a:rPr lang="en-GB" sz="2400" dirty="0" smtClean="0"/>
              <a:t>Working/Liaison – Data Sharing?</a:t>
            </a:r>
          </a:p>
          <a:p>
            <a:pPr lvl="1"/>
            <a:r>
              <a:rPr lang="en-GB" sz="2400" dirty="0" smtClean="0"/>
              <a:t>Demand</a:t>
            </a:r>
            <a:endParaRPr lang="en-GB" sz="2400" dirty="0" smtClean="0"/>
          </a:p>
          <a:p>
            <a:pPr lvl="1"/>
            <a:r>
              <a:rPr lang="en-GB" sz="2400" dirty="0" smtClean="0"/>
              <a:t>Digital Inclusion – Online application </a:t>
            </a:r>
            <a:r>
              <a:rPr lang="en-GB" sz="2400" dirty="0" smtClean="0"/>
              <a:t>forms</a:t>
            </a:r>
          </a:p>
          <a:p>
            <a:pPr lvl="1"/>
            <a:r>
              <a:rPr lang="en-GB" sz="2400" dirty="0" smtClean="0"/>
              <a:t>Culture Change – Parent/Child – Ownership</a:t>
            </a:r>
          </a:p>
          <a:p>
            <a:pPr lvl="1"/>
            <a:r>
              <a:rPr lang="en-GB" sz="2400" dirty="0" smtClean="0"/>
              <a:t>Data – understanding what data you have and </a:t>
            </a:r>
            <a:r>
              <a:rPr lang="en-GB" sz="2400" dirty="0" smtClean="0"/>
              <a:t>what </a:t>
            </a:r>
            <a:r>
              <a:rPr lang="en-GB" sz="2400" dirty="0" smtClean="0"/>
              <a:t>d</a:t>
            </a:r>
            <a:r>
              <a:rPr lang="en-GB" sz="2400" dirty="0" smtClean="0"/>
              <a:t>ata you </a:t>
            </a:r>
            <a:r>
              <a:rPr lang="en-GB" sz="2400" dirty="0" smtClean="0"/>
              <a:t>need – Know Your Customer</a:t>
            </a:r>
            <a:endParaRPr lang="en-GB" sz="2400" dirty="0" smtClean="0"/>
          </a:p>
          <a:p>
            <a:pPr lvl="1"/>
            <a:r>
              <a:rPr lang="en-GB" sz="2400" dirty="0" smtClean="0"/>
              <a:t>Staffing</a:t>
            </a:r>
            <a:r>
              <a:rPr lang="en-GB" sz="2400" dirty="0" smtClean="0"/>
              <a:t>, Policies and Procedures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mean to your tenants?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9552" y="836712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0" lvl="1" indent="-254000" algn="l">
              <a:tabLst>
                <a:tab pos="174625" algn="l"/>
              </a:tabLst>
            </a:pPr>
            <a:r>
              <a:rPr lang="en-GB" sz="2400" dirty="0" smtClean="0"/>
              <a:t>What do they </a:t>
            </a:r>
            <a:r>
              <a:rPr lang="en-GB" sz="2400" dirty="0" smtClean="0"/>
              <a:t>need?:</a:t>
            </a:r>
            <a:endParaRPr lang="en-GB" sz="2400" dirty="0" smtClean="0"/>
          </a:p>
          <a:p>
            <a:pPr marL="711200" lvl="1" indent="-254000" algn="l">
              <a:buFont typeface="Arial" pitchFamily="34" charset="0"/>
              <a:buChar char="•"/>
              <a:tabLst>
                <a:tab pos="174625" algn="l"/>
              </a:tabLst>
            </a:pPr>
            <a:r>
              <a:rPr lang="en-GB" sz="2400" dirty="0" smtClean="0"/>
              <a:t>Information</a:t>
            </a:r>
            <a:r>
              <a:rPr lang="en-GB" sz="2400" dirty="0" smtClean="0"/>
              <a:t>, need to know will this affect them and how?</a:t>
            </a:r>
          </a:p>
          <a:p>
            <a:pPr lvl="1" algn="l">
              <a:buFont typeface="Arial" pitchFamily="34" charset="0"/>
              <a:buChar char="•"/>
              <a:tabLst>
                <a:tab pos="711200" algn="l"/>
              </a:tabLst>
            </a:pPr>
            <a:r>
              <a:rPr lang="en-GB" sz="2400" dirty="0" smtClean="0"/>
              <a:t> </a:t>
            </a:r>
            <a:r>
              <a:rPr lang="en-GB" sz="2400" dirty="0" smtClean="0"/>
              <a:t>	To </a:t>
            </a:r>
            <a:r>
              <a:rPr lang="en-GB" sz="2400" dirty="0" smtClean="0"/>
              <a:t>consider methods of payment – what options are 	available to them? </a:t>
            </a:r>
          </a:p>
          <a:p>
            <a:pPr lvl="1" algn="l">
              <a:buFont typeface="Arial" pitchFamily="34" charset="0"/>
              <a:buChar char="•"/>
              <a:tabLst>
                <a:tab pos="711200" algn="l"/>
              </a:tabLst>
            </a:pPr>
            <a:r>
              <a:rPr lang="en-GB" sz="2400" dirty="0" smtClean="0"/>
              <a:t> </a:t>
            </a:r>
            <a:r>
              <a:rPr lang="en-GB" sz="2400" dirty="0" smtClean="0"/>
              <a:t>	Budgeting </a:t>
            </a:r>
            <a:r>
              <a:rPr lang="en-GB" sz="2400" dirty="0" smtClean="0"/>
              <a:t>advice – signposting or in house? </a:t>
            </a:r>
          </a:p>
          <a:p>
            <a:pPr lvl="1" algn="l">
              <a:buFont typeface="Arial" pitchFamily="34" charset="0"/>
              <a:buChar char="•"/>
              <a:tabLst>
                <a:tab pos="711200" algn="l"/>
              </a:tabLst>
            </a:pPr>
            <a:r>
              <a:rPr lang="en-GB" sz="2400" dirty="0" smtClean="0"/>
              <a:t> </a:t>
            </a:r>
            <a:r>
              <a:rPr lang="en-GB" sz="2400" dirty="0" smtClean="0"/>
              <a:t>	To </a:t>
            </a:r>
            <a:r>
              <a:rPr lang="en-GB" sz="2400" dirty="0" smtClean="0"/>
              <a:t>know who can they speak to re this in </a:t>
            </a:r>
            <a:r>
              <a:rPr lang="en-GB" sz="2400" dirty="0" smtClean="0"/>
              <a:t>your </a:t>
            </a:r>
            <a:r>
              <a:rPr lang="en-GB" sz="2400" dirty="0" smtClean="0"/>
              <a:t>	organisation?</a:t>
            </a:r>
          </a:p>
          <a:p>
            <a:pPr marL="711200" lvl="1" indent="-254000" algn="l">
              <a:buFont typeface="Arial" pitchFamily="34" charset="0"/>
              <a:buChar char="•"/>
            </a:pPr>
            <a:r>
              <a:rPr lang="en-GB" sz="2400" dirty="0" smtClean="0"/>
              <a:t>How we can help if they want/choose to move? want to stay put? – what are their options?</a:t>
            </a:r>
          </a:p>
          <a:p>
            <a:pPr marL="711200" lvl="1" indent="-254000" algn="l">
              <a:buFont typeface="Arial" pitchFamily="34" charset="0"/>
              <a:buChar char="•"/>
            </a:pPr>
            <a:r>
              <a:rPr lang="en-GB" sz="2400" dirty="0" smtClean="0"/>
              <a:t>Online access – can your customer use the </a:t>
            </a:r>
            <a:r>
              <a:rPr lang="en-GB" sz="2400" dirty="0" smtClean="0"/>
              <a:t>technology?  Do they want to?, Have they got access to computers? What are the barriers – consider  individual skills? </a:t>
            </a:r>
            <a:endParaRPr lang="en-GB" sz="2400" dirty="0" smtClean="0"/>
          </a:p>
          <a:p>
            <a:pPr lvl="1" algn="l">
              <a:buFont typeface="Arial" pitchFamily="34" charset="0"/>
              <a:buChar char="•"/>
            </a:pPr>
            <a:endParaRPr lang="en-GB" sz="2800" dirty="0" smtClean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Involving Your Tenants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Our Plan:</a:t>
            </a:r>
          </a:p>
          <a:p>
            <a:r>
              <a:rPr lang="en-GB" dirty="0" smtClean="0"/>
              <a:t>Pilot programme</a:t>
            </a:r>
          </a:p>
          <a:p>
            <a:r>
              <a:rPr lang="en-GB" dirty="0" smtClean="0"/>
              <a:t>Communication Strategy</a:t>
            </a:r>
          </a:p>
          <a:p>
            <a:r>
              <a:rPr lang="en-GB" dirty="0" smtClean="0"/>
              <a:t>Tenancy Panel</a:t>
            </a:r>
          </a:p>
          <a:p>
            <a:r>
              <a:rPr lang="en-GB" dirty="0" smtClean="0"/>
              <a:t>Flexibility to adapt based on feedback</a:t>
            </a:r>
          </a:p>
          <a:p>
            <a:r>
              <a:rPr lang="en-GB" dirty="0" smtClean="0"/>
              <a:t>Measure</a:t>
            </a:r>
          </a:p>
          <a:p>
            <a:r>
              <a:rPr lang="en-GB" dirty="0" smtClean="0"/>
              <a:t>Data </a:t>
            </a:r>
            <a:r>
              <a:rPr lang="en-GB" dirty="0" smtClean="0"/>
              <a:t>Collection</a:t>
            </a:r>
          </a:p>
          <a:p>
            <a:r>
              <a:rPr lang="en-GB" dirty="0" smtClean="0"/>
              <a:t>Campaigning/Case Studies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we done so far...?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Tenancy Panel up to speed - involved</a:t>
            </a:r>
          </a:p>
          <a:p>
            <a:r>
              <a:rPr lang="en-GB" dirty="0" smtClean="0"/>
              <a:t>Under Occupation Fact Sheet - Staff</a:t>
            </a:r>
          </a:p>
          <a:p>
            <a:r>
              <a:rPr lang="en-GB" dirty="0" smtClean="0"/>
              <a:t>Under Occupation Disclaimer – Customers at sign up</a:t>
            </a:r>
          </a:p>
          <a:p>
            <a:r>
              <a:rPr lang="en-GB" dirty="0" smtClean="0"/>
              <a:t>Under Occupation reference on Adverts</a:t>
            </a:r>
          </a:p>
          <a:p>
            <a:r>
              <a:rPr lang="en-GB" dirty="0" smtClean="0"/>
              <a:t>Labels – consider maximising occupancy?</a:t>
            </a:r>
          </a:p>
          <a:p>
            <a:r>
              <a:rPr lang="en-GB" dirty="0" smtClean="0"/>
              <a:t>Customer Leaflet</a:t>
            </a:r>
          </a:p>
          <a:p>
            <a:r>
              <a:rPr lang="en-GB" sz="2400" dirty="0" smtClean="0"/>
              <a:t>Pilot – South Sunderland</a:t>
            </a:r>
          </a:p>
          <a:p>
            <a:r>
              <a:rPr lang="en-GB" dirty="0" smtClean="0"/>
              <a:t>CRM/Recording of Under </a:t>
            </a:r>
            <a:r>
              <a:rPr lang="en-GB" dirty="0" err="1" smtClean="0"/>
              <a:t>Occ</a:t>
            </a:r>
            <a:r>
              <a:rPr lang="en-GB" dirty="0" smtClean="0"/>
              <a:t> Cases</a:t>
            </a:r>
          </a:p>
          <a:p>
            <a:r>
              <a:rPr lang="en-GB" sz="2400" dirty="0" smtClean="0"/>
              <a:t>Customer Data </a:t>
            </a:r>
          </a:p>
          <a:p>
            <a:r>
              <a:rPr lang="en-GB" dirty="0" smtClean="0"/>
              <a:t>Set Up of Teams – Undergoing thorough review to ensure fit for purpose moving forward</a:t>
            </a:r>
            <a:endParaRPr lang="en-GB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Questions??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412776"/>
            <a:ext cx="6480719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FF99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B900"/>
      </a:accent6>
      <a:hlink>
        <a:srgbClr val="F47F0A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99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99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B900"/>
        </a:accent6>
        <a:hlink>
          <a:srgbClr val="DD7309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99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B900"/>
        </a:accent6>
        <a:hlink>
          <a:srgbClr val="F47F0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B900"/>
        </a:accent6>
        <a:hlink>
          <a:srgbClr val="F47F0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4653</TotalTime>
  <Words>392</Words>
  <Application>Microsoft Office PowerPoint</Application>
  <PresentationFormat>On-screen Show (4:3)</PresentationFormat>
  <Paragraphs>76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Image</vt:lpstr>
      <vt:lpstr>Slide 1</vt:lpstr>
      <vt:lpstr>Overview</vt:lpstr>
      <vt:lpstr>Background</vt:lpstr>
      <vt:lpstr>So what’s going to happen?</vt:lpstr>
      <vt:lpstr>What does this mean to you?</vt:lpstr>
      <vt:lpstr>What does this mean to your tenants?</vt:lpstr>
      <vt:lpstr>Involving Your Tenants</vt:lpstr>
      <vt:lpstr>What have we done so far...?</vt:lpstr>
      <vt:lpstr>Any Questions??</vt:lpstr>
    </vt:vector>
  </TitlesOfParts>
  <Company>shg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phil.oliver</dc:creator>
  <cp:lastModifiedBy>Samantha.Humble</cp:lastModifiedBy>
  <cp:revision>350</cp:revision>
  <cp:lastPrinted>2007-06-07T11:38:26Z</cp:lastPrinted>
  <dcterms:created xsi:type="dcterms:W3CDTF">2007-06-04T09:48:54Z</dcterms:created>
  <dcterms:modified xsi:type="dcterms:W3CDTF">2012-05-08T15:50:28Z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c48d0f12-6f55-4bd8-9fb5-467fcbb04e77</vt:lpwstr>
  </property>
  <property fmtid="{D5CDD505-2E9C-101B-9397-08002B2CF9AE}" pid="3" name="aliashHeader">
    <vt:lpwstr>CONFIDENTIAL</vt:lpwstr>
  </property>
  <property fmtid="{D5CDD505-2E9C-101B-9397-08002B2CF9AE}" pid="4" name="GENTOO\CLASSIFICATION">
    <vt:lpwstr>CONFIDENTIAL</vt:lpwstr>
  </property>
</Properties>
</file>