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66" r:id="rId4"/>
    <p:sldId id="267" r:id="rId5"/>
    <p:sldId id="269" r:id="rId6"/>
    <p:sldId id="268" r:id="rId7"/>
    <p:sldId id="264" r:id="rId8"/>
    <p:sldId id="260"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9" autoAdjust="0"/>
    <p:restoredTop sz="70204" autoAdjust="0"/>
  </p:normalViewPr>
  <p:slideViewPr>
    <p:cSldViewPr>
      <p:cViewPr varScale="1">
        <p:scale>
          <a:sx n="45" d="100"/>
          <a:sy n="45" d="100"/>
        </p:scale>
        <p:origin x="-1896"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CE9D95-1C24-4588-A0EB-4D2CB8C8A464}" type="datetimeFigureOut">
              <a:rPr lang="en-GB" smtClean="0"/>
              <a:t>05/11/2013</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B4590A-0524-47BD-8474-F182E08FF22C}" type="slidenum">
              <a:rPr lang="en-GB" smtClean="0"/>
              <a:t>‹#›</a:t>
            </a:fld>
            <a:endParaRPr lang="en-GB" dirty="0"/>
          </a:p>
        </p:txBody>
      </p:sp>
    </p:spTree>
    <p:extLst>
      <p:ext uri="{BB962C8B-B14F-4D97-AF65-F5344CB8AC3E}">
        <p14:creationId xmlns:p14="http://schemas.microsoft.com/office/powerpoint/2010/main" val="3426162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200" b="1" u="sng" kern="1200" dirty="0" smtClean="0">
                <a:solidFill>
                  <a:schemeClr val="tx1"/>
                </a:solidFill>
                <a:effectLst/>
                <a:latin typeface="+mn-lt"/>
                <a:ea typeface="+mn-ea"/>
                <a:cs typeface="+mn-cs"/>
              </a:rPr>
              <a:t>Designated Tenant Panels – the many questions of members</a:t>
            </a:r>
            <a:endParaRPr lang="en-GB" sz="1200" u="sng"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Housing Ombudsman - What exactly is this 8 week rule</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Recruitment to Panels - From where? Requirements? Impartiality</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Interview formats, questions and requirements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Training necessaries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Key documentation  </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The toolkit</a:t>
            </a:r>
            <a:endParaRPr lang="en-GB" sz="1200" kern="1200" dirty="0" smtClean="0">
              <a:solidFill>
                <a:schemeClr val="tx1"/>
              </a:solidFill>
              <a:effectLst/>
              <a:latin typeface="+mn-lt"/>
              <a:ea typeface="+mn-ea"/>
              <a:cs typeface="+mn-cs"/>
            </a:endParaRPr>
          </a:p>
          <a:p>
            <a:endParaRPr lang="en-GB" sz="1100" dirty="0"/>
          </a:p>
          <a:p>
            <a:r>
              <a:rPr lang="en-GB" sz="1100" dirty="0"/>
              <a:t> </a:t>
            </a:r>
          </a:p>
          <a:p>
            <a:endParaRPr lang="en-GB" dirty="0" smtClean="0"/>
          </a:p>
          <a:p>
            <a:endParaRPr lang="en-GB" dirty="0" smtClean="0"/>
          </a:p>
        </p:txBody>
      </p:sp>
      <p:sp>
        <p:nvSpPr>
          <p:cNvPr id="4" name="Slide Number Placeholder 3"/>
          <p:cNvSpPr>
            <a:spLocks noGrp="1"/>
          </p:cNvSpPr>
          <p:nvPr>
            <p:ph type="sldNum" sz="quarter" idx="5"/>
          </p:nvPr>
        </p:nvSpPr>
        <p:spPr/>
        <p:txBody>
          <a:bodyPr/>
          <a:lstStyle/>
          <a:p>
            <a:pPr>
              <a:defRPr/>
            </a:pPr>
            <a:fld id="{FF5841C5-72AA-4BFE-BF4E-A5049D45F7D4}" type="slidenum">
              <a:rPr lang="en-GB" smtClean="0"/>
              <a:pPr>
                <a:defRPr/>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b="1" dirty="0" smtClean="0"/>
          </a:p>
        </p:txBody>
      </p:sp>
      <p:sp>
        <p:nvSpPr>
          <p:cNvPr id="4" name="Slide Number Placeholder 3"/>
          <p:cNvSpPr>
            <a:spLocks noGrp="1"/>
          </p:cNvSpPr>
          <p:nvPr>
            <p:ph type="sldNum" sz="quarter" idx="5"/>
          </p:nvPr>
        </p:nvSpPr>
        <p:spPr/>
        <p:txBody>
          <a:bodyPr/>
          <a:lstStyle/>
          <a:p>
            <a:pPr>
              <a:defRPr/>
            </a:pPr>
            <a:fld id="{23FD8625-AB3B-4BAB-83DC-93A5E189CE57}" type="slidenum">
              <a:rPr lang="en-GB" smtClean="0"/>
              <a:pPr>
                <a:defRPr/>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Hi Yvonne</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This is the reply I sent to the person who contacted me after the York conference.</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Since the Localism Act 2011 (in particular, section 180) tenants have a variety of choices when it comes to what to do next after the landlord’s Internal Complaints Procedure (ICP) has been (as the statute states) “exhausted”.  Being able to access my Service directly without having to wait 8 weeks is not a matter of ‘not conforming to the original legislation’ it is explicitly provided for in section 180. There is no question in my mind but that a myth has indeed grown up that tenants must wait 8 weeks after the conclusion of the ICP before they can come to me without having to go via a designated person.  Waiting 8 weeks is one option if that is what a tenant wants to do but, as I say, there are many more choices available to get a problem sorted out.</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The text below is a slight adaptation of the article I wrote for Inside Housing.  I hope it makes the position very clear and helps you in your endeavours.</a:t>
            </a:r>
          </a:p>
          <a:p>
            <a:r>
              <a:rPr lang="en-GB" sz="1200" u="none" strike="noStrike"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u="sng" kern="1200" dirty="0" smtClean="0">
                <a:solidFill>
                  <a:schemeClr val="tx1"/>
                </a:solidFill>
                <a:effectLst/>
                <a:latin typeface="+mn-lt"/>
                <a:ea typeface="+mn-ea"/>
                <a:cs typeface="+mn-cs"/>
              </a:rPr>
              <a:t>The so-called ‘8-week rule’</a:t>
            </a:r>
            <a:endParaRPr lang="en-GB" sz="1200" kern="1200" dirty="0" smtClean="0">
              <a:solidFill>
                <a:schemeClr val="tx1"/>
              </a:solidFill>
              <a:effectLst/>
              <a:latin typeface="+mn-lt"/>
              <a:ea typeface="+mn-ea"/>
              <a:cs typeface="+mn-cs"/>
            </a:endParaRPr>
          </a:p>
          <a:p>
            <a:r>
              <a:rPr lang="en-GB" sz="1200" b="1" u="none" strike="noStrike"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There is a myth that disputes cannot come to me until eight weeks after completion of  providers’  internal complaints procedures (ICPs). This is a misunderstanding of the Localism Act 2011 and of my Scheme approved by the Secretary of State.  </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Since 1 April 2013, complainants within the scope of the Localism Act have many  choices should their grievances not be resolved by the end of their provider’s ICP. They can, indeed, wait eight weeks and come straight to me but they might decide instead to go to a designated person (any MP, a local councillor, or a designated tenant panel) and ask them to resolve the dispute.  What is less commonly understood is that they may go to a designated person and ask them to refer their dispute to me immediately. Whether the  designated person agrees to or refuses the complainant’s request, provided the acceptance or rejection is in writing or confirmed in writing, the matter could be with me the same or, at the latest, the following day.  </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So, all tenants of councils and of private, not-for-profit landlords (i.e. housing associations etc) may use the designated persons to achieve not only the ‘dual track’ access to me that was recommended by the Law Commission but also resolution of disputes by designated persons themselves. The choice lies with tenants depending on their needs and the outcomes they are seeking and their landlords are best placed to help them make that choice depending on the outcome sought.</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Tenants of for-profit landlords who have chosen to join my Scheme can still bring their disputes to me without having to decide whether to engage with designated persons or not. </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With very best wishes and thanks for your interest,</a:t>
            </a:r>
          </a:p>
          <a:p>
            <a:endParaRPr lang="en-GB" dirty="0"/>
          </a:p>
        </p:txBody>
      </p:sp>
      <p:sp>
        <p:nvSpPr>
          <p:cNvPr id="4" name="Slide Number Placeholder 3"/>
          <p:cNvSpPr>
            <a:spLocks noGrp="1"/>
          </p:cNvSpPr>
          <p:nvPr>
            <p:ph type="sldNum" sz="quarter" idx="10"/>
          </p:nvPr>
        </p:nvSpPr>
        <p:spPr/>
        <p:txBody>
          <a:bodyPr/>
          <a:lstStyle/>
          <a:p>
            <a:fld id="{6EB4590A-0524-47BD-8474-F182E08FF22C}" type="slidenum">
              <a:rPr lang="en-GB" smtClean="0"/>
              <a:t>3</a:t>
            </a:fld>
            <a:endParaRPr lang="en-GB" dirty="0"/>
          </a:p>
        </p:txBody>
      </p:sp>
    </p:spTree>
    <p:extLst>
      <p:ext uri="{BB962C8B-B14F-4D97-AF65-F5344CB8AC3E}">
        <p14:creationId xmlns:p14="http://schemas.microsoft.com/office/powerpoint/2010/main" val="992963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From where</a:t>
            </a:r>
          </a:p>
          <a:p>
            <a:r>
              <a:rPr lang="en-GB" dirty="0" smtClean="0"/>
              <a:t>requirements</a:t>
            </a:r>
            <a:endParaRPr lang="en-GB" baseline="0" dirty="0" smtClean="0"/>
          </a:p>
          <a:p>
            <a:r>
              <a:rPr lang="en-GB" baseline="0" dirty="0" smtClean="0"/>
              <a:t>Impartiality</a:t>
            </a:r>
          </a:p>
          <a:p>
            <a:endParaRPr lang="en-GB" dirty="0"/>
          </a:p>
        </p:txBody>
      </p:sp>
      <p:sp>
        <p:nvSpPr>
          <p:cNvPr id="4" name="Slide Number Placeholder 3"/>
          <p:cNvSpPr>
            <a:spLocks noGrp="1"/>
          </p:cNvSpPr>
          <p:nvPr>
            <p:ph type="sldNum" sz="quarter" idx="10"/>
          </p:nvPr>
        </p:nvSpPr>
        <p:spPr/>
        <p:txBody>
          <a:bodyPr/>
          <a:lstStyle/>
          <a:p>
            <a:fld id="{6EB4590A-0524-47BD-8474-F182E08FF22C}" type="slidenum">
              <a:rPr lang="en-GB" smtClean="0"/>
              <a:t>4</a:t>
            </a:fld>
            <a:endParaRPr lang="en-GB" dirty="0"/>
          </a:p>
        </p:txBody>
      </p:sp>
    </p:spTree>
    <p:extLst>
      <p:ext uri="{BB962C8B-B14F-4D97-AF65-F5344CB8AC3E}">
        <p14:creationId xmlns:p14="http://schemas.microsoft.com/office/powerpoint/2010/main" val="3662530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Questions and requirements</a:t>
            </a:r>
            <a:endParaRPr lang="en-GB" dirty="0"/>
          </a:p>
        </p:txBody>
      </p:sp>
      <p:sp>
        <p:nvSpPr>
          <p:cNvPr id="4" name="Slide Number Placeholder 3"/>
          <p:cNvSpPr>
            <a:spLocks noGrp="1"/>
          </p:cNvSpPr>
          <p:nvPr>
            <p:ph type="sldNum" sz="quarter" idx="10"/>
          </p:nvPr>
        </p:nvSpPr>
        <p:spPr/>
        <p:txBody>
          <a:bodyPr/>
          <a:lstStyle/>
          <a:p>
            <a:fld id="{6EB4590A-0524-47BD-8474-F182E08FF22C}" type="slidenum">
              <a:rPr lang="en-GB" smtClean="0"/>
              <a:t>6</a:t>
            </a:fld>
            <a:endParaRPr lang="en-GB" dirty="0"/>
          </a:p>
        </p:txBody>
      </p:sp>
    </p:spTree>
    <p:extLst>
      <p:ext uri="{BB962C8B-B14F-4D97-AF65-F5344CB8AC3E}">
        <p14:creationId xmlns:p14="http://schemas.microsoft.com/office/powerpoint/2010/main" val="2345108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B4590A-0524-47BD-8474-F182E08FF22C}" type="slidenum">
              <a:rPr lang="en-GB" smtClean="0"/>
              <a:t>7</a:t>
            </a:fld>
            <a:endParaRPr lang="en-GB" dirty="0"/>
          </a:p>
        </p:txBody>
      </p:sp>
    </p:spTree>
    <p:extLst>
      <p:ext uri="{BB962C8B-B14F-4D97-AF65-F5344CB8AC3E}">
        <p14:creationId xmlns:p14="http://schemas.microsoft.com/office/powerpoint/2010/main" val="525709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b="1" dirty="0" smtClean="0"/>
          </a:p>
        </p:txBody>
      </p:sp>
      <p:sp>
        <p:nvSpPr>
          <p:cNvPr id="4" name="Slide Number Placeholder 3"/>
          <p:cNvSpPr>
            <a:spLocks noGrp="1"/>
          </p:cNvSpPr>
          <p:nvPr>
            <p:ph type="sldNum" sz="quarter" idx="5"/>
          </p:nvPr>
        </p:nvSpPr>
        <p:spPr/>
        <p:txBody>
          <a:bodyPr/>
          <a:lstStyle/>
          <a:p>
            <a:pPr>
              <a:defRPr/>
            </a:pPr>
            <a:fld id="{C5EB2029-5112-49F1-9721-5A469682CA08}" type="slidenum">
              <a:rPr lang="en-GB" smtClean="0"/>
              <a:pPr>
                <a:defRPr/>
              </a:pPr>
              <a:t>8</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64039C9-65E8-4451-93A0-93D3EB2890E3}" type="datetimeFigureOut">
              <a:rPr lang="en-GB" smtClean="0"/>
              <a:t>05/11/2013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F6D6AC3-FBDD-4FA8-A09D-ECB6A7D1CB73}" type="slidenum">
              <a:rPr lang="en-GB" smtClean="0"/>
              <a:t>‹#›</a:t>
            </a:fld>
            <a:endParaRPr lang="en-GB" dirty="0"/>
          </a:p>
        </p:txBody>
      </p:sp>
    </p:spTree>
    <p:extLst>
      <p:ext uri="{BB962C8B-B14F-4D97-AF65-F5344CB8AC3E}">
        <p14:creationId xmlns:p14="http://schemas.microsoft.com/office/powerpoint/2010/main" val="261109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4039C9-65E8-4451-93A0-93D3EB2890E3}" type="datetimeFigureOut">
              <a:rPr lang="en-GB" smtClean="0"/>
              <a:t>05/11/2013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F6D6AC3-FBDD-4FA8-A09D-ECB6A7D1CB73}" type="slidenum">
              <a:rPr lang="en-GB" smtClean="0"/>
              <a:t>‹#›</a:t>
            </a:fld>
            <a:endParaRPr lang="en-GB" dirty="0"/>
          </a:p>
        </p:txBody>
      </p:sp>
    </p:spTree>
    <p:extLst>
      <p:ext uri="{BB962C8B-B14F-4D97-AF65-F5344CB8AC3E}">
        <p14:creationId xmlns:p14="http://schemas.microsoft.com/office/powerpoint/2010/main" val="376502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4039C9-65E8-4451-93A0-93D3EB2890E3}" type="datetimeFigureOut">
              <a:rPr lang="en-GB" smtClean="0"/>
              <a:t>05/11/2013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F6D6AC3-FBDD-4FA8-A09D-ECB6A7D1CB73}" type="slidenum">
              <a:rPr lang="en-GB" smtClean="0"/>
              <a:t>‹#›</a:t>
            </a:fld>
            <a:endParaRPr lang="en-GB" dirty="0"/>
          </a:p>
        </p:txBody>
      </p:sp>
    </p:spTree>
    <p:extLst>
      <p:ext uri="{BB962C8B-B14F-4D97-AF65-F5344CB8AC3E}">
        <p14:creationId xmlns:p14="http://schemas.microsoft.com/office/powerpoint/2010/main" val="3031542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4039C9-65E8-4451-93A0-93D3EB2890E3}" type="datetimeFigureOut">
              <a:rPr lang="en-GB" smtClean="0"/>
              <a:t>05/11/2013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F6D6AC3-FBDD-4FA8-A09D-ECB6A7D1CB73}" type="slidenum">
              <a:rPr lang="en-GB" smtClean="0"/>
              <a:t>‹#›</a:t>
            </a:fld>
            <a:endParaRPr lang="en-GB" dirty="0"/>
          </a:p>
        </p:txBody>
      </p:sp>
    </p:spTree>
    <p:extLst>
      <p:ext uri="{BB962C8B-B14F-4D97-AF65-F5344CB8AC3E}">
        <p14:creationId xmlns:p14="http://schemas.microsoft.com/office/powerpoint/2010/main" val="4290163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4039C9-65E8-4451-93A0-93D3EB2890E3}" type="datetimeFigureOut">
              <a:rPr lang="en-GB" smtClean="0"/>
              <a:t>05/11/2013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F6D6AC3-FBDD-4FA8-A09D-ECB6A7D1CB73}" type="slidenum">
              <a:rPr lang="en-GB" smtClean="0"/>
              <a:t>‹#›</a:t>
            </a:fld>
            <a:endParaRPr lang="en-GB" dirty="0"/>
          </a:p>
        </p:txBody>
      </p:sp>
    </p:spTree>
    <p:extLst>
      <p:ext uri="{BB962C8B-B14F-4D97-AF65-F5344CB8AC3E}">
        <p14:creationId xmlns:p14="http://schemas.microsoft.com/office/powerpoint/2010/main" val="607277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64039C9-65E8-4451-93A0-93D3EB2890E3}" type="datetimeFigureOut">
              <a:rPr lang="en-GB" smtClean="0"/>
              <a:t>05/11/2013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F6D6AC3-FBDD-4FA8-A09D-ECB6A7D1CB73}" type="slidenum">
              <a:rPr lang="en-GB" smtClean="0"/>
              <a:t>‹#›</a:t>
            </a:fld>
            <a:endParaRPr lang="en-GB" dirty="0"/>
          </a:p>
        </p:txBody>
      </p:sp>
    </p:spTree>
    <p:extLst>
      <p:ext uri="{BB962C8B-B14F-4D97-AF65-F5344CB8AC3E}">
        <p14:creationId xmlns:p14="http://schemas.microsoft.com/office/powerpoint/2010/main" val="109481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64039C9-65E8-4451-93A0-93D3EB2890E3}" type="datetimeFigureOut">
              <a:rPr lang="en-GB" smtClean="0"/>
              <a:t>05/11/2013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F6D6AC3-FBDD-4FA8-A09D-ECB6A7D1CB73}" type="slidenum">
              <a:rPr lang="en-GB" smtClean="0"/>
              <a:t>‹#›</a:t>
            </a:fld>
            <a:endParaRPr lang="en-GB" dirty="0"/>
          </a:p>
        </p:txBody>
      </p:sp>
    </p:spTree>
    <p:extLst>
      <p:ext uri="{BB962C8B-B14F-4D97-AF65-F5344CB8AC3E}">
        <p14:creationId xmlns:p14="http://schemas.microsoft.com/office/powerpoint/2010/main" val="55760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64039C9-65E8-4451-93A0-93D3EB2890E3}" type="datetimeFigureOut">
              <a:rPr lang="en-GB" smtClean="0"/>
              <a:t>05/11/2013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F6D6AC3-FBDD-4FA8-A09D-ECB6A7D1CB73}" type="slidenum">
              <a:rPr lang="en-GB" smtClean="0"/>
              <a:t>‹#›</a:t>
            </a:fld>
            <a:endParaRPr lang="en-GB" dirty="0"/>
          </a:p>
        </p:txBody>
      </p:sp>
    </p:spTree>
    <p:extLst>
      <p:ext uri="{BB962C8B-B14F-4D97-AF65-F5344CB8AC3E}">
        <p14:creationId xmlns:p14="http://schemas.microsoft.com/office/powerpoint/2010/main" val="2953065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4039C9-65E8-4451-93A0-93D3EB2890E3}" type="datetimeFigureOut">
              <a:rPr lang="en-GB" smtClean="0"/>
              <a:t>05/11/2013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F6D6AC3-FBDD-4FA8-A09D-ECB6A7D1CB73}" type="slidenum">
              <a:rPr lang="en-GB" smtClean="0"/>
              <a:t>‹#›</a:t>
            </a:fld>
            <a:endParaRPr lang="en-GB" dirty="0"/>
          </a:p>
        </p:txBody>
      </p:sp>
    </p:spTree>
    <p:extLst>
      <p:ext uri="{BB962C8B-B14F-4D97-AF65-F5344CB8AC3E}">
        <p14:creationId xmlns:p14="http://schemas.microsoft.com/office/powerpoint/2010/main" val="995096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4039C9-65E8-4451-93A0-93D3EB2890E3}" type="datetimeFigureOut">
              <a:rPr lang="en-GB" smtClean="0"/>
              <a:t>05/11/2013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F6D6AC3-FBDD-4FA8-A09D-ECB6A7D1CB73}" type="slidenum">
              <a:rPr lang="en-GB" smtClean="0"/>
              <a:t>‹#›</a:t>
            </a:fld>
            <a:endParaRPr lang="en-GB" dirty="0"/>
          </a:p>
        </p:txBody>
      </p:sp>
    </p:spTree>
    <p:extLst>
      <p:ext uri="{BB962C8B-B14F-4D97-AF65-F5344CB8AC3E}">
        <p14:creationId xmlns:p14="http://schemas.microsoft.com/office/powerpoint/2010/main" val="6765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4039C9-65E8-4451-93A0-93D3EB2890E3}" type="datetimeFigureOut">
              <a:rPr lang="en-GB" smtClean="0"/>
              <a:t>05/11/2013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F6D6AC3-FBDD-4FA8-A09D-ECB6A7D1CB73}" type="slidenum">
              <a:rPr lang="en-GB" smtClean="0"/>
              <a:t>‹#›</a:t>
            </a:fld>
            <a:endParaRPr lang="en-GB" dirty="0"/>
          </a:p>
        </p:txBody>
      </p:sp>
    </p:spTree>
    <p:extLst>
      <p:ext uri="{BB962C8B-B14F-4D97-AF65-F5344CB8AC3E}">
        <p14:creationId xmlns:p14="http://schemas.microsoft.com/office/powerpoint/2010/main" val="2675614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4039C9-65E8-4451-93A0-93D3EB2890E3}" type="datetimeFigureOut">
              <a:rPr lang="en-GB" smtClean="0"/>
              <a:t>05/11/2013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6D6AC3-FBDD-4FA8-A09D-ECB6A7D1CB73}" type="slidenum">
              <a:rPr lang="en-GB" smtClean="0"/>
              <a:t>‹#›</a:t>
            </a:fld>
            <a:endParaRPr lang="en-GB" dirty="0"/>
          </a:p>
        </p:txBody>
      </p:sp>
    </p:spTree>
    <p:extLst>
      <p:ext uri="{BB962C8B-B14F-4D97-AF65-F5344CB8AC3E}">
        <p14:creationId xmlns:p14="http://schemas.microsoft.com/office/powerpoint/2010/main" val="522174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www.tenantadvisor.net/" TargetMode="External"/><Relationship Id="rId2" Type="http://schemas.openxmlformats.org/officeDocument/2006/relationships/hyperlink" Target="mailto:hello@tenantadvisor.net" TargetMode="External"/><Relationship Id="rId1" Type="http://schemas.openxmlformats.org/officeDocument/2006/relationships/slideLayout" Target="../slideLayouts/slideLayout4.xml"/><Relationship Id="rId6" Type="http://schemas.openxmlformats.org/officeDocument/2006/relationships/hyperlink" Target="http://www.tenantadvisor.net/blog" TargetMode="External"/><Relationship Id="rId5" Type="http://schemas.openxmlformats.org/officeDocument/2006/relationships/hyperlink" Target="mailto:yvonne@tenantadvisor.net"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9"/>
          <p:cNvSpPr>
            <a:spLocks noGrp="1"/>
          </p:cNvSpPr>
          <p:nvPr>
            <p:ph type="title"/>
          </p:nvPr>
        </p:nvSpPr>
        <p:spPr>
          <a:xfrm>
            <a:off x="457200" y="274638"/>
            <a:ext cx="8229600" cy="3441700"/>
          </a:xfrm>
        </p:spPr>
        <p:txBody>
          <a:bodyPr>
            <a:normAutofit/>
          </a:bodyPr>
          <a:lstStyle/>
          <a:p>
            <a:pPr eaLnBrk="1" hangingPunct="1"/>
            <a:r>
              <a:rPr lang="en-GB" b="1" dirty="0" smtClean="0">
                <a:solidFill>
                  <a:srgbClr val="7030A0"/>
                </a:solidFill>
              </a:rPr>
              <a:t>Complaints – the many questions from members</a:t>
            </a:r>
            <a:r>
              <a:rPr lang="en-GB" b="1" dirty="0" smtClean="0">
                <a:solidFill>
                  <a:srgbClr val="7030A0"/>
                </a:solidFill>
              </a:rPr>
              <a:t/>
            </a:r>
            <a:br>
              <a:rPr lang="en-GB" b="1" dirty="0" smtClean="0">
                <a:solidFill>
                  <a:srgbClr val="7030A0"/>
                </a:solidFill>
              </a:rPr>
            </a:br>
            <a:r>
              <a:rPr lang="en-GB" sz="3600" b="1" dirty="0" smtClean="0">
                <a:solidFill>
                  <a:srgbClr val="7030A0"/>
                </a:solidFill>
              </a:rPr>
              <a:t/>
            </a:r>
            <a:br>
              <a:rPr lang="en-GB" sz="3600" b="1" dirty="0" smtClean="0">
                <a:solidFill>
                  <a:srgbClr val="7030A0"/>
                </a:solidFill>
              </a:rPr>
            </a:br>
            <a:r>
              <a:rPr lang="en-GB" sz="3600" b="1" dirty="0" smtClean="0">
                <a:solidFill>
                  <a:srgbClr val="7030A0"/>
                </a:solidFill>
              </a:rPr>
              <a:t>6</a:t>
            </a:r>
            <a:r>
              <a:rPr lang="en-GB" sz="3600" b="1" baseline="30000" dirty="0" smtClean="0">
                <a:solidFill>
                  <a:srgbClr val="7030A0"/>
                </a:solidFill>
              </a:rPr>
              <a:t>th</a:t>
            </a:r>
            <a:r>
              <a:rPr lang="en-GB" sz="3600" b="1" dirty="0" smtClean="0">
                <a:solidFill>
                  <a:srgbClr val="7030A0"/>
                </a:solidFill>
              </a:rPr>
              <a:t> November 2013</a:t>
            </a:r>
            <a:r>
              <a:rPr lang="en-GB" sz="3600" b="1" dirty="0" smtClean="0">
                <a:solidFill>
                  <a:srgbClr val="7030A0"/>
                </a:solidFill>
              </a:rPr>
              <a:t/>
            </a:r>
            <a:br>
              <a:rPr lang="en-GB" sz="3600" b="1" dirty="0" smtClean="0">
                <a:solidFill>
                  <a:srgbClr val="7030A0"/>
                </a:solidFill>
              </a:rPr>
            </a:br>
            <a:r>
              <a:rPr lang="en-GB" sz="3600" b="1" dirty="0" smtClean="0">
                <a:solidFill>
                  <a:srgbClr val="7030A0"/>
                </a:solidFill>
              </a:rPr>
              <a:t>Scrutiny.net</a:t>
            </a:r>
          </a:p>
        </p:txBody>
      </p:sp>
      <p:pic>
        <p:nvPicPr>
          <p:cNvPr id="2051" name="Picture 2"/>
          <p:cNvPicPr>
            <a:picLocks noGrp="1" noChangeAspect="1" noChangeArrowheads="1"/>
          </p:cNvPicPr>
          <p:nvPr>
            <p:ph sz="half" idx="1"/>
          </p:nvPr>
        </p:nvPicPr>
        <p:blipFill>
          <a:blip r:embed="rId3" cstate="print">
            <a:extLst>
              <a:ext uri="{28A0092B-C50C-407E-A947-70E740481C1C}">
                <a14:useLocalDpi xmlns:a14="http://schemas.microsoft.com/office/drawing/2010/main" val="0"/>
              </a:ext>
            </a:extLst>
          </a:blip>
          <a:srcRect/>
          <a:stretch>
            <a:fillRect/>
          </a:stretch>
        </p:blipFill>
        <p:spPr>
          <a:xfrm>
            <a:off x="539750" y="3933825"/>
            <a:ext cx="4038600" cy="2058988"/>
          </a:xfrm>
        </p:spPr>
      </p:pic>
      <p:sp>
        <p:nvSpPr>
          <p:cNvPr id="2052" name="Content Placeholder 10"/>
          <p:cNvSpPr>
            <a:spLocks noGrp="1"/>
          </p:cNvSpPr>
          <p:nvPr>
            <p:ph sz="half" idx="2"/>
          </p:nvPr>
        </p:nvSpPr>
        <p:spPr>
          <a:xfrm>
            <a:off x="468313" y="4005263"/>
            <a:ext cx="8207375" cy="2376487"/>
          </a:xfrm>
        </p:spPr>
        <p:txBody>
          <a:bodyPr/>
          <a:lstStyle/>
          <a:p>
            <a:pPr marL="0" indent="0" algn="r" eaLnBrk="1" hangingPunct="1">
              <a:buFont typeface="Arial" charset="0"/>
              <a:buNone/>
            </a:pPr>
            <a:endParaRPr lang="en-GB" sz="1800" b="1" dirty="0" smtClean="0">
              <a:solidFill>
                <a:srgbClr val="7030A0"/>
              </a:solidFill>
            </a:endParaRPr>
          </a:p>
          <a:p>
            <a:pPr marL="0" indent="0" algn="r" eaLnBrk="1" hangingPunct="1">
              <a:buFont typeface="Arial" charset="0"/>
              <a:buNone/>
            </a:pPr>
            <a:endParaRPr lang="en-GB" sz="1800" b="1" dirty="0" smtClean="0">
              <a:solidFill>
                <a:srgbClr val="7030A0"/>
              </a:solidFill>
            </a:endParaRPr>
          </a:p>
          <a:p>
            <a:pPr marL="0" indent="0" algn="r" eaLnBrk="1" hangingPunct="1">
              <a:buFont typeface="Arial" charset="0"/>
              <a:buNone/>
            </a:pPr>
            <a:endParaRPr lang="en-GB" sz="1800" b="1" dirty="0" smtClean="0">
              <a:solidFill>
                <a:srgbClr val="7030A0"/>
              </a:solidFill>
            </a:endParaRPr>
          </a:p>
          <a:p>
            <a:pPr marL="0" indent="0" algn="r" eaLnBrk="1" hangingPunct="1">
              <a:buFont typeface="Arial" charset="0"/>
              <a:buNone/>
            </a:pPr>
            <a:endParaRPr lang="en-GB" sz="1800" b="1" dirty="0" smtClean="0">
              <a:solidFill>
                <a:srgbClr val="7030A0"/>
              </a:solidFill>
            </a:endParaRPr>
          </a:p>
          <a:p>
            <a:pPr marL="0" indent="0" algn="r" eaLnBrk="1" hangingPunct="1">
              <a:buFont typeface="Arial" charset="0"/>
              <a:buNone/>
            </a:pPr>
            <a:r>
              <a:rPr lang="en-GB" sz="1800" b="1" dirty="0" smtClean="0">
                <a:solidFill>
                  <a:srgbClr val="7030A0"/>
                </a:solidFill>
              </a:rPr>
              <a:t>Yvonne Davies</a:t>
            </a:r>
            <a:endParaRPr lang="en-GB" sz="1800" dirty="0" smtClean="0">
              <a:solidFill>
                <a:srgbClr val="7030A0"/>
              </a:solidFill>
            </a:endParaRPr>
          </a:p>
          <a:p>
            <a:pPr marL="0" indent="0" algn="r" eaLnBrk="1" hangingPunct="1">
              <a:buFont typeface="Arial" charset="0"/>
              <a:buNone/>
            </a:pPr>
            <a:r>
              <a:rPr lang="en-GB" sz="1800" dirty="0" smtClean="0">
                <a:solidFill>
                  <a:srgbClr val="7030A0"/>
                </a:solidFill>
              </a:rPr>
              <a:t>Director, </a:t>
            </a:r>
          </a:p>
          <a:p>
            <a:pPr marL="0" indent="0" algn="r" eaLnBrk="1" hangingPunct="1">
              <a:buFont typeface="Arial" charset="0"/>
              <a:buNone/>
            </a:pPr>
            <a:r>
              <a:rPr lang="en-GB" sz="1800" dirty="0" smtClean="0">
                <a:solidFill>
                  <a:srgbClr val="7030A0"/>
                </a:solidFill>
              </a:rPr>
              <a:t>Scrutiny &amp; Empowerment Partners Ltd</a:t>
            </a:r>
          </a:p>
          <a:p>
            <a:pPr marL="0" indent="0" algn="r" eaLnBrk="1" hangingPunct="1">
              <a:buFont typeface="Arial" charset="0"/>
              <a:buNone/>
            </a:pPr>
            <a:endParaRPr lang="en-GB" sz="1800" dirty="0" smtClean="0">
              <a:solidFill>
                <a:srgbClr val="7030A0"/>
              </a:solidFill>
            </a:endParaRPr>
          </a:p>
          <a:p>
            <a:pPr marL="0" indent="0" algn="r" eaLnBrk="1" hangingPunct="1">
              <a:buFont typeface="Arial" charset="0"/>
              <a:buNone/>
            </a:pPr>
            <a:endParaRPr lang="en-GB" sz="1800" dirty="0" smtClean="0">
              <a:solidFill>
                <a:srgbClr val="7030A0"/>
              </a:solidFill>
            </a:endParaRPr>
          </a:p>
        </p:txBody>
      </p:sp>
    </p:spTree>
    <p:extLst>
      <p:ext uri="{BB962C8B-B14F-4D97-AF65-F5344CB8AC3E}">
        <p14:creationId xmlns:p14="http://schemas.microsoft.com/office/powerpoint/2010/main" val="267879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692150"/>
            <a:ext cx="8229600" cy="3457575"/>
          </a:xfrm>
        </p:spPr>
        <p:txBody>
          <a:bodyPr rtlCol="0">
            <a:normAutofit fontScale="90000"/>
          </a:bodyPr>
          <a:lstStyle/>
          <a:p>
            <a:pPr eaLnBrk="1" fontAlgn="auto" hangingPunct="1">
              <a:spcAft>
                <a:spcPts val="0"/>
              </a:spcAft>
              <a:defRPr/>
            </a:pPr>
            <a:r>
              <a:rPr lang="en-GB" sz="6700" dirty="0">
                <a:hlinkClick r:id="rId2"/>
              </a:rPr>
              <a:t/>
            </a:r>
            <a:br>
              <a:rPr lang="en-GB" sz="6700" dirty="0">
                <a:hlinkClick r:id="rId2"/>
              </a:rPr>
            </a:br>
            <a:r>
              <a:rPr lang="en-GB" sz="6700" dirty="0" smtClean="0"/>
              <a:t/>
            </a:r>
            <a:br>
              <a:rPr lang="en-GB" sz="6700" dirty="0" smtClean="0"/>
            </a:br>
            <a:r>
              <a:rPr lang="en-GB" sz="6700" dirty="0" smtClean="0"/>
              <a:t/>
            </a:r>
            <a:br>
              <a:rPr lang="en-GB" sz="6700" dirty="0" smtClean="0"/>
            </a:br>
            <a:r>
              <a:rPr lang="en-GB" sz="4700" b="1" dirty="0" smtClean="0">
                <a:solidFill>
                  <a:srgbClr val="7030A0"/>
                </a:solidFill>
              </a:rPr>
              <a:t>Thank-you  for listening</a:t>
            </a:r>
            <a:br>
              <a:rPr lang="en-GB" sz="4700" b="1" dirty="0" smtClean="0">
                <a:solidFill>
                  <a:srgbClr val="7030A0"/>
                </a:solidFill>
              </a:rPr>
            </a:br>
            <a:r>
              <a:rPr lang="en-GB" sz="4700" b="1" dirty="0" smtClean="0">
                <a:solidFill>
                  <a:srgbClr val="7030A0"/>
                </a:solidFill>
              </a:rPr>
              <a:t/>
            </a:r>
            <a:br>
              <a:rPr lang="en-GB" sz="4700" b="1" dirty="0" smtClean="0">
                <a:solidFill>
                  <a:srgbClr val="7030A0"/>
                </a:solidFill>
              </a:rPr>
            </a:br>
            <a:r>
              <a:rPr lang="en-GB" sz="3600" b="1" dirty="0" smtClean="0"/>
              <a:t>Questions and Discussion</a:t>
            </a:r>
            <a:br>
              <a:rPr lang="en-GB" sz="3600" b="1" dirty="0" smtClean="0"/>
            </a:br>
            <a:r>
              <a:rPr lang="en-GB" sz="3600" dirty="0" smtClean="0">
                <a:hlinkClick r:id="rId3"/>
              </a:rPr>
              <a:t>www.tenantadvisor.net</a:t>
            </a:r>
            <a:r>
              <a:rPr lang="en-GB" sz="3600" dirty="0" smtClean="0"/>
              <a:t/>
            </a:r>
            <a:br>
              <a:rPr lang="en-GB" sz="3600" dirty="0" smtClean="0"/>
            </a:br>
            <a:r>
              <a:rPr lang="en-GB" sz="4700" dirty="0" smtClean="0"/>
              <a:t/>
            </a:r>
            <a:br>
              <a:rPr lang="en-GB" sz="4700" dirty="0" smtClean="0"/>
            </a:br>
            <a:r>
              <a:rPr lang="en-GB" sz="4700" b="1" dirty="0" smtClean="0"/>
              <a:t/>
            </a:r>
            <a:br>
              <a:rPr lang="en-GB" sz="4700" b="1" dirty="0" smtClean="0"/>
            </a:br>
            <a:r>
              <a:rPr lang="en-GB" sz="6700" b="1" dirty="0" smtClean="0"/>
              <a:t/>
            </a:r>
            <a:br>
              <a:rPr lang="en-GB" sz="6700" b="1" dirty="0" smtClean="0"/>
            </a:br>
            <a:r>
              <a:rPr lang="en-GB" sz="6700" b="1" dirty="0" smtClean="0"/>
              <a:t/>
            </a:r>
            <a:br>
              <a:rPr lang="en-GB" sz="6700" b="1" dirty="0" smtClean="0"/>
            </a:br>
            <a:r>
              <a:rPr lang="en-GB" sz="3600" dirty="0">
                <a:solidFill>
                  <a:srgbClr val="7030A0"/>
                </a:solidFill>
              </a:rPr>
              <a:t/>
            </a:r>
            <a:br>
              <a:rPr lang="en-GB" sz="3600" dirty="0">
                <a:solidFill>
                  <a:srgbClr val="7030A0"/>
                </a:solidFill>
              </a:rPr>
            </a:br>
            <a:endParaRPr lang="en-GB" sz="3600" dirty="0">
              <a:solidFill>
                <a:srgbClr val="7030A0"/>
              </a:solidFill>
            </a:endParaRPr>
          </a:p>
        </p:txBody>
      </p:sp>
      <p:pic>
        <p:nvPicPr>
          <p:cNvPr id="21507" name="Picture 2"/>
          <p:cNvPicPr>
            <a:picLocks noGrp="1" noChangeAspect="1" noChangeArrowheads="1"/>
          </p:cNvPicPr>
          <p:nvPr>
            <p:ph sz="half" idx="1"/>
          </p:nvPr>
        </p:nvPicPr>
        <p:blipFill>
          <a:blip r:embed="rId4" cstate="print">
            <a:extLst>
              <a:ext uri="{28A0092B-C50C-407E-A947-70E740481C1C}">
                <a14:useLocalDpi xmlns:a14="http://schemas.microsoft.com/office/drawing/2010/main" val="0"/>
              </a:ext>
            </a:extLst>
          </a:blip>
          <a:srcRect/>
          <a:stretch>
            <a:fillRect/>
          </a:stretch>
        </p:blipFill>
        <p:spPr>
          <a:xfrm>
            <a:off x="250825" y="3860800"/>
            <a:ext cx="3673475" cy="1944688"/>
          </a:xfrm>
        </p:spPr>
      </p:pic>
      <p:sp>
        <p:nvSpPr>
          <p:cNvPr id="11" name="Content Placeholder 10"/>
          <p:cNvSpPr>
            <a:spLocks noGrp="1"/>
          </p:cNvSpPr>
          <p:nvPr>
            <p:ph sz="half" idx="2"/>
          </p:nvPr>
        </p:nvSpPr>
        <p:spPr>
          <a:xfrm>
            <a:off x="4572000" y="3716338"/>
            <a:ext cx="4114800" cy="2520950"/>
          </a:xfrm>
        </p:spPr>
        <p:txBody>
          <a:bodyPr rtlCol="0">
            <a:normAutofit fontScale="25000" lnSpcReduction="20000"/>
          </a:bodyPr>
          <a:lstStyle/>
          <a:p>
            <a:pPr marL="0" indent="0" eaLnBrk="1" fontAlgn="auto" hangingPunct="1">
              <a:spcAft>
                <a:spcPts val="0"/>
              </a:spcAft>
              <a:buFont typeface="Arial" pitchFamily="34" charset="0"/>
              <a:buNone/>
              <a:defRPr/>
            </a:pPr>
            <a:endParaRPr lang="en-GB" dirty="0" smtClean="0"/>
          </a:p>
          <a:p>
            <a:pPr marL="0" indent="0" eaLnBrk="1" fontAlgn="auto" hangingPunct="1">
              <a:spcAft>
                <a:spcPts val="0"/>
              </a:spcAft>
              <a:buFont typeface="Arial" pitchFamily="34" charset="0"/>
              <a:buNone/>
              <a:defRPr/>
            </a:pPr>
            <a:endParaRPr lang="en-GB" sz="8000" b="1" dirty="0" smtClean="0"/>
          </a:p>
          <a:p>
            <a:pPr marL="0" indent="0" eaLnBrk="1" fontAlgn="auto" hangingPunct="1">
              <a:spcAft>
                <a:spcPts val="0"/>
              </a:spcAft>
              <a:buFont typeface="Arial" pitchFamily="34" charset="0"/>
              <a:buNone/>
              <a:defRPr/>
            </a:pPr>
            <a:r>
              <a:rPr lang="en-GB" sz="8000" b="1" dirty="0" smtClean="0">
                <a:solidFill>
                  <a:srgbClr val="7030A0"/>
                </a:solidFill>
                <a:hlinkClick r:id="rId5"/>
              </a:rPr>
              <a:t>yvonne@tenantadvisor.net</a:t>
            </a:r>
            <a:endParaRPr lang="en-GB" sz="8000" b="1" dirty="0">
              <a:solidFill>
                <a:srgbClr val="7030A0"/>
              </a:solidFill>
            </a:endParaRPr>
          </a:p>
          <a:p>
            <a:pPr marL="0" indent="0" eaLnBrk="1" fontAlgn="auto" hangingPunct="1">
              <a:spcAft>
                <a:spcPts val="0"/>
              </a:spcAft>
              <a:buFont typeface="Arial" pitchFamily="34" charset="0"/>
              <a:buNone/>
              <a:defRPr/>
            </a:pPr>
            <a:r>
              <a:rPr lang="en-GB" sz="8000" b="1" dirty="0">
                <a:solidFill>
                  <a:srgbClr val="7030A0"/>
                </a:solidFill>
              </a:rPr>
              <a:t>Tel: </a:t>
            </a:r>
            <a:r>
              <a:rPr lang="en-GB" sz="8000" b="1" dirty="0" smtClean="0">
                <a:solidFill>
                  <a:srgbClr val="7030A0"/>
                </a:solidFill>
              </a:rPr>
              <a:t>07867 974659</a:t>
            </a:r>
          </a:p>
          <a:p>
            <a:pPr marL="0" indent="0" eaLnBrk="1" fontAlgn="auto" hangingPunct="1">
              <a:spcAft>
                <a:spcPts val="0"/>
              </a:spcAft>
              <a:buFont typeface="Arial" pitchFamily="34" charset="0"/>
              <a:buNone/>
              <a:defRPr/>
            </a:pPr>
            <a:endParaRPr lang="en-GB" sz="9600" dirty="0" smtClean="0">
              <a:solidFill>
                <a:srgbClr val="7030A0"/>
              </a:solidFill>
            </a:endParaRPr>
          </a:p>
          <a:p>
            <a:pPr marL="0" indent="0" eaLnBrk="1" fontAlgn="auto" hangingPunct="1">
              <a:spcAft>
                <a:spcPts val="0"/>
              </a:spcAft>
              <a:buFont typeface="Arial" pitchFamily="34" charset="0"/>
              <a:buNone/>
              <a:defRPr/>
            </a:pPr>
            <a:r>
              <a:rPr lang="en-GB" sz="9600" dirty="0" smtClean="0">
                <a:solidFill>
                  <a:srgbClr val="7030A0"/>
                </a:solidFill>
                <a:hlinkClick r:id="rId6"/>
              </a:rPr>
              <a:t>www.tenantadvisor.net/blog</a:t>
            </a:r>
            <a:endParaRPr lang="en-GB" sz="9600" dirty="0" smtClean="0">
              <a:solidFill>
                <a:srgbClr val="7030A0"/>
              </a:solidFill>
            </a:endParaRPr>
          </a:p>
          <a:p>
            <a:pPr marL="0" indent="0" eaLnBrk="1" fontAlgn="auto" hangingPunct="1">
              <a:spcAft>
                <a:spcPts val="0"/>
              </a:spcAft>
              <a:buFont typeface="Arial" pitchFamily="34" charset="0"/>
              <a:buNone/>
              <a:defRPr/>
            </a:pPr>
            <a:endParaRPr lang="en-GB" sz="9600" dirty="0" smtClean="0">
              <a:solidFill>
                <a:srgbClr val="7030A0"/>
              </a:solidFill>
            </a:endParaRPr>
          </a:p>
          <a:p>
            <a:pPr marL="0" indent="0" eaLnBrk="1" fontAlgn="auto" hangingPunct="1">
              <a:spcAft>
                <a:spcPts val="0"/>
              </a:spcAft>
              <a:buFont typeface="Arial" pitchFamily="34" charset="0"/>
              <a:buNone/>
              <a:defRPr/>
            </a:pPr>
            <a:endParaRPr lang="en-GB" sz="11200" dirty="0" smtClean="0"/>
          </a:p>
          <a:p>
            <a:pPr marL="0" indent="0" eaLnBrk="1" fontAlgn="auto" hangingPunct="1">
              <a:spcAft>
                <a:spcPts val="0"/>
              </a:spcAft>
              <a:buFont typeface="Arial" pitchFamily="34" charset="0"/>
              <a:buNone/>
              <a:defRPr/>
            </a:pPr>
            <a:endParaRPr lang="en-GB" sz="11200" dirty="0" smtClean="0"/>
          </a:p>
          <a:p>
            <a:pPr eaLnBrk="1" fontAlgn="auto" hangingPunct="1">
              <a:spcAft>
                <a:spcPts val="0"/>
              </a:spcAft>
              <a:buFont typeface="Arial" pitchFamily="34" charset="0"/>
              <a:buChar char="•"/>
              <a:defRPr/>
            </a:pPr>
            <a:endParaRPr lang="en-GB" dirty="0"/>
          </a:p>
        </p:txBody>
      </p:sp>
    </p:spTree>
    <p:extLst>
      <p:ext uri="{BB962C8B-B14F-4D97-AF65-F5344CB8AC3E}">
        <p14:creationId xmlns:p14="http://schemas.microsoft.com/office/powerpoint/2010/main" val="4161247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68313" y="260350"/>
            <a:ext cx="8229600" cy="1143000"/>
          </a:xfrm>
        </p:spPr>
        <p:txBody>
          <a:bodyPr/>
          <a:lstStyle/>
          <a:p>
            <a:pPr eaLnBrk="1" hangingPunct="1"/>
            <a:r>
              <a:rPr lang="en-GB" b="1" dirty="0" smtClean="0">
                <a:solidFill>
                  <a:srgbClr val="7030A0"/>
                </a:solidFill>
              </a:rPr>
              <a:t>For Discussion</a:t>
            </a:r>
          </a:p>
        </p:txBody>
      </p:sp>
      <p:sp>
        <p:nvSpPr>
          <p:cNvPr id="3075" name="Content Placeholder 2"/>
          <p:cNvSpPr>
            <a:spLocks noGrp="1"/>
          </p:cNvSpPr>
          <p:nvPr>
            <p:ph sz="half" idx="1"/>
          </p:nvPr>
        </p:nvSpPr>
        <p:spPr>
          <a:xfrm>
            <a:off x="457200" y="1052513"/>
            <a:ext cx="8147050" cy="5073650"/>
          </a:xfrm>
        </p:spPr>
        <p:txBody>
          <a:bodyPr>
            <a:normAutofit fontScale="77500" lnSpcReduction="20000"/>
          </a:bodyPr>
          <a:lstStyle/>
          <a:p>
            <a:pPr marL="0" indent="0" eaLnBrk="1" hangingPunct="1">
              <a:buNone/>
              <a:defRPr/>
            </a:pPr>
            <a:endParaRPr lang="en-GB" dirty="0" smtClean="0"/>
          </a:p>
          <a:p>
            <a:pPr lvl="0">
              <a:buFont typeface="Wingdings" panose="05000000000000000000" pitchFamily="2" charset="2"/>
              <a:buChar char="ü"/>
            </a:pPr>
            <a:r>
              <a:rPr lang="en-GB" sz="3500" dirty="0"/>
              <a:t>Housing Ombudsman - What exactly is this 8 week rule</a:t>
            </a:r>
          </a:p>
          <a:p>
            <a:pPr lvl="0">
              <a:buFont typeface="Wingdings" panose="05000000000000000000" pitchFamily="2" charset="2"/>
              <a:buChar char="ü"/>
            </a:pPr>
            <a:r>
              <a:rPr lang="en-GB" sz="3500" dirty="0"/>
              <a:t>Recruitment to Panels - From where? Requirements? Impartiality</a:t>
            </a:r>
          </a:p>
          <a:p>
            <a:pPr lvl="0">
              <a:buFont typeface="Wingdings" panose="05000000000000000000" pitchFamily="2" charset="2"/>
              <a:buChar char="ü"/>
            </a:pPr>
            <a:r>
              <a:rPr lang="en-GB" sz="3500" dirty="0"/>
              <a:t>Interview formats, questions and requirements</a:t>
            </a:r>
          </a:p>
          <a:p>
            <a:pPr lvl="0">
              <a:buFont typeface="Wingdings" panose="05000000000000000000" pitchFamily="2" charset="2"/>
              <a:buChar char="ü"/>
            </a:pPr>
            <a:r>
              <a:rPr lang="en-GB" sz="3500" dirty="0"/>
              <a:t>Training necessaries</a:t>
            </a:r>
          </a:p>
          <a:p>
            <a:pPr lvl="0">
              <a:buFont typeface="Wingdings" panose="05000000000000000000" pitchFamily="2" charset="2"/>
              <a:buChar char="ü"/>
            </a:pPr>
            <a:r>
              <a:rPr lang="en-GB" sz="3500" dirty="0"/>
              <a:t>Key documentation  </a:t>
            </a:r>
          </a:p>
          <a:p>
            <a:pPr lvl="0">
              <a:buFont typeface="Wingdings" panose="05000000000000000000" pitchFamily="2" charset="2"/>
              <a:buChar char="ü"/>
            </a:pPr>
            <a:r>
              <a:rPr lang="en-GB" sz="3500" dirty="0"/>
              <a:t>The toolkit</a:t>
            </a:r>
          </a:p>
          <a:p>
            <a:pPr eaLnBrk="1" hangingPunct="1">
              <a:buFont typeface="Arial" charset="0"/>
              <a:buNone/>
              <a:defRPr/>
            </a:pPr>
            <a:endParaRPr lang="en-GB" dirty="0" smtClean="0"/>
          </a:p>
          <a:p>
            <a:pPr eaLnBrk="1" hangingPunct="1">
              <a:buFont typeface="Arial" charset="0"/>
              <a:buNone/>
              <a:defRPr/>
            </a:pPr>
            <a:r>
              <a:rPr lang="en-GB" dirty="0" smtClean="0"/>
              <a:t/>
            </a:r>
            <a:br>
              <a:rPr lang="en-GB" dirty="0" smtClean="0"/>
            </a:br>
            <a:r>
              <a:rPr lang="en-GB" dirty="0" smtClean="0"/>
              <a:t/>
            </a:r>
            <a:br>
              <a:rPr lang="en-GB" dirty="0" smtClean="0"/>
            </a:br>
            <a:endParaRPr lang="en-GB" dirty="0" smtClean="0"/>
          </a:p>
          <a:p>
            <a:pPr eaLnBrk="1" hangingPunct="1">
              <a:defRPr/>
            </a:pPr>
            <a:endParaRPr lang="en-GB" dirty="0" smtClean="0"/>
          </a:p>
        </p:txBody>
      </p:sp>
      <p:pic>
        <p:nvPicPr>
          <p:cNvPr id="7172"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7092950" y="5924550"/>
            <a:ext cx="1736725" cy="933450"/>
          </a:xfrm>
        </p:spPr>
      </p:pic>
    </p:spTree>
    <p:extLst>
      <p:ext uri="{BB962C8B-B14F-4D97-AF65-F5344CB8AC3E}">
        <p14:creationId xmlns:p14="http://schemas.microsoft.com/office/powerpoint/2010/main" val="1360782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What exactly is the 8 week rule</a:t>
            </a:r>
            <a:endParaRPr lang="en-GB" b="1" dirty="0">
              <a:solidFill>
                <a:srgbClr val="7030A0"/>
              </a:solidFill>
            </a:endParaRPr>
          </a:p>
        </p:txBody>
      </p:sp>
      <p:sp>
        <p:nvSpPr>
          <p:cNvPr id="3" name="Content Placeholder 2"/>
          <p:cNvSpPr>
            <a:spLocks noGrp="1"/>
          </p:cNvSpPr>
          <p:nvPr>
            <p:ph sz="half" idx="1"/>
          </p:nvPr>
        </p:nvSpPr>
        <p:spPr>
          <a:xfrm>
            <a:off x="457200" y="1600200"/>
            <a:ext cx="8579296" cy="4525963"/>
          </a:xfrm>
        </p:spPr>
        <p:txBody>
          <a:bodyPr>
            <a:normAutofit/>
          </a:bodyPr>
          <a:lstStyle/>
          <a:p>
            <a:pPr marL="0" indent="0">
              <a:buNone/>
            </a:pPr>
            <a:r>
              <a:rPr lang="en-GB" dirty="0" smtClean="0"/>
              <a:t>S180- variety of </a:t>
            </a:r>
            <a:r>
              <a:rPr lang="en-GB" u="sng" dirty="0" smtClean="0"/>
              <a:t>choices </a:t>
            </a:r>
            <a:r>
              <a:rPr lang="en-GB" dirty="0" smtClean="0"/>
              <a:t>at end of </a:t>
            </a:r>
          </a:p>
          <a:p>
            <a:pPr marL="0" indent="0">
              <a:buNone/>
            </a:pPr>
            <a:r>
              <a:rPr lang="en-GB" dirty="0" smtClean="0"/>
              <a:t>internal complaint process:</a:t>
            </a:r>
          </a:p>
          <a:p>
            <a:r>
              <a:rPr lang="en-GB" dirty="0" smtClean="0"/>
              <a:t>Can wait 8 weeks and go to HoS</a:t>
            </a:r>
          </a:p>
          <a:p>
            <a:r>
              <a:rPr lang="en-GB" dirty="0" smtClean="0"/>
              <a:t>Go a Designated Person and ask for immediate referral</a:t>
            </a:r>
          </a:p>
          <a:p>
            <a:pPr marL="0" indent="0">
              <a:buNone/>
            </a:pPr>
            <a:r>
              <a:rPr lang="en-GB" dirty="0" smtClean="0"/>
              <a:t>If the complainant is accepted or refused the referral to the Designated Person, they will have access immediately to the HoS</a:t>
            </a:r>
          </a:p>
          <a:p>
            <a:pPr marL="0" indent="0">
              <a:buNone/>
            </a:pPr>
            <a:r>
              <a:rPr lang="en-GB" dirty="0" smtClean="0"/>
              <a:t>So….the complainant can run a dual track</a:t>
            </a:r>
            <a:r>
              <a:rPr lang="en-GB" dirty="0" smtClean="0"/>
              <a:t> </a:t>
            </a: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4" y="5556798"/>
            <a:ext cx="1907704" cy="972723"/>
          </a:xfrm>
          <a:prstGeom prst="rect">
            <a:avLst/>
          </a:prstGeom>
        </p:spPr>
      </p:pic>
      <p:pic>
        <p:nvPicPr>
          <p:cNvPr id="4099" name="Picture 3" descr="C:\Users\Yvonne\AppData\Local\Microsoft\Windows\Temporary Internet Files\Content.IE5\GY9LMZUI\MC900389016[1].wmf"/>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bwMode="auto">
          <a:xfrm>
            <a:off x="6310747" y="1196752"/>
            <a:ext cx="2515910" cy="2021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931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7030A0"/>
                </a:solidFill>
              </a:rPr>
              <a:t>Recruitment sources to Panels</a:t>
            </a:r>
            <a:endParaRPr lang="en-GB" b="1" dirty="0">
              <a:solidFill>
                <a:srgbClr val="7030A0"/>
              </a:solidFill>
            </a:endParaRPr>
          </a:p>
        </p:txBody>
      </p:sp>
      <p:sp>
        <p:nvSpPr>
          <p:cNvPr id="3" name="Content Placeholder 2"/>
          <p:cNvSpPr>
            <a:spLocks noGrp="1"/>
          </p:cNvSpPr>
          <p:nvPr>
            <p:ph sz="half" idx="1"/>
          </p:nvPr>
        </p:nvSpPr>
        <p:spPr>
          <a:xfrm>
            <a:off x="457200" y="1600200"/>
            <a:ext cx="5482952" cy="4525963"/>
          </a:xfrm>
        </p:spPr>
        <p:txBody>
          <a:bodyPr>
            <a:noAutofit/>
          </a:bodyPr>
          <a:lstStyle/>
          <a:p>
            <a:pPr>
              <a:buFont typeface="Wingdings" pitchFamily="2" charset="2"/>
              <a:buChar char="ü"/>
            </a:pPr>
            <a:r>
              <a:rPr lang="en-GB" sz="2400" dirty="0" smtClean="0"/>
              <a:t>Scrutiny Panels</a:t>
            </a:r>
          </a:p>
          <a:p>
            <a:pPr>
              <a:buFont typeface="Wingdings" pitchFamily="2" charset="2"/>
              <a:buChar char="ü"/>
            </a:pPr>
            <a:r>
              <a:rPr lang="en-GB" sz="2400" dirty="0" smtClean="0"/>
              <a:t>Existing involved tenants</a:t>
            </a:r>
          </a:p>
          <a:p>
            <a:pPr>
              <a:buFont typeface="Wingdings" pitchFamily="2" charset="2"/>
              <a:buChar char="ü"/>
            </a:pPr>
            <a:r>
              <a:rPr lang="en-GB" sz="2400" dirty="0" smtClean="0"/>
              <a:t>Skills and behaviours</a:t>
            </a:r>
          </a:p>
          <a:p>
            <a:pPr>
              <a:buFont typeface="Wingdings" pitchFamily="2" charset="2"/>
              <a:buChar char="ü"/>
            </a:pPr>
            <a:r>
              <a:rPr lang="en-GB" sz="2400" dirty="0" smtClean="0"/>
              <a:t>Newly involved tenants</a:t>
            </a:r>
            <a:endParaRPr lang="en-GB" sz="2400" dirty="0"/>
          </a:p>
          <a:p>
            <a:pPr marL="0" indent="0">
              <a:buNone/>
            </a:pPr>
            <a:r>
              <a:rPr lang="en-GB" sz="2400" u="sng" dirty="0" smtClean="0"/>
              <a:t>No formal requirements but..</a:t>
            </a:r>
          </a:p>
          <a:p>
            <a:pPr marL="0" indent="0">
              <a:buNone/>
            </a:pPr>
            <a:r>
              <a:rPr lang="en-GB" sz="2400" dirty="0"/>
              <a:t>T</a:t>
            </a:r>
            <a:r>
              <a:rPr lang="en-GB" sz="2400" dirty="0" smtClean="0"/>
              <a:t> Panel must be accepted by the landlord, so you might want to build something into a terms of reference which can also become your recognition criteria</a:t>
            </a:r>
            <a:endParaRPr lang="en-GB"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3408" y="5661248"/>
            <a:ext cx="1907704" cy="972723"/>
          </a:xfrm>
          <a:prstGeom prst="rect">
            <a:avLst/>
          </a:prstGeom>
        </p:spPr>
      </p:pic>
      <p:pic>
        <p:nvPicPr>
          <p:cNvPr id="1026" name="Picture 2" descr="C:\Users\Yvonne\AppData\Local\Microsoft\Windows\Temporary Internet Files\Content.IE5\VIRAUCQE\MC900060137[1].wmf"/>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bwMode="auto">
          <a:xfrm>
            <a:off x="6228184" y="1772816"/>
            <a:ext cx="2664296" cy="3193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7207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Impartiality</a:t>
            </a:r>
            <a:endParaRPr lang="en-GB" b="1" dirty="0">
              <a:solidFill>
                <a:srgbClr val="7030A0"/>
              </a:solidFill>
            </a:endParaRPr>
          </a:p>
        </p:txBody>
      </p:sp>
      <p:sp>
        <p:nvSpPr>
          <p:cNvPr id="5" name="Content Placeholder 4"/>
          <p:cNvSpPr>
            <a:spLocks noGrp="1"/>
          </p:cNvSpPr>
          <p:nvPr>
            <p:ph sz="half" idx="1"/>
          </p:nvPr>
        </p:nvSpPr>
        <p:spPr>
          <a:xfrm>
            <a:off x="457200" y="1600200"/>
            <a:ext cx="4762872" cy="4525963"/>
          </a:xfrm>
        </p:spPr>
        <p:txBody>
          <a:bodyPr/>
          <a:lstStyle/>
          <a:p>
            <a:pPr>
              <a:buFont typeface="Wingdings" panose="05000000000000000000" pitchFamily="2" charset="2"/>
              <a:buChar char="ü"/>
            </a:pPr>
            <a:r>
              <a:rPr lang="en-GB" dirty="0" smtClean="0"/>
              <a:t>Paperwork</a:t>
            </a:r>
          </a:p>
          <a:p>
            <a:pPr>
              <a:buFont typeface="Wingdings" panose="05000000000000000000" pitchFamily="2" charset="2"/>
              <a:buChar char="ü"/>
            </a:pPr>
            <a:r>
              <a:rPr lang="en-GB" dirty="0" smtClean="0"/>
              <a:t>Training</a:t>
            </a:r>
          </a:p>
          <a:p>
            <a:pPr>
              <a:buFont typeface="Wingdings" panose="05000000000000000000" pitchFamily="2" charset="2"/>
              <a:buChar char="ü"/>
            </a:pPr>
            <a:r>
              <a:rPr lang="en-GB" dirty="0" smtClean="0"/>
              <a:t>Mock Panels – real cases</a:t>
            </a:r>
          </a:p>
          <a:p>
            <a:pPr>
              <a:buFont typeface="Wingdings" panose="05000000000000000000" pitchFamily="2" charset="2"/>
              <a:buChar char="ü"/>
            </a:pPr>
            <a:r>
              <a:rPr lang="en-GB" dirty="0" smtClean="0"/>
              <a:t>Balanced judgements</a:t>
            </a:r>
          </a:p>
          <a:p>
            <a:pPr>
              <a:buFont typeface="Wingdings" panose="05000000000000000000" pitchFamily="2" charset="2"/>
              <a:buChar char="ü"/>
            </a:pPr>
            <a:r>
              <a:rPr lang="en-GB" dirty="0" smtClean="0"/>
              <a:t>Relationship Management </a:t>
            </a:r>
          </a:p>
          <a:p>
            <a:pPr>
              <a:buFont typeface="Wingdings" panose="05000000000000000000" pitchFamily="2" charset="2"/>
              <a:buChar char="ü"/>
            </a:pPr>
            <a:r>
              <a:rPr lang="en-GB" dirty="0" smtClean="0"/>
              <a:t>Communications planning</a:t>
            </a:r>
          </a:p>
          <a:p>
            <a:pPr>
              <a:buFont typeface="Wingdings" panose="05000000000000000000" pitchFamily="2" charset="2"/>
              <a:buChar char="ü"/>
            </a:pPr>
            <a:r>
              <a:rPr lang="en-GB" dirty="0" smtClean="0"/>
              <a:t>Staff awareness</a:t>
            </a:r>
          </a:p>
          <a:p>
            <a:pPr>
              <a:buFont typeface="Wingdings" panose="05000000000000000000" pitchFamily="2" charset="2"/>
              <a:buChar char="ü"/>
            </a:pPr>
            <a:endParaRPr lang="en-GB" dirty="0"/>
          </a:p>
        </p:txBody>
      </p:sp>
      <p:pic>
        <p:nvPicPr>
          <p:cNvPr id="7171" name="Picture 3" descr="C:\Users\Yvonne\AppData\Local\Microsoft\Windows\Temporary Internet Files\Content.IE5\WO9OJXEF\MC900383282[1].wmf"/>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5758129" y="2970727"/>
            <a:ext cx="2888266" cy="283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1497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7030A0"/>
                </a:solidFill>
              </a:rPr>
              <a:t>Interview formats and requirements</a:t>
            </a:r>
            <a:endParaRPr lang="en-GB" b="1" dirty="0">
              <a:solidFill>
                <a:srgbClr val="7030A0"/>
              </a:solidFill>
            </a:endParaRPr>
          </a:p>
        </p:txBody>
      </p:sp>
      <p:sp>
        <p:nvSpPr>
          <p:cNvPr id="3" name="Content Placeholder 2"/>
          <p:cNvSpPr>
            <a:spLocks noGrp="1"/>
          </p:cNvSpPr>
          <p:nvPr>
            <p:ph sz="half" idx="1"/>
          </p:nvPr>
        </p:nvSpPr>
        <p:spPr>
          <a:xfrm>
            <a:off x="457200" y="1600200"/>
            <a:ext cx="5338936" cy="4525963"/>
          </a:xfrm>
        </p:spPr>
        <p:txBody>
          <a:bodyPr>
            <a:normAutofit fontScale="92500" lnSpcReduction="20000"/>
          </a:bodyPr>
          <a:lstStyle/>
          <a:p>
            <a:pPr>
              <a:buFont typeface="Wingdings" pitchFamily="2" charset="2"/>
              <a:buChar char="ü"/>
            </a:pPr>
            <a:r>
              <a:rPr lang="en-GB" dirty="0" smtClean="0"/>
              <a:t>Informal - </a:t>
            </a:r>
            <a:r>
              <a:rPr lang="en-GB" dirty="0"/>
              <a:t>Short </a:t>
            </a:r>
            <a:r>
              <a:rPr lang="en-GB" dirty="0" smtClean="0"/>
              <a:t>questions</a:t>
            </a:r>
          </a:p>
          <a:p>
            <a:pPr>
              <a:buFont typeface="Wingdings" pitchFamily="2" charset="2"/>
              <a:buChar char="ü"/>
            </a:pPr>
            <a:r>
              <a:rPr lang="en-GB" dirty="0"/>
              <a:t>Table talk - Behaviours and </a:t>
            </a:r>
            <a:r>
              <a:rPr lang="en-GB" dirty="0" smtClean="0"/>
              <a:t>skills</a:t>
            </a:r>
            <a:endParaRPr lang="en-GB" dirty="0" smtClean="0"/>
          </a:p>
          <a:p>
            <a:pPr>
              <a:buFont typeface="Wingdings" pitchFamily="2" charset="2"/>
              <a:buChar char="ü"/>
            </a:pPr>
            <a:r>
              <a:rPr lang="en-GB" dirty="0" smtClean="0"/>
              <a:t>Short written analysis</a:t>
            </a:r>
          </a:p>
          <a:p>
            <a:pPr>
              <a:buFont typeface="Wingdings" pitchFamily="2" charset="2"/>
              <a:buChar char="ü"/>
            </a:pPr>
            <a:r>
              <a:rPr lang="en-GB" dirty="0" smtClean="0"/>
              <a:t>Internet savvy?</a:t>
            </a:r>
          </a:p>
          <a:p>
            <a:pPr>
              <a:buFont typeface="Wingdings" pitchFamily="2" charset="2"/>
              <a:buChar char="ü"/>
            </a:pPr>
            <a:r>
              <a:rPr lang="en-GB" dirty="0"/>
              <a:t>Articulate</a:t>
            </a:r>
          </a:p>
          <a:p>
            <a:pPr>
              <a:buFont typeface="Wingdings" pitchFamily="2" charset="2"/>
              <a:buChar char="ü"/>
            </a:pPr>
            <a:r>
              <a:rPr lang="en-GB" dirty="0"/>
              <a:t>Calm under pressure</a:t>
            </a:r>
          </a:p>
          <a:p>
            <a:pPr>
              <a:buFont typeface="Wingdings" pitchFamily="2" charset="2"/>
              <a:buChar char="ü"/>
            </a:pPr>
            <a:r>
              <a:rPr lang="en-GB" dirty="0"/>
              <a:t>Process – volume of complicated </a:t>
            </a:r>
            <a:r>
              <a:rPr lang="en-GB" dirty="0" smtClean="0"/>
              <a:t>data</a:t>
            </a:r>
            <a:endParaRPr lang="en-GB" dirty="0" smtClean="0"/>
          </a:p>
          <a:p>
            <a:pPr>
              <a:buFont typeface="Wingdings" pitchFamily="2" charset="2"/>
              <a:buChar char="ü"/>
            </a:pPr>
            <a:r>
              <a:rPr lang="en-GB" dirty="0" smtClean="0"/>
              <a:t>Self awareness</a:t>
            </a:r>
          </a:p>
          <a:p>
            <a:pPr>
              <a:buFont typeface="Wingdings" pitchFamily="2" charset="2"/>
              <a:buChar char="ü"/>
            </a:pPr>
            <a:r>
              <a:rPr lang="en-GB" dirty="0" smtClean="0"/>
              <a:t>Staying power!</a:t>
            </a:r>
          </a:p>
          <a:p>
            <a:pPr marL="0" indent="0" algn="ctr">
              <a:buNone/>
            </a:pPr>
            <a:r>
              <a:rPr lang="en-GB" b="1" dirty="0" smtClean="0">
                <a:solidFill>
                  <a:srgbClr val="7030A0"/>
                </a:solidFill>
              </a:rPr>
              <a:t>Questions to ask</a:t>
            </a:r>
          </a:p>
          <a:p>
            <a:pPr>
              <a:buFont typeface="Wingdings" pitchFamily="2" charset="2"/>
              <a:buChar char="ü"/>
            </a:pP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3408" y="5661248"/>
            <a:ext cx="1907704" cy="972723"/>
          </a:xfrm>
          <a:prstGeom prst="rect">
            <a:avLst/>
          </a:prstGeom>
        </p:spPr>
      </p:pic>
      <p:pic>
        <p:nvPicPr>
          <p:cNvPr id="2051" name="Picture 3" descr="C:\Users\Yvonne\AppData\Local\Microsoft\Windows\Temporary Internet Files\Content.IE5\GY9LMZUI\MC900056128[1].wmf"/>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bwMode="auto">
          <a:xfrm>
            <a:off x="5746699" y="2942380"/>
            <a:ext cx="1841602" cy="1841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2011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smtClean="0">
                <a:solidFill>
                  <a:srgbClr val="7030A0"/>
                </a:solidFill>
              </a:rPr>
              <a:t>Training – the essentials</a:t>
            </a:r>
            <a:endParaRPr lang="en-GB" b="1" dirty="0">
              <a:solidFill>
                <a:srgbClr val="7030A0"/>
              </a:solidFill>
            </a:endParaRPr>
          </a:p>
        </p:txBody>
      </p:sp>
      <p:sp>
        <p:nvSpPr>
          <p:cNvPr id="2" name="Content Placeholder 1"/>
          <p:cNvSpPr>
            <a:spLocks noGrp="1"/>
          </p:cNvSpPr>
          <p:nvPr>
            <p:ph sz="half" idx="1"/>
          </p:nvPr>
        </p:nvSpPr>
        <p:spPr/>
        <p:txBody>
          <a:bodyPr>
            <a:normAutofit fontScale="92500" lnSpcReduction="10000"/>
          </a:bodyPr>
          <a:lstStyle/>
          <a:p>
            <a:pPr>
              <a:buFont typeface="Wingdings" panose="05000000000000000000" pitchFamily="2" charset="2"/>
              <a:buChar char="ü"/>
            </a:pPr>
            <a:r>
              <a:rPr lang="en-GB" dirty="0" smtClean="0"/>
              <a:t>Paperwork</a:t>
            </a:r>
          </a:p>
          <a:p>
            <a:pPr>
              <a:buFont typeface="Wingdings" panose="05000000000000000000" pitchFamily="2" charset="2"/>
              <a:buChar char="ü"/>
            </a:pPr>
            <a:r>
              <a:rPr lang="en-GB" dirty="0" smtClean="0"/>
              <a:t>Team work</a:t>
            </a:r>
          </a:p>
          <a:p>
            <a:pPr>
              <a:buFont typeface="Wingdings" panose="05000000000000000000" pitchFamily="2" charset="2"/>
              <a:buChar char="ü"/>
            </a:pPr>
            <a:r>
              <a:rPr lang="en-GB" dirty="0" smtClean="0"/>
              <a:t>Group work</a:t>
            </a:r>
          </a:p>
          <a:p>
            <a:pPr>
              <a:buFont typeface="Wingdings" panose="05000000000000000000" pitchFamily="2" charset="2"/>
              <a:buChar char="ü"/>
            </a:pPr>
            <a:r>
              <a:rPr lang="en-GB" dirty="0" smtClean="0"/>
              <a:t>Equality &amp; vulnerable clients</a:t>
            </a:r>
          </a:p>
          <a:p>
            <a:pPr>
              <a:buFont typeface="Wingdings" panose="05000000000000000000" pitchFamily="2" charset="2"/>
              <a:buChar char="ü"/>
            </a:pPr>
            <a:r>
              <a:rPr lang="en-GB" dirty="0" smtClean="0"/>
              <a:t>Report writing</a:t>
            </a:r>
          </a:p>
          <a:p>
            <a:pPr>
              <a:buFont typeface="Wingdings" panose="05000000000000000000" pitchFamily="2" charset="2"/>
              <a:buChar char="ü"/>
            </a:pPr>
            <a:r>
              <a:rPr lang="en-GB" dirty="0" smtClean="0"/>
              <a:t>Presentation skills</a:t>
            </a:r>
          </a:p>
          <a:p>
            <a:pPr>
              <a:buFont typeface="Wingdings" panose="05000000000000000000" pitchFamily="2" charset="2"/>
              <a:buChar char="ü"/>
            </a:pPr>
            <a:r>
              <a:rPr lang="en-GB" dirty="0" smtClean="0"/>
              <a:t>Negotiation skills</a:t>
            </a:r>
          </a:p>
          <a:p>
            <a:pPr>
              <a:buFont typeface="Wingdings" panose="05000000000000000000" pitchFamily="2" charset="2"/>
              <a:buChar char="ü"/>
            </a:pPr>
            <a:r>
              <a:rPr lang="en-GB" dirty="0" smtClean="0"/>
              <a:t>Relationship management</a:t>
            </a:r>
          </a:p>
          <a:p>
            <a:pPr marL="0" indent="0">
              <a:buNone/>
            </a:pPr>
            <a:r>
              <a:rPr lang="en-GB" dirty="0" smtClean="0"/>
              <a:t>And if you want….advocacy</a:t>
            </a:r>
            <a:endParaRPr lang="en-GB" dirty="0"/>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7092950" y="5924550"/>
            <a:ext cx="1736725" cy="933450"/>
          </a:xfrm>
          <a:prstGeom prst="rect">
            <a:avLst/>
          </a:prstGeom>
        </p:spPr>
      </p:pic>
      <p:pic>
        <p:nvPicPr>
          <p:cNvPr id="3076" name="Picture 4" descr="C:\Users\Yvonne\AppData\Local\Microsoft\Windows\Temporary Internet Files\Content.IE5\R020VWT1\MP900387273[1].jpg"/>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4838700" y="2558637"/>
            <a:ext cx="3657600" cy="2609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3769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68313" y="260350"/>
            <a:ext cx="8229600" cy="1143000"/>
          </a:xfrm>
        </p:spPr>
        <p:txBody>
          <a:bodyPr/>
          <a:lstStyle/>
          <a:p>
            <a:pPr eaLnBrk="1" hangingPunct="1"/>
            <a:r>
              <a:rPr lang="en-GB" b="1" dirty="0" smtClean="0">
                <a:solidFill>
                  <a:srgbClr val="7030A0"/>
                </a:solidFill>
              </a:rPr>
              <a:t>Key documentation</a:t>
            </a:r>
            <a:endParaRPr lang="en-GB" b="1" dirty="0" smtClean="0">
              <a:solidFill>
                <a:srgbClr val="7030A0"/>
              </a:solidFill>
            </a:endParaRPr>
          </a:p>
        </p:txBody>
      </p:sp>
      <p:sp>
        <p:nvSpPr>
          <p:cNvPr id="3075" name="Content Placeholder 2"/>
          <p:cNvSpPr>
            <a:spLocks noGrp="1"/>
          </p:cNvSpPr>
          <p:nvPr>
            <p:ph sz="half" idx="1"/>
          </p:nvPr>
        </p:nvSpPr>
        <p:spPr>
          <a:xfrm>
            <a:off x="457200" y="1772815"/>
            <a:ext cx="8147050" cy="4353347"/>
          </a:xfrm>
        </p:spPr>
        <p:txBody>
          <a:bodyPr>
            <a:normAutofit fontScale="25000" lnSpcReduction="20000"/>
          </a:bodyPr>
          <a:lstStyle/>
          <a:p>
            <a:pPr eaLnBrk="1" hangingPunct="1">
              <a:buFont typeface="Wingdings" pitchFamily="2" charset="2"/>
              <a:buChar char="ü"/>
              <a:defRPr/>
            </a:pPr>
            <a:r>
              <a:rPr lang="en-GB" sz="11200" dirty="0" smtClean="0"/>
              <a:t>Terms of reference</a:t>
            </a:r>
          </a:p>
          <a:p>
            <a:pPr eaLnBrk="1" hangingPunct="1">
              <a:buFont typeface="Wingdings" pitchFamily="2" charset="2"/>
              <a:buChar char="ü"/>
              <a:defRPr/>
            </a:pPr>
            <a:r>
              <a:rPr lang="en-GB" sz="11200" dirty="0" smtClean="0"/>
              <a:t>Code of conduct</a:t>
            </a:r>
          </a:p>
          <a:p>
            <a:pPr eaLnBrk="1" hangingPunct="1">
              <a:buFont typeface="Wingdings" pitchFamily="2" charset="2"/>
              <a:buChar char="ü"/>
              <a:defRPr/>
            </a:pPr>
            <a:r>
              <a:rPr lang="en-GB" sz="11200" dirty="0" smtClean="0"/>
              <a:t>Confidentiality agreement</a:t>
            </a:r>
          </a:p>
          <a:p>
            <a:pPr eaLnBrk="1" hangingPunct="1">
              <a:buFont typeface="Wingdings" pitchFamily="2" charset="2"/>
              <a:buChar char="ü"/>
              <a:defRPr/>
            </a:pPr>
            <a:r>
              <a:rPr lang="en-GB" sz="11200" dirty="0" smtClean="0"/>
              <a:t>Role description</a:t>
            </a:r>
          </a:p>
          <a:p>
            <a:pPr eaLnBrk="1" hangingPunct="1">
              <a:buFont typeface="Wingdings" pitchFamily="2" charset="2"/>
              <a:buChar char="ü"/>
              <a:defRPr/>
            </a:pPr>
            <a:r>
              <a:rPr lang="en-GB" sz="11200" dirty="0" smtClean="0"/>
              <a:t>Leaflet on the scheme </a:t>
            </a:r>
          </a:p>
          <a:p>
            <a:pPr eaLnBrk="1" hangingPunct="1">
              <a:buFont typeface="Wingdings" pitchFamily="2" charset="2"/>
              <a:buChar char="ü"/>
              <a:defRPr/>
            </a:pPr>
            <a:r>
              <a:rPr lang="en-GB" sz="11200" dirty="0" smtClean="0"/>
              <a:t>How to contact</a:t>
            </a:r>
          </a:p>
          <a:p>
            <a:pPr eaLnBrk="1" hangingPunct="1">
              <a:buFont typeface="Wingdings" pitchFamily="2" charset="2"/>
              <a:buChar char="ü"/>
              <a:defRPr/>
            </a:pPr>
            <a:r>
              <a:rPr lang="en-GB" sz="11200" dirty="0" smtClean="0"/>
              <a:t>What you expect from the Panel</a:t>
            </a:r>
          </a:p>
          <a:p>
            <a:pPr eaLnBrk="1" hangingPunct="1">
              <a:buFont typeface="Wingdings" pitchFamily="2" charset="2"/>
              <a:buChar char="ü"/>
              <a:defRPr/>
            </a:pPr>
            <a:r>
              <a:rPr lang="en-GB" sz="11200" dirty="0" smtClean="0"/>
              <a:t>What they get in return</a:t>
            </a:r>
          </a:p>
          <a:p>
            <a:pPr eaLnBrk="1" hangingPunct="1">
              <a:buFont typeface="Wingdings" pitchFamily="2" charset="2"/>
              <a:buChar char="ü"/>
              <a:defRPr/>
            </a:pPr>
            <a:r>
              <a:rPr lang="en-GB" sz="11200" dirty="0" smtClean="0"/>
              <a:t>Where is the report going?</a:t>
            </a:r>
            <a:endParaRPr lang="en-GB" sz="11200" dirty="0" smtClean="0"/>
          </a:p>
          <a:p>
            <a:pPr eaLnBrk="1" hangingPunct="1">
              <a:buFont typeface="Wingdings" pitchFamily="2" charset="2"/>
              <a:buChar char="ü"/>
              <a:defRPr/>
            </a:pPr>
            <a:endParaRPr lang="en-GB" sz="11200" dirty="0"/>
          </a:p>
          <a:p>
            <a:pPr eaLnBrk="1" hangingPunct="1">
              <a:buFont typeface="Wingdings" pitchFamily="2" charset="2"/>
              <a:buChar char="ü"/>
              <a:defRPr/>
            </a:pPr>
            <a:endParaRPr lang="en-GB" sz="3200" dirty="0" smtClean="0"/>
          </a:p>
          <a:p>
            <a:pPr eaLnBrk="1" hangingPunct="1">
              <a:buFont typeface="Wingdings" pitchFamily="2" charset="2"/>
              <a:buChar char="ü"/>
              <a:defRPr/>
            </a:pPr>
            <a:endParaRPr lang="en-GB" dirty="0" smtClean="0"/>
          </a:p>
          <a:p>
            <a:pPr eaLnBrk="1" hangingPunct="1">
              <a:defRPr/>
            </a:pPr>
            <a:endParaRPr lang="en-GB" dirty="0" smtClean="0"/>
          </a:p>
          <a:p>
            <a:pPr eaLnBrk="1" hangingPunct="1">
              <a:buFont typeface="Arial" charset="0"/>
              <a:buNone/>
              <a:defRPr/>
            </a:pPr>
            <a:endParaRPr lang="en-GB" dirty="0" smtClean="0"/>
          </a:p>
          <a:p>
            <a:pPr eaLnBrk="1" hangingPunct="1">
              <a:buFont typeface="Arial" charset="0"/>
              <a:buNone/>
              <a:defRPr/>
            </a:pPr>
            <a:r>
              <a:rPr lang="en-GB" dirty="0" smtClean="0"/>
              <a:t/>
            </a:r>
            <a:br>
              <a:rPr lang="en-GB" dirty="0" smtClean="0"/>
            </a:br>
            <a:r>
              <a:rPr lang="en-GB" dirty="0" smtClean="0"/>
              <a:t/>
            </a:r>
            <a:br>
              <a:rPr lang="en-GB" dirty="0" smtClean="0"/>
            </a:br>
            <a:endParaRPr lang="en-GB" dirty="0" smtClean="0"/>
          </a:p>
          <a:p>
            <a:pPr eaLnBrk="1" hangingPunct="1">
              <a:defRPr/>
            </a:pPr>
            <a:endParaRPr lang="en-GB" dirty="0" smtClean="0"/>
          </a:p>
        </p:txBody>
      </p:sp>
      <p:pic>
        <p:nvPicPr>
          <p:cNvPr id="9220"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372225" y="5084763"/>
            <a:ext cx="2457450" cy="1319212"/>
          </a:xfrm>
        </p:spPr>
      </p:pic>
      <p:pic>
        <p:nvPicPr>
          <p:cNvPr id="5122" name="Picture 2" descr="C:\Users\Yvonne\AppData\Local\Microsoft\Windows\Temporary Internet Files\Content.IE5\9827OPLS\MC900439357[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0152" y="2060848"/>
            <a:ext cx="3056384" cy="30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76768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r>
              <a:rPr lang="en-GB" b="1" dirty="0" smtClean="0">
                <a:solidFill>
                  <a:srgbClr val="7030A0"/>
                </a:solidFill>
              </a:rPr>
              <a:t>The Toolkit</a:t>
            </a:r>
            <a:endParaRPr lang="en-GB" b="1" dirty="0" smtClean="0">
              <a:solidFill>
                <a:srgbClr val="7030A0"/>
              </a:solidFill>
            </a:endParaRPr>
          </a:p>
        </p:txBody>
      </p:sp>
      <p:sp>
        <p:nvSpPr>
          <p:cNvPr id="11267" name="Content Placeholder 2"/>
          <p:cNvSpPr>
            <a:spLocks noGrp="1"/>
          </p:cNvSpPr>
          <p:nvPr>
            <p:ph sz="half" idx="1"/>
          </p:nvPr>
        </p:nvSpPr>
        <p:spPr/>
        <p:txBody>
          <a:bodyPr>
            <a:normAutofit fontScale="85000" lnSpcReduction="10000"/>
          </a:bodyPr>
          <a:lstStyle/>
          <a:p>
            <a:pPr>
              <a:buFont typeface="Wingdings" panose="05000000000000000000" pitchFamily="2" charset="2"/>
              <a:buChar char="ü"/>
            </a:pPr>
            <a:r>
              <a:rPr lang="en-GB" dirty="0" smtClean="0"/>
              <a:t>Winter time</a:t>
            </a:r>
          </a:p>
          <a:p>
            <a:pPr>
              <a:buFont typeface="Wingdings" panose="05000000000000000000" pitchFamily="2" charset="2"/>
              <a:buChar char="ü"/>
            </a:pPr>
            <a:r>
              <a:rPr lang="en-GB" dirty="0" smtClean="0"/>
              <a:t>4 HAs and Yvonne</a:t>
            </a:r>
          </a:p>
          <a:p>
            <a:pPr>
              <a:buFont typeface="Wingdings" panose="05000000000000000000" pitchFamily="2" charset="2"/>
              <a:buChar char="ü"/>
            </a:pPr>
            <a:r>
              <a:rPr lang="en-GB" dirty="0" smtClean="0"/>
              <a:t>Available through Tenant Advisor</a:t>
            </a:r>
          </a:p>
          <a:p>
            <a:pPr>
              <a:buFont typeface="Wingdings" panose="05000000000000000000" pitchFamily="2" charset="2"/>
              <a:buChar char="ü"/>
            </a:pPr>
            <a:r>
              <a:rPr lang="en-GB" dirty="0" smtClean="0"/>
              <a:t>Tenant to tenant advice</a:t>
            </a:r>
          </a:p>
          <a:p>
            <a:pPr>
              <a:buFont typeface="Wingdings" panose="05000000000000000000" pitchFamily="2" charset="2"/>
              <a:buChar char="ü"/>
            </a:pPr>
            <a:r>
              <a:rPr lang="en-GB" dirty="0" smtClean="0"/>
              <a:t>Landlord to landlord advice</a:t>
            </a:r>
          </a:p>
          <a:p>
            <a:pPr>
              <a:buFont typeface="Wingdings" panose="05000000000000000000" pitchFamily="2" charset="2"/>
              <a:buChar char="ü"/>
            </a:pPr>
            <a:r>
              <a:rPr lang="en-GB" dirty="0" smtClean="0"/>
              <a:t>Paperwork</a:t>
            </a:r>
          </a:p>
          <a:p>
            <a:pPr>
              <a:buFont typeface="Wingdings" panose="05000000000000000000" pitchFamily="2" charset="2"/>
              <a:buChar char="ü"/>
            </a:pPr>
            <a:r>
              <a:rPr lang="en-GB" dirty="0" smtClean="0"/>
              <a:t>Training</a:t>
            </a:r>
          </a:p>
          <a:p>
            <a:pPr>
              <a:buFont typeface="Wingdings" panose="05000000000000000000" pitchFamily="2" charset="2"/>
              <a:buChar char="ü"/>
            </a:pPr>
            <a:r>
              <a:rPr lang="en-GB" dirty="0" smtClean="0"/>
              <a:t>P</a:t>
            </a:r>
            <a:r>
              <a:rPr lang="en-GB" dirty="0" smtClean="0"/>
              <a:t>rocess</a:t>
            </a:r>
          </a:p>
          <a:p>
            <a:pPr marL="0" indent="0">
              <a:buNone/>
            </a:pPr>
            <a:endParaRPr lang="en-GB" dirty="0" smtClean="0"/>
          </a:p>
          <a:p>
            <a:pPr marL="0" indent="0" algn="ctr">
              <a:buNone/>
            </a:pPr>
            <a:r>
              <a:rPr lang="en-GB" u="sng" dirty="0" smtClean="0">
                <a:solidFill>
                  <a:srgbClr val="7030A0"/>
                </a:solidFill>
              </a:rPr>
              <a:t>TPAS Movie!</a:t>
            </a:r>
            <a:endParaRPr lang="en-GB" u="sng" dirty="0" smtClean="0">
              <a:solidFill>
                <a:srgbClr val="7030A0"/>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5895975"/>
            <a:ext cx="208915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3" descr="C:\Users\Yvonne\AppData\Local\Microsoft\Windows\Temporary Internet Files\Content.IE5\H8Z8HAV0\MC900431613[1].pn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753213" y="2948894"/>
            <a:ext cx="2496329" cy="2496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1116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370</Words>
  <Application>Microsoft Office PowerPoint</Application>
  <PresentationFormat>On-screen Show (4:3)</PresentationFormat>
  <Paragraphs>137</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Complaints – the many questions from members  6th November 2013 Scrutiny.net</vt:lpstr>
      <vt:lpstr>For Discussion</vt:lpstr>
      <vt:lpstr>What exactly is the 8 week rule</vt:lpstr>
      <vt:lpstr>Recruitment sources to Panels</vt:lpstr>
      <vt:lpstr>Impartiality</vt:lpstr>
      <vt:lpstr>Interview formats and requirements</vt:lpstr>
      <vt:lpstr>Training – the essentials</vt:lpstr>
      <vt:lpstr>Key documentation</vt:lpstr>
      <vt:lpstr>The Toolkit</vt:lpstr>
      <vt:lpstr>   Thank-you  for listening  Questions and Discussion www.tenantadvisor.net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management  and benchmarking  Resident Involvement  18th July 2013 Scrutiny.net</dc:title>
  <dc:creator>Yvonne</dc:creator>
  <cp:lastModifiedBy>Yvonne</cp:lastModifiedBy>
  <cp:revision>16</cp:revision>
  <dcterms:created xsi:type="dcterms:W3CDTF">2013-07-17T08:13:28Z</dcterms:created>
  <dcterms:modified xsi:type="dcterms:W3CDTF">2013-11-05T13:54:11Z</dcterms:modified>
</cp:coreProperties>
</file>