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7B9F2-D45D-4E44-BC4F-68110D09D849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573AE-C5B5-465A-9434-56AADB4E530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57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25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49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56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85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74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69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65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61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1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7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92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29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90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46E36-1845-4A9B-92DB-47B20745938F}" type="datetimeFigureOut">
              <a:rPr lang="en-GB" smtClean="0"/>
              <a:t>10/02/2014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48B5C-66D4-41A1-B240-84006A7802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97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vonne@tenantadvisor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lo@tenantadvisor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yvonne@tenantadvisor.net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6642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GB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Yvonne Davies</a:t>
            </a:r>
          </a:p>
          <a:p>
            <a:pPr eaLnBrk="1" hangingPunct="1">
              <a:defRPr/>
            </a:pPr>
            <a:r>
              <a:rPr lang="en-GB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Scrutiny &amp; Empowerment Partners</a:t>
            </a:r>
          </a:p>
          <a:p>
            <a:pPr eaLnBrk="1" hangingPunct="1">
              <a:defRPr/>
            </a:pPr>
            <a:r>
              <a:rPr lang="en-GB" sz="2800" b="1" dirty="0" smtClean="0">
                <a:solidFill>
                  <a:srgbClr val="7030A0"/>
                </a:solidFill>
                <a:latin typeface="Arial" charset="0"/>
                <a:cs typeface="Arial" charset="0"/>
                <a:hlinkClick r:id="rId3"/>
              </a:rPr>
              <a:t>yvonne@tenantadvisor.net</a:t>
            </a:r>
            <a:endParaRPr lang="en-GB" sz="28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07867 974659</a:t>
            </a:r>
          </a:p>
        </p:txBody>
      </p:sp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9364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Designated Complaint Panels – the hard stuff</a:t>
            </a: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Scrutiny.net </a:t>
            </a: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12</a:t>
            </a:r>
            <a:r>
              <a:rPr lang="en-GB" b="1" baseline="300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th</a:t>
            </a: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February 2014</a:t>
            </a:r>
            <a:b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pic>
        <p:nvPicPr>
          <p:cNvPr id="2048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7192"/>
            <a:ext cx="245745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4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Content: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 smtClean="0">
                <a:solidFill>
                  <a:srgbClr val="7030A0"/>
                </a:solidFill>
              </a:rPr>
              <a:t>Sometimes </a:t>
            </a:r>
            <a:r>
              <a:rPr lang="en-GB" sz="2800" i="1" dirty="0">
                <a:solidFill>
                  <a:srgbClr val="7030A0"/>
                </a:solidFill>
              </a:rPr>
              <a:t>complaints are complicated for staff to understand – so how do we support tenants through the difficult </a:t>
            </a:r>
            <a:r>
              <a:rPr lang="en-GB" sz="2800" i="1" dirty="0" smtClean="0">
                <a:solidFill>
                  <a:srgbClr val="7030A0"/>
                </a:solidFill>
              </a:rPr>
              <a:t>times</a:t>
            </a:r>
          </a:p>
          <a:p>
            <a:pPr marL="0" indent="0">
              <a:buNone/>
            </a:pPr>
            <a:r>
              <a:rPr lang="en-GB" sz="2800" dirty="0" smtClean="0"/>
              <a:t>How to Plan….</a:t>
            </a:r>
            <a:endParaRPr lang="en-GB" sz="2800" dirty="0"/>
          </a:p>
          <a:p>
            <a:pPr lvl="0"/>
            <a:r>
              <a:rPr lang="en-GB" sz="2800" dirty="0" smtClean="0"/>
              <a:t>Paperwork </a:t>
            </a:r>
            <a:r>
              <a:rPr lang="en-GB" sz="2800" dirty="0"/>
              <a:t>p</a:t>
            </a:r>
            <a:r>
              <a:rPr lang="en-GB" sz="2800" dirty="0" smtClean="0"/>
              <a:t>reparation </a:t>
            </a:r>
          </a:p>
          <a:p>
            <a:pPr lvl="0"/>
            <a:r>
              <a:rPr lang="en-GB" sz="2800" dirty="0" smtClean="0"/>
              <a:t>Balanced </a:t>
            </a:r>
            <a:r>
              <a:rPr lang="en-GB" sz="2800" dirty="0"/>
              <a:t>behaviours and judgements</a:t>
            </a:r>
          </a:p>
          <a:p>
            <a:pPr lvl="0"/>
            <a:r>
              <a:rPr lang="en-GB" sz="2800" dirty="0" smtClean="0"/>
              <a:t>Supporting tenants</a:t>
            </a:r>
          </a:p>
          <a:p>
            <a:pPr lvl="0"/>
            <a:r>
              <a:rPr lang="en-GB" sz="2800" dirty="0" smtClean="0"/>
              <a:t>Delivering the results of the DCP work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03256" y="5805264"/>
            <a:ext cx="1620542" cy="69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5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Paperwork Preparation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Timelines – who did what and when</a:t>
            </a:r>
          </a:p>
          <a:p>
            <a:r>
              <a:rPr lang="en-GB" dirty="0" smtClean="0"/>
              <a:t>Lead in periods – one month?</a:t>
            </a:r>
          </a:p>
          <a:p>
            <a:r>
              <a:rPr lang="en-GB" dirty="0" smtClean="0"/>
              <a:t>It is ok to say no and refer to HoS – some are on the “too hard pile” –/legal issues/fraud/ safeguarding</a:t>
            </a:r>
          </a:p>
          <a:p>
            <a:r>
              <a:rPr lang="en-GB" dirty="0" smtClean="0"/>
              <a:t>Paperwork and how you might share it</a:t>
            </a:r>
          </a:p>
          <a:p>
            <a:pPr lvl="0"/>
            <a:r>
              <a:rPr lang="en-GB" dirty="0" smtClean="0"/>
              <a:t>Pre meetings – 2 weeks prior</a:t>
            </a:r>
          </a:p>
          <a:p>
            <a:pPr lvl="0"/>
            <a:r>
              <a:rPr lang="en-GB" dirty="0" smtClean="0"/>
              <a:t>Pre meeting preparation on the day</a:t>
            </a:r>
          </a:p>
          <a:p>
            <a:pPr lvl="0"/>
            <a:r>
              <a:rPr lang="en-GB" dirty="0" smtClean="0"/>
              <a:t>Using the time after the meeting - with the staff and tenants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03256" y="5805264"/>
            <a:ext cx="1620542" cy="69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8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Balanced behaviours and judgements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i="1" dirty="0" smtClean="0">
                <a:solidFill>
                  <a:srgbClr val="7030A0"/>
                </a:solidFill>
              </a:rPr>
              <a:t>Independent decision – or more of the same?</a:t>
            </a:r>
          </a:p>
          <a:p>
            <a:r>
              <a:rPr lang="en-GB" dirty="0" smtClean="0"/>
              <a:t>Going through each document</a:t>
            </a:r>
          </a:p>
          <a:p>
            <a:r>
              <a:rPr lang="en-GB" dirty="0" smtClean="0"/>
              <a:t>What has been promised – what has happened – is there evidence for this?</a:t>
            </a:r>
          </a:p>
          <a:p>
            <a:r>
              <a:rPr lang="en-GB" dirty="0" smtClean="0"/>
              <a:t>Drawing out evidence based questions for staff and the complainant</a:t>
            </a:r>
          </a:p>
          <a:p>
            <a:r>
              <a:rPr lang="en-GB" dirty="0" smtClean="0"/>
              <a:t>What do we think we know?</a:t>
            </a:r>
          </a:p>
          <a:p>
            <a:r>
              <a:rPr lang="en-GB" dirty="0" smtClean="0"/>
              <a:t>What do we know now?</a:t>
            </a:r>
          </a:p>
          <a:p>
            <a:r>
              <a:rPr lang="en-GB" dirty="0" smtClean="0"/>
              <a:t>Its ok to share what we think if its not evidenced – but we need to say its is not evidenced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03256" y="5805264"/>
            <a:ext cx="1620542" cy="69892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656" y="5957664"/>
            <a:ext cx="1620542" cy="69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0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Supporting tenants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What is the promise in the recognition/ToR document?</a:t>
            </a:r>
          </a:p>
          <a:p>
            <a:r>
              <a:rPr lang="en-GB" dirty="0" smtClean="0"/>
              <a:t>The most complex cases  - multi layered</a:t>
            </a:r>
          </a:p>
          <a:p>
            <a:r>
              <a:rPr lang="en-GB" dirty="0" smtClean="0"/>
              <a:t>Plenty of interviews and layers of different opinions – some which go back a long way</a:t>
            </a:r>
          </a:p>
          <a:p>
            <a:r>
              <a:rPr lang="en-GB" dirty="0" smtClean="0"/>
              <a:t>Staff administration and support</a:t>
            </a:r>
          </a:p>
          <a:p>
            <a:r>
              <a:rPr lang="en-GB" dirty="0" smtClean="0"/>
              <a:t>Independent mentor – at least in the early days – pre or in panel?</a:t>
            </a:r>
          </a:p>
          <a:p>
            <a:r>
              <a:rPr lang="en-GB" dirty="0" smtClean="0"/>
              <a:t>Supporting the results – the challenge to their findings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03256" y="5805264"/>
            <a:ext cx="1620542" cy="69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Delivering results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Morale argument</a:t>
            </a:r>
          </a:p>
          <a:p>
            <a:r>
              <a:rPr lang="en-GB" dirty="0" smtClean="0"/>
              <a:t>Writing the report</a:t>
            </a:r>
          </a:p>
          <a:p>
            <a:r>
              <a:rPr lang="en-GB" dirty="0" smtClean="0"/>
              <a:t>Negotiation and persuasion techniques</a:t>
            </a:r>
          </a:p>
          <a:p>
            <a:r>
              <a:rPr lang="en-GB" dirty="0" smtClean="0"/>
              <a:t>Making the case in the paperwork</a:t>
            </a:r>
          </a:p>
          <a:p>
            <a:r>
              <a:rPr lang="en-GB" dirty="0" smtClean="0"/>
              <a:t>Presenting the results</a:t>
            </a:r>
          </a:p>
          <a:p>
            <a:r>
              <a:rPr lang="en-GB" dirty="0" smtClean="0"/>
              <a:t>Letting the complainant know and the options</a:t>
            </a:r>
          </a:p>
          <a:p>
            <a:r>
              <a:rPr lang="en-GB" dirty="0" smtClean="0"/>
              <a:t>Role of the DCP and of the Landlord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03256" y="5805264"/>
            <a:ext cx="1620542" cy="69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6700" dirty="0" smtClean="0">
                <a:hlinkClick r:id="rId3"/>
              </a:rPr>
              <a:t/>
            </a:r>
            <a:br>
              <a:rPr lang="en-GB" sz="6700" dirty="0" smtClean="0">
                <a:hlinkClick r:id="rId3"/>
              </a:rPr>
            </a:br>
            <a:r>
              <a:rPr lang="en-GB" sz="6700" dirty="0">
                <a:hlinkClick r:id="rId3"/>
              </a:rPr>
              <a:t/>
            </a:r>
            <a:br>
              <a:rPr lang="en-GB" sz="6700" dirty="0">
                <a:hlinkClick r:id="rId3"/>
              </a:rPr>
            </a:br>
            <a:r>
              <a:rPr lang="en-GB" sz="4700" b="1" dirty="0" smtClean="0">
                <a:solidFill>
                  <a:srgbClr val="7030A0"/>
                </a:solidFill>
              </a:rPr>
              <a:t>Thank-you – Discussion</a:t>
            </a:r>
            <a:br>
              <a:rPr lang="en-GB" sz="4700" b="1" dirty="0" smtClean="0">
                <a:solidFill>
                  <a:srgbClr val="7030A0"/>
                </a:solidFill>
              </a:rPr>
            </a:br>
            <a:r>
              <a:rPr lang="en-GB" sz="4700" b="1" dirty="0" smtClean="0">
                <a:solidFill>
                  <a:srgbClr val="7030A0"/>
                </a:solidFill>
              </a:rPr>
              <a:t>…so who is doing what on VFM?</a:t>
            </a:r>
            <a:r>
              <a:rPr lang="en-GB" sz="6700" b="1" dirty="0" smtClean="0"/>
              <a:t/>
            </a:r>
            <a:br>
              <a:rPr lang="en-GB" sz="6700" b="1" dirty="0" smtClean="0"/>
            </a:br>
            <a:r>
              <a:rPr lang="en-GB" sz="6700" b="1" dirty="0" smtClean="0"/>
              <a:t/>
            </a:r>
            <a:br>
              <a:rPr lang="en-GB" sz="6700" b="1" dirty="0" smtClean="0"/>
            </a:br>
            <a:r>
              <a:rPr lang="en-GB" sz="3600" dirty="0">
                <a:solidFill>
                  <a:srgbClr val="7030A0"/>
                </a:solidFill>
              </a:rPr>
              <a:t/>
            </a:r>
            <a:br>
              <a:rPr lang="en-GB" sz="3600" dirty="0">
                <a:solidFill>
                  <a:srgbClr val="7030A0"/>
                </a:solidFill>
              </a:rPr>
            </a:br>
            <a:endParaRPr lang="en-GB" sz="3600" dirty="0">
              <a:solidFill>
                <a:srgbClr val="7030A0"/>
              </a:solidFill>
            </a:endParaRP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5085184"/>
            <a:ext cx="3123185" cy="1346992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923928" y="2349500"/>
            <a:ext cx="4762872" cy="360045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 smtClean="0">
                <a:hlinkClick r:id="rId5"/>
              </a:rPr>
              <a:t>yvonne@tenantadvisor.net</a:t>
            </a: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/>
              <a:t>Tel: </a:t>
            </a:r>
            <a:r>
              <a:rPr lang="en-GB" sz="11200" dirty="0" smtClean="0"/>
              <a:t>07867 974659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9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302</Words>
  <Application>Microsoft Office PowerPoint</Application>
  <PresentationFormat>On-screen Show (4:3)</PresentationFormat>
  <Paragraphs>58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Designated Complaint Panels – the hard stuff  Scrutiny.net 12th February 2014  </vt:lpstr>
      <vt:lpstr>Content:</vt:lpstr>
      <vt:lpstr>Paperwork Preparation</vt:lpstr>
      <vt:lpstr>Balanced behaviours and judgements</vt:lpstr>
      <vt:lpstr>Supporting tenants</vt:lpstr>
      <vt:lpstr>Delivering results</vt:lpstr>
      <vt:lpstr>  Thank-you – Discussion …so who is doing what on VFM?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Designated Complaint Panels – the hard stuff   Scrutiny.net 12th February 2014</dc:title>
  <dc:creator>Yvonne</dc:creator>
  <cp:lastModifiedBy>Yvonne</cp:lastModifiedBy>
  <cp:revision>5</cp:revision>
  <dcterms:created xsi:type="dcterms:W3CDTF">2014-02-10T22:12:31Z</dcterms:created>
  <dcterms:modified xsi:type="dcterms:W3CDTF">2014-02-10T22:31:08Z</dcterms:modified>
</cp:coreProperties>
</file>