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8" r:id="rId2"/>
    <p:sldId id="257" r:id="rId3"/>
    <p:sldId id="260" r:id="rId4"/>
    <p:sldId id="261" r:id="rId5"/>
    <p:sldId id="262" r:id="rId6"/>
    <p:sldId id="263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1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E7B9F2-D45D-4E44-BC4F-68110D09D849}" type="datetimeFigureOut">
              <a:rPr lang="en-GB" smtClean="0"/>
              <a:t>10/02/2014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9573AE-C5B5-465A-9434-56AADB4E530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7574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414A2-A90A-4B84-92B7-328FEC24896D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32596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414A2-A90A-4B84-92B7-328FEC24896D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4499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46E36-1845-4A9B-92DB-47B20745938F}" type="datetimeFigureOut">
              <a:rPr lang="en-GB" smtClean="0"/>
              <a:t>10/02/2014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48B5C-66D4-41A1-B240-84006A7802A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0562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46E36-1845-4A9B-92DB-47B20745938F}" type="datetimeFigureOut">
              <a:rPr lang="en-GB" smtClean="0"/>
              <a:t>10/02/2014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48B5C-66D4-41A1-B240-84006A7802A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7854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46E36-1845-4A9B-92DB-47B20745938F}" type="datetimeFigureOut">
              <a:rPr lang="en-GB" smtClean="0"/>
              <a:t>10/02/2014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48B5C-66D4-41A1-B240-84006A7802A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5742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46E36-1845-4A9B-92DB-47B20745938F}" type="datetimeFigureOut">
              <a:rPr lang="en-GB" smtClean="0"/>
              <a:t>10/02/2014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48B5C-66D4-41A1-B240-84006A7802A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1694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46E36-1845-4A9B-92DB-47B20745938F}" type="datetimeFigureOut">
              <a:rPr lang="en-GB" smtClean="0"/>
              <a:t>10/02/2014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48B5C-66D4-41A1-B240-84006A7802A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2658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46E36-1845-4A9B-92DB-47B20745938F}" type="datetimeFigureOut">
              <a:rPr lang="en-GB" smtClean="0"/>
              <a:t>10/02/2014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48B5C-66D4-41A1-B240-84006A7802A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3613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46E36-1845-4A9B-92DB-47B20745938F}" type="datetimeFigureOut">
              <a:rPr lang="en-GB" smtClean="0"/>
              <a:t>10/02/2014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48B5C-66D4-41A1-B240-84006A7802A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14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46E36-1845-4A9B-92DB-47B20745938F}" type="datetimeFigureOut">
              <a:rPr lang="en-GB" smtClean="0"/>
              <a:t>10/02/2014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48B5C-66D4-41A1-B240-84006A7802A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177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46E36-1845-4A9B-92DB-47B20745938F}" type="datetimeFigureOut">
              <a:rPr lang="en-GB" smtClean="0"/>
              <a:t>10/02/2014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48B5C-66D4-41A1-B240-84006A7802A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923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46E36-1845-4A9B-92DB-47B20745938F}" type="datetimeFigureOut">
              <a:rPr lang="en-GB" smtClean="0"/>
              <a:t>10/02/2014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48B5C-66D4-41A1-B240-84006A7802A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293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46E36-1845-4A9B-92DB-47B20745938F}" type="datetimeFigureOut">
              <a:rPr lang="en-GB" smtClean="0"/>
              <a:t>10/02/2014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48B5C-66D4-41A1-B240-84006A7802A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4901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46E36-1845-4A9B-92DB-47B20745938F}" type="datetimeFigureOut">
              <a:rPr lang="en-GB" smtClean="0"/>
              <a:t>10/02/2014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48B5C-66D4-41A1-B240-84006A7802A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0976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yvonne@tenantadvisor.ne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hello@tenantadvisor.ne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hyperlink" Target="mailto:yvonne@tenantadvisor.net" TargetMode="Externa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1371600" y="2780928"/>
            <a:ext cx="6400800" cy="2664296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endParaRPr lang="en-GB" b="1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en-GB" sz="28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Yvonne Davies</a:t>
            </a:r>
          </a:p>
          <a:p>
            <a:pPr eaLnBrk="1" hangingPunct="1">
              <a:defRPr/>
            </a:pPr>
            <a:r>
              <a:rPr lang="en-GB" sz="28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Scrutiny &amp; Empowerment Partners</a:t>
            </a:r>
          </a:p>
          <a:p>
            <a:pPr eaLnBrk="1" hangingPunct="1">
              <a:defRPr/>
            </a:pPr>
            <a:r>
              <a:rPr lang="en-GB" sz="2800" b="1" dirty="0" smtClean="0">
                <a:solidFill>
                  <a:srgbClr val="7030A0"/>
                </a:solidFill>
                <a:latin typeface="Arial" charset="0"/>
                <a:cs typeface="Arial" charset="0"/>
                <a:hlinkClick r:id="rId3"/>
              </a:rPr>
              <a:t>yvonne@tenantadvisor.net</a:t>
            </a:r>
            <a:endParaRPr lang="en-GB" sz="2800" b="1" dirty="0" smtClean="0">
              <a:solidFill>
                <a:srgbClr val="7030A0"/>
              </a:solidFill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en-GB" sz="2800" b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07867 974659</a:t>
            </a:r>
          </a:p>
        </p:txBody>
      </p:sp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93647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b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/>
            </a:r>
            <a:br>
              <a:rPr lang="en-GB" b="1" dirty="0" smtClean="0">
                <a:solidFill>
                  <a:srgbClr val="7030A0"/>
                </a:solidFill>
                <a:latin typeface="Arial" charset="0"/>
                <a:cs typeface="Arial" charset="0"/>
              </a:rPr>
            </a:br>
            <a:r>
              <a:rPr lang="en-GB" b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Designated Complaint Panels – the hard stuff</a:t>
            </a:r>
            <a:r>
              <a:rPr lang="en-GB" b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/>
            </a:r>
            <a:br>
              <a:rPr lang="en-GB" b="1" dirty="0" smtClean="0">
                <a:solidFill>
                  <a:srgbClr val="7030A0"/>
                </a:solidFill>
                <a:latin typeface="Arial" charset="0"/>
                <a:cs typeface="Arial" charset="0"/>
              </a:rPr>
            </a:br>
            <a:r>
              <a:rPr lang="en-GB" b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/>
            </a:r>
            <a:br>
              <a:rPr lang="en-GB" b="1" dirty="0" smtClean="0">
                <a:solidFill>
                  <a:srgbClr val="7030A0"/>
                </a:solidFill>
                <a:latin typeface="Arial" charset="0"/>
                <a:cs typeface="Arial" charset="0"/>
              </a:rPr>
            </a:br>
            <a:r>
              <a:rPr lang="en-GB" b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Scrutiny.net </a:t>
            </a:r>
            <a:r>
              <a:rPr lang="en-GB" b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12</a:t>
            </a:r>
            <a:r>
              <a:rPr lang="en-GB" b="1" baseline="30000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th</a:t>
            </a:r>
            <a:r>
              <a:rPr lang="en-GB" b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 February 2014</a:t>
            </a:r>
            <a:br>
              <a:rPr lang="en-GB" b="1" dirty="0" smtClean="0">
                <a:solidFill>
                  <a:srgbClr val="7030A0"/>
                </a:solidFill>
                <a:latin typeface="Arial" charset="0"/>
                <a:cs typeface="Arial" charset="0"/>
              </a:rPr>
            </a:br>
            <a:r>
              <a:rPr lang="en-GB" b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/>
            </a:r>
            <a:br>
              <a:rPr lang="en-GB" b="1" dirty="0" smtClean="0">
                <a:solidFill>
                  <a:srgbClr val="7030A0"/>
                </a:solidFill>
                <a:latin typeface="Arial" charset="0"/>
                <a:cs typeface="Arial" charset="0"/>
              </a:rPr>
            </a:br>
            <a:endParaRPr lang="en-GB" b="1" dirty="0" smtClean="0">
              <a:solidFill>
                <a:srgbClr val="7030A0"/>
              </a:solidFill>
              <a:latin typeface="Arial" charset="0"/>
              <a:cs typeface="Arial" charset="0"/>
            </a:endParaRPr>
          </a:p>
        </p:txBody>
      </p:sp>
      <p:pic>
        <p:nvPicPr>
          <p:cNvPr id="20484" name="Content Placeholder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157192"/>
            <a:ext cx="2457450" cy="1319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352800"/>
            <a:ext cx="1524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6429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Content: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i="1" dirty="0" smtClean="0">
                <a:solidFill>
                  <a:srgbClr val="7030A0"/>
                </a:solidFill>
              </a:rPr>
              <a:t>Sometimes </a:t>
            </a:r>
            <a:r>
              <a:rPr lang="en-GB" sz="2800" i="1" dirty="0">
                <a:solidFill>
                  <a:srgbClr val="7030A0"/>
                </a:solidFill>
              </a:rPr>
              <a:t>complaints are complicated for staff to understand – so how do we support tenants through the difficult </a:t>
            </a:r>
            <a:r>
              <a:rPr lang="en-GB" sz="2800" i="1" dirty="0" smtClean="0">
                <a:solidFill>
                  <a:srgbClr val="7030A0"/>
                </a:solidFill>
              </a:rPr>
              <a:t>times</a:t>
            </a:r>
          </a:p>
          <a:p>
            <a:pPr marL="0" indent="0">
              <a:buNone/>
            </a:pPr>
            <a:r>
              <a:rPr lang="en-GB" sz="2800" dirty="0" smtClean="0"/>
              <a:t>How to Plan….</a:t>
            </a:r>
            <a:endParaRPr lang="en-GB" sz="2800" dirty="0"/>
          </a:p>
          <a:p>
            <a:pPr lvl="0"/>
            <a:r>
              <a:rPr lang="en-GB" sz="2800" dirty="0" smtClean="0"/>
              <a:t>Paperwork </a:t>
            </a:r>
            <a:r>
              <a:rPr lang="en-GB" sz="2800" dirty="0"/>
              <a:t>p</a:t>
            </a:r>
            <a:r>
              <a:rPr lang="en-GB" sz="2800" dirty="0" smtClean="0"/>
              <a:t>reparation </a:t>
            </a:r>
          </a:p>
          <a:p>
            <a:pPr lvl="0"/>
            <a:r>
              <a:rPr lang="en-GB" sz="2800" dirty="0" smtClean="0"/>
              <a:t>Balanced </a:t>
            </a:r>
            <a:r>
              <a:rPr lang="en-GB" sz="2800" dirty="0"/>
              <a:t>behaviours and judgements</a:t>
            </a:r>
          </a:p>
          <a:p>
            <a:pPr lvl="0"/>
            <a:r>
              <a:rPr lang="en-GB" sz="2800" dirty="0" smtClean="0"/>
              <a:t>Supporting tenants</a:t>
            </a:r>
          </a:p>
          <a:p>
            <a:pPr lvl="0"/>
            <a:r>
              <a:rPr lang="en-GB" sz="2800" dirty="0" smtClean="0"/>
              <a:t>Delivering the results of the DCP work</a:t>
            </a:r>
            <a:endParaRPr lang="en-GB" sz="2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403256" y="5805264"/>
            <a:ext cx="1620542" cy="698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158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Paperwork Preparation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Timelines – who did what and when</a:t>
            </a:r>
          </a:p>
          <a:p>
            <a:r>
              <a:rPr lang="en-GB" dirty="0" smtClean="0"/>
              <a:t>Lead in periods – one month?</a:t>
            </a:r>
          </a:p>
          <a:p>
            <a:r>
              <a:rPr lang="en-GB" dirty="0" smtClean="0"/>
              <a:t>It is ok to say no and refer to HoS – some are on the “too hard pile” –/legal issues/fraud/ safeguarding</a:t>
            </a:r>
          </a:p>
          <a:p>
            <a:r>
              <a:rPr lang="en-GB" dirty="0" smtClean="0"/>
              <a:t>Paperwork and how you might share it</a:t>
            </a:r>
          </a:p>
          <a:p>
            <a:pPr lvl="0"/>
            <a:r>
              <a:rPr lang="en-GB" dirty="0" smtClean="0"/>
              <a:t>Pre meetings – 2 weeks prior</a:t>
            </a:r>
          </a:p>
          <a:p>
            <a:pPr lvl="0"/>
            <a:r>
              <a:rPr lang="en-GB" dirty="0" smtClean="0"/>
              <a:t>Pre meeting preparation on the day</a:t>
            </a:r>
          </a:p>
          <a:p>
            <a:pPr lvl="0"/>
            <a:r>
              <a:rPr lang="en-GB" dirty="0" smtClean="0"/>
              <a:t>Using the time after the meeting - with the staff and tenants</a:t>
            </a: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403256" y="5805264"/>
            <a:ext cx="1620542" cy="698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88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7030A0"/>
                </a:solidFill>
              </a:rPr>
              <a:t>Balanced behaviours and judgements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i="1" dirty="0" smtClean="0">
                <a:solidFill>
                  <a:srgbClr val="7030A0"/>
                </a:solidFill>
              </a:rPr>
              <a:t>Independent decision – or more of the same?</a:t>
            </a:r>
          </a:p>
          <a:p>
            <a:r>
              <a:rPr lang="en-GB" dirty="0" smtClean="0"/>
              <a:t>Going through each document</a:t>
            </a:r>
          </a:p>
          <a:p>
            <a:r>
              <a:rPr lang="en-GB" dirty="0" smtClean="0"/>
              <a:t>What has been promised – what has happened – is there evidence for this?</a:t>
            </a:r>
          </a:p>
          <a:p>
            <a:r>
              <a:rPr lang="en-GB" dirty="0" smtClean="0"/>
              <a:t>Drawing out evidence based questions for staff and the complainant</a:t>
            </a:r>
          </a:p>
          <a:p>
            <a:r>
              <a:rPr lang="en-GB" dirty="0" smtClean="0"/>
              <a:t>What do we think we know?</a:t>
            </a:r>
          </a:p>
          <a:p>
            <a:r>
              <a:rPr lang="en-GB" dirty="0" smtClean="0"/>
              <a:t>What do we know now?</a:t>
            </a:r>
          </a:p>
          <a:p>
            <a:r>
              <a:rPr lang="en-GB" dirty="0" smtClean="0"/>
              <a:t>Its ok to share what we think if its not evidenced – but we need to say its is not evidenced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403256" y="5805264"/>
            <a:ext cx="1620542" cy="698920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5656" y="5957664"/>
            <a:ext cx="1620542" cy="698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06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Supporting tenants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What is the promise in the recognition/ToR document?</a:t>
            </a:r>
          </a:p>
          <a:p>
            <a:r>
              <a:rPr lang="en-GB" dirty="0" smtClean="0"/>
              <a:t>The most complex cases  - multi layered</a:t>
            </a:r>
          </a:p>
          <a:p>
            <a:r>
              <a:rPr lang="en-GB" dirty="0" smtClean="0"/>
              <a:t>Plenty of interviews and layers of different opinions – some which go back a long way</a:t>
            </a:r>
          </a:p>
          <a:p>
            <a:r>
              <a:rPr lang="en-GB" dirty="0" smtClean="0"/>
              <a:t>Staff administration and support</a:t>
            </a:r>
          </a:p>
          <a:p>
            <a:r>
              <a:rPr lang="en-GB" dirty="0" smtClean="0"/>
              <a:t>Independent mentor – at least in the early days – pre or in panel?</a:t>
            </a:r>
          </a:p>
          <a:p>
            <a:r>
              <a:rPr lang="en-GB" dirty="0" smtClean="0"/>
              <a:t>Supporting the results – the challenge to their findings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403256" y="5805264"/>
            <a:ext cx="1620542" cy="698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63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Delivering results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Morale argument</a:t>
            </a:r>
          </a:p>
          <a:p>
            <a:r>
              <a:rPr lang="en-GB" dirty="0" smtClean="0"/>
              <a:t>Writing the report</a:t>
            </a:r>
          </a:p>
          <a:p>
            <a:r>
              <a:rPr lang="en-GB" dirty="0" smtClean="0"/>
              <a:t>Negotiation and persuasion techniques</a:t>
            </a:r>
          </a:p>
          <a:p>
            <a:r>
              <a:rPr lang="en-GB" dirty="0" smtClean="0"/>
              <a:t>Making the case in the paperwork</a:t>
            </a:r>
          </a:p>
          <a:p>
            <a:r>
              <a:rPr lang="en-GB" dirty="0" smtClean="0"/>
              <a:t>Presenting the results</a:t>
            </a:r>
          </a:p>
          <a:p>
            <a:r>
              <a:rPr lang="en-GB" dirty="0" smtClean="0"/>
              <a:t>Letting the complainant know and the options</a:t>
            </a:r>
          </a:p>
          <a:p>
            <a:r>
              <a:rPr lang="en-GB" dirty="0" smtClean="0"/>
              <a:t>Role of the DCP and of the Landlord</a:t>
            </a:r>
          </a:p>
          <a:p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403256" y="5805264"/>
            <a:ext cx="1620542" cy="698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84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692150"/>
            <a:ext cx="8229600" cy="865188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GB" sz="6700" dirty="0" smtClean="0">
                <a:hlinkClick r:id="rId3"/>
              </a:rPr>
              <a:t/>
            </a:r>
            <a:br>
              <a:rPr lang="en-GB" sz="6700" dirty="0" smtClean="0">
                <a:hlinkClick r:id="rId3"/>
              </a:rPr>
            </a:br>
            <a:r>
              <a:rPr lang="en-GB" sz="6700" dirty="0">
                <a:hlinkClick r:id="rId3"/>
              </a:rPr>
              <a:t/>
            </a:r>
            <a:br>
              <a:rPr lang="en-GB" sz="6700" dirty="0">
                <a:hlinkClick r:id="rId3"/>
              </a:rPr>
            </a:br>
            <a:r>
              <a:rPr lang="en-GB" sz="4700" b="1" dirty="0" smtClean="0">
                <a:solidFill>
                  <a:srgbClr val="7030A0"/>
                </a:solidFill>
              </a:rPr>
              <a:t>Thank-you – Discussion</a:t>
            </a:r>
            <a:br>
              <a:rPr lang="en-GB" sz="4700" b="1" dirty="0" smtClean="0">
                <a:solidFill>
                  <a:srgbClr val="7030A0"/>
                </a:solidFill>
              </a:rPr>
            </a:br>
            <a:r>
              <a:rPr lang="en-GB" sz="4700" b="1" dirty="0" smtClean="0">
                <a:solidFill>
                  <a:srgbClr val="7030A0"/>
                </a:solidFill>
              </a:rPr>
              <a:t>…so who is doing what on VFM?</a:t>
            </a:r>
            <a:r>
              <a:rPr lang="en-GB" sz="6700" b="1" dirty="0" smtClean="0"/>
              <a:t/>
            </a:r>
            <a:br>
              <a:rPr lang="en-GB" sz="6700" b="1" dirty="0" smtClean="0"/>
            </a:br>
            <a:r>
              <a:rPr lang="en-GB" sz="6700" b="1" dirty="0" smtClean="0"/>
              <a:t/>
            </a:r>
            <a:br>
              <a:rPr lang="en-GB" sz="6700" b="1" dirty="0" smtClean="0"/>
            </a:br>
            <a:r>
              <a:rPr lang="en-GB" sz="3600" dirty="0">
                <a:solidFill>
                  <a:srgbClr val="7030A0"/>
                </a:solidFill>
              </a:rPr>
              <a:t/>
            </a:r>
            <a:br>
              <a:rPr lang="en-GB" sz="3600" dirty="0">
                <a:solidFill>
                  <a:srgbClr val="7030A0"/>
                </a:solidFill>
              </a:rPr>
            </a:br>
            <a:endParaRPr lang="en-GB" sz="3600" dirty="0">
              <a:solidFill>
                <a:srgbClr val="7030A0"/>
              </a:solidFill>
            </a:endParaRPr>
          </a:p>
        </p:txBody>
      </p:sp>
      <p:pic>
        <p:nvPicPr>
          <p:cNvPr id="21507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7544" y="5085184"/>
            <a:ext cx="3123185" cy="1346992"/>
          </a:xfrm>
        </p:spPr>
      </p:pic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3923928" y="2349500"/>
            <a:ext cx="4762872" cy="3600450"/>
          </a:xfrm>
        </p:spPr>
        <p:txBody>
          <a:bodyPr rtlCol="0">
            <a:normAutofit fontScale="2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sz="44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sz="112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sz="112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11200" dirty="0" smtClean="0">
                <a:hlinkClick r:id="rId5"/>
              </a:rPr>
              <a:t>yvonne@tenantadvisor.net</a:t>
            </a:r>
            <a:endParaRPr lang="en-GB" sz="112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11200" dirty="0"/>
              <a:t>Tel: </a:t>
            </a:r>
            <a:r>
              <a:rPr lang="en-GB" sz="11200" dirty="0" smtClean="0"/>
              <a:t>07867 974659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sz="112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11200" dirty="0" smtClean="0"/>
              <a:t>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sz="112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sz="11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299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302</Words>
  <Application>Microsoft Office PowerPoint</Application>
  <PresentationFormat>On-screen Show (4:3)</PresentationFormat>
  <Paragraphs>58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 Designated Complaint Panels – the hard stuff  Scrutiny.net 12th February 2014  </vt:lpstr>
      <vt:lpstr>Content:</vt:lpstr>
      <vt:lpstr>Paperwork Preparation</vt:lpstr>
      <vt:lpstr>Balanced behaviours and judgements</vt:lpstr>
      <vt:lpstr>Supporting tenants</vt:lpstr>
      <vt:lpstr>Delivering results</vt:lpstr>
      <vt:lpstr>  Thank-you – Discussion …so who is doing what on VFM?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Designated Complaint Panels – the hard stuff   Scrutiny.net 12th February 2014</dc:title>
  <dc:creator>Yvonne</dc:creator>
  <cp:lastModifiedBy>Yvonne</cp:lastModifiedBy>
  <cp:revision>5</cp:revision>
  <dcterms:created xsi:type="dcterms:W3CDTF">2014-02-10T22:12:31Z</dcterms:created>
  <dcterms:modified xsi:type="dcterms:W3CDTF">2014-02-10T22:31:08Z</dcterms:modified>
</cp:coreProperties>
</file>