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4" r:id="rId5"/>
    <p:sldId id="260" r:id="rId6"/>
    <p:sldId id="267" r:id="rId7"/>
    <p:sldId id="265" r:id="rId8"/>
    <p:sldId id="266" r:id="rId9"/>
    <p:sldId id="261" r:id="rId10"/>
    <p:sldId id="268" r:id="rId11"/>
    <p:sldId id="262" r:id="rId12"/>
    <p:sldId id="263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8C5C5-46D5-4520-820E-D4FACA845CA6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59EE9-56AE-4B0E-B177-984C11BD59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482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F414A2-A90A-4B84-92B7-328FEC24896D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750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36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99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53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1776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25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2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63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363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12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1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86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7D73-4EFB-4F30-8A17-A4F3243438D1}" type="datetimeFigureOut">
              <a:rPr lang="en-GB" smtClean="0"/>
              <a:t>08/06/2014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EACF-E667-4F62-BC47-E02FAD33E72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27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tenantadvisor.net/" TargetMode="External"/><Relationship Id="rId4" Type="http://schemas.openxmlformats.org/officeDocument/2006/relationships/hyperlink" Target="mailto:yvonne@tenantadvisor.ne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Scrutiny.net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11th June </a:t>
            </a:r>
            <a:r>
              <a:rPr lang="en-GB" dirty="0" smtClean="0"/>
              <a:t>2014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Proposed Changes to the </a:t>
            </a:r>
            <a:r>
              <a:rPr lang="en-GB" b="1" dirty="0" smtClean="0">
                <a:solidFill>
                  <a:srgbClr val="7030A0"/>
                </a:solidFill>
              </a:rPr>
              <a:t>Regulatory </a:t>
            </a:r>
            <a:r>
              <a:rPr lang="en-GB" b="1" dirty="0" smtClean="0">
                <a:solidFill>
                  <a:srgbClr val="7030A0"/>
                </a:solidFill>
              </a:rPr>
              <a:t>C</a:t>
            </a:r>
            <a:r>
              <a:rPr lang="en-GB" b="1" dirty="0" smtClean="0">
                <a:solidFill>
                  <a:srgbClr val="7030A0"/>
                </a:solidFill>
              </a:rPr>
              <a:t>ode – consultation </a:t>
            </a:r>
          </a:p>
          <a:p>
            <a:r>
              <a:rPr lang="en-GB" b="1" dirty="0">
                <a:solidFill>
                  <a:srgbClr val="7030A0"/>
                </a:solidFill>
              </a:rPr>
              <a:t>I</a:t>
            </a:r>
            <a:r>
              <a:rPr lang="en-GB" b="1" dirty="0" smtClean="0">
                <a:solidFill>
                  <a:srgbClr val="7030A0"/>
                </a:solidFill>
              </a:rPr>
              <a:t>mplications for landlords and tenants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908720"/>
            <a:ext cx="2425533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New – set up a Disposal Proceeds Fund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Assets sold at market value when build or acquired through public investment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Profit making providers </a:t>
            </a:r>
            <a:r>
              <a:rPr lang="en-GB" dirty="0" smtClean="0"/>
              <a:t>can grow by purchasing stock from non-profit providers or LA registered providers</a:t>
            </a:r>
          </a:p>
          <a:p>
            <a:r>
              <a:rPr lang="en-GB" dirty="0" smtClean="0"/>
              <a:t>Regulator to protect the public investment in the development and maintaining of those assets is captured on disposal </a:t>
            </a:r>
          </a:p>
          <a:p>
            <a:r>
              <a:rPr lang="en-GB" dirty="0"/>
              <a:t>C</a:t>
            </a:r>
            <a:r>
              <a:rPr lang="en-GB" dirty="0" smtClean="0"/>
              <a:t>ross subsidy - Sales proceeds will be captured and redirected into social housing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Use of DPF for profit and non profit providers </a:t>
            </a:r>
            <a:r>
              <a:rPr lang="en-GB" dirty="0" smtClean="0"/>
              <a:t>= building acquiring or refurbishing social or affordable rented homes or shared ownership – inc RTB profits in for-profit providers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19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New - Changes to registration criteria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Since April 2010 – 170 new registered providers – 20% in for-profit sector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New applicants must meet the governance and financial viability standard at registration</a:t>
            </a:r>
          </a:p>
          <a:p>
            <a:r>
              <a:rPr lang="en-GB" dirty="0" smtClean="0"/>
              <a:t>Already  - must have capacity to meet regulatory requirement – focus on management and contracts of key services</a:t>
            </a:r>
          </a:p>
          <a:p>
            <a:r>
              <a:rPr lang="en-GB" dirty="0" smtClean="0"/>
              <a:t>Already - If not for profit – must have objects </a:t>
            </a:r>
            <a:r>
              <a:rPr lang="en-GB" dirty="0" smtClean="0"/>
              <a:t>inc </a:t>
            </a:r>
            <a:r>
              <a:rPr lang="en-GB" dirty="0" smtClean="0"/>
              <a:t>the provision of social housing, non-profit status and non distribution of assets to members</a:t>
            </a:r>
          </a:p>
          <a:p>
            <a:r>
              <a:rPr lang="en-GB" dirty="0" smtClean="0"/>
              <a:t>Changes can cater for previously registered charities and can enable the alteration of the constitutional requirements for applicant which are charitable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7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New - Changes to rent standard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Spending review 2013 = New Government Rent Policy in May 2014 – guidance to regulator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Rents Target was to be reached March 2012 </a:t>
            </a:r>
            <a:r>
              <a:rPr lang="en-GB" dirty="0" smtClean="0"/>
              <a:t>– now rent formula on property values, local earnings and property size</a:t>
            </a:r>
          </a:p>
          <a:p>
            <a:r>
              <a:rPr lang="en-GB" dirty="0" smtClean="0"/>
              <a:t>New rent policy changes (from RPI) to </a:t>
            </a:r>
            <a:r>
              <a:rPr lang="en-GB" dirty="0" smtClean="0">
                <a:solidFill>
                  <a:srgbClr val="7030A0"/>
                </a:solidFill>
              </a:rPr>
              <a:t>CPI 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Rent caps CPI + 1.5%</a:t>
            </a:r>
            <a:r>
              <a:rPr lang="en-GB" dirty="0" smtClean="0"/>
              <a:t> until it reaches the rent flexibility and then set by Govt (already set at CPI = 1.5% for 2015-6)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Tolerance</a:t>
            </a:r>
            <a:r>
              <a:rPr lang="en-GB" dirty="0" smtClean="0"/>
              <a:t> of 5% GN and 10% SH remains</a:t>
            </a:r>
          </a:p>
          <a:p>
            <a:r>
              <a:rPr lang="en-GB" dirty="0"/>
              <a:t>R</a:t>
            </a:r>
            <a:r>
              <a:rPr lang="en-GB" dirty="0" smtClean="0"/>
              <a:t>emoves the ability to increase rent relative to the formula by up to £2 a week for convergence</a:t>
            </a:r>
          </a:p>
          <a:p>
            <a:r>
              <a:rPr lang="en-GB" dirty="0" smtClean="0"/>
              <a:t>Allows landlords can </a:t>
            </a:r>
            <a:r>
              <a:rPr lang="en-GB" dirty="0" smtClean="0">
                <a:solidFill>
                  <a:srgbClr val="7030A0"/>
                </a:solidFill>
              </a:rPr>
              <a:t>charge high earners up to market level </a:t>
            </a:r>
            <a:r>
              <a:rPr lang="en-GB" dirty="0" smtClean="0"/>
              <a:t>rent (£60k or more of household income)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Affordable rents </a:t>
            </a:r>
            <a:r>
              <a:rPr lang="en-GB" dirty="0" smtClean="0"/>
              <a:t>– continue at no more than 80% of mark et rent (inc service charges) and reset on relet and annually </a:t>
            </a:r>
            <a:r>
              <a:rPr lang="en-GB" dirty="0" smtClean="0">
                <a:solidFill>
                  <a:srgbClr val="7030A0"/>
                </a:solidFill>
              </a:rPr>
              <a:t>CPI = 1%</a:t>
            </a:r>
          </a:p>
          <a:p>
            <a:r>
              <a:rPr lang="en-GB" dirty="0" smtClean="0"/>
              <a:t>Regulator may waive requirements in respect of financial difficulty</a:t>
            </a:r>
          </a:p>
          <a:p>
            <a:r>
              <a:rPr lang="en-GB" dirty="0" smtClean="0"/>
              <a:t>Service charges base don management costs – within HB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 levels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1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For tenants…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Protection of risks, social housing assets</a:t>
            </a:r>
          </a:p>
          <a:p>
            <a:r>
              <a:rPr lang="en-GB" dirty="0" smtClean="0"/>
              <a:t>New annual requirement to comply with governance – which includes in this an assessment against the whole regulatory code</a:t>
            </a:r>
          </a:p>
          <a:p>
            <a:r>
              <a:rPr lang="en-GB" dirty="0" smtClean="0"/>
              <a:t>Clarity but not great news on rent increases</a:t>
            </a:r>
          </a:p>
          <a:p>
            <a:r>
              <a:rPr lang="en-GB" dirty="0" smtClean="0"/>
              <a:t>Independent Board Members – an appropriate number of them – Could TBM and Councillor numbers prevent the nec skills for diverse activities? The message if they don’t have the skills to o the activity – should the landlord be doing it?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85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Discussion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Closing date for consultation – 19</a:t>
            </a:r>
            <a:r>
              <a:rPr lang="en-GB" b="1" baseline="30000" dirty="0" smtClean="0">
                <a:solidFill>
                  <a:srgbClr val="7030A0"/>
                </a:solidFill>
              </a:rPr>
              <a:t>th</a:t>
            </a:r>
            <a:r>
              <a:rPr lang="en-GB" b="1" dirty="0" smtClean="0">
                <a:solidFill>
                  <a:srgbClr val="7030A0"/>
                </a:solidFill>
              </a:rPr>
              <a:t> August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 smtClean="0"/>
              <a:t>Can tenant groups do a response?</a:t>
            </a:r>
          </a:p>
          <a:p>
            <a:pPr marL="0" indent="0" algn="ctr">
              <a:buNone/>
            </a:pPr>
            <a:r>
              <a:rPr lang="en-GB" b="1" dirty="0" smtClean="0"/>
              <a:t>(It could build capacity, interest  in big picture etc.)</a:t>
            </a:r>
          </a:p>
          <a:p>
            <a:pPr marL="0" indent="0" algn="ctr"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Should we try this collectively a the July Unconference?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7030A0"/>
                </a:solidFill>
              </a:rPr>
              <a:t>As well as cover other subjects?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8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360586"/>
          </a:xfrm>
        </p:spPr>
        <p:txBody>
          <a:bodyPr rtlCol="0">
            <a:normAutofit fontScale="90000"/>
          </a:bodyPr>
          <a:lstStyle/>
          <a:p>
            <a:pPr algn="l">
              <a:defRPr/>
            </a:pPr>
            <a:r>
              <a:rPr lang="en-GB" sz="6700" dirty="0" smtClean="0"/>
              <a:t/>
            </a:r>
            <a:br>
              <a:rPr lang="en-GB" sz="6700" dirty="0" smtClean="0"/>
            </a:br>
            <a:r>
              <a:rPr lang="en-GB" sz="6700" dirty="0"/>
              <a:t/>
            </a:r>
            <a:br>
              <a:rPr lang="en-GB" sz="6700" dirty="0"/>
            </a:br>
            <a:r>
              <a:rPr lang="en-GB" sz="4000" b="1" dirty="0" smtClean="0">
                <a:solidFill>
                  <a:srgbClr val="7030A0"/>
                </a:solidFill>
              </a:rPr>
              <a:t>Thank-you - Any questions?</a:t>
            </a: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4000" b="1" dirty="0" smtClean="0"/>
              <a:t/>
            </a:r>
            <a:br>
              <a:rPr lang="en-GB" sz="4000" b="1" dirty="0" smtClean="0"/>
            </a:br>
            <a:r>
              <a:rPr lang="en-GB" sz="3600" dirty="0">
                <a:solidFill>
                  <a:srgbClr val="7030A0"/>
                </a:solidFill>
              </a:rPr>
              <a:t/>
            </a:r>
            <a:br>
              <a:rPr lang="en-GB" sz="3600" dirty="0">
                <a:solidFill>
                  <a:srgbClr val="7030A0"/>
                </a:solidFill>
              </a:rPr>
            </a:br>
            <a:endParaRPr lang="en-GB" sz="3600" dirty="0">
              <a:solidFill>
                <a:srgbClr val="7030A0"/>
              </a:solidFill>
            </a:endParaRPr>
          </a:p>
        </p:txBody>
      </p:sp>
      <p:pic>
        <p:nvPicPr>
          <p:cNvPr id="2150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4365104"/>
            <a:ext cx="3123185" cy="1346992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3995936" y="2348880"/>
            <a:ext cx="4762872" cy="3600450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44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b="1" dirty="0" smtClean="0">
                <a:solidFill>
                  <a:srgbClr val="7030A0"/>
                </a:solidFill>
              </a:rPr>
              <a:t>If you need support: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4"/>
              </a:rPr>
              <a:t>yvonne@tenantadvisor.net</a:t>
            </a: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/>
              <a:t>Tel: </a:t>
            </a:r>
            <a:r>
              <a:rPr lang="en-GB" sz="11200" dirty="0" smtClean="0"/>
              <a:t>07867 974659 </a:t>
            </a:r>
            <a:endParaRPr lang="en-GB" sz="112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1200" dirty="0" smtClean="0">
                <a:hlinkClick r:id="rId5"/>
              </a:rPr>
              <a:t>www.tenantadvisor.net</a:t>
            </a: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GB" sz="11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13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What we will cover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Challenges and changes</a:t>
            </a:r>
          </a:p>
          <a:p>
            <a:r>
              <a:rPr lang="en-GB" dirty="0" smtClean="0"/>
              <a:t>Governance, viability, risk, stress </a:t>
            </a:r>
            <a:r>
              <a:rPr lang="en-GB" dirty="0" smtClean="0"/>
              <a:t>testing</a:t>
            </a:r>
            <a:r>
              <a:rPr lang="en-GB" dirty="0" smtClean="0"/>
              <a:t>, asset registers, disposals and </a:t>
            </a:r>
            <a:r>
              <a:rPr lang="en-GB" dirty="0" smtClean="0"/>
              <a:t>rents</a:t>
            </a:r>
          </a:p>
          <a:p>
            <a:r>
              <a:rPr lang="en-GB" dirty="0" smtClean="0"/>
              <a:t>A code of guidance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For tenants: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Governance changes – annual compliance statement with </a:t>
            </a:r>
            <a:r>
              <a:rPr lang="en-GB" b="1" u="sng" dirty="0">
                <a:solidFill>
                  <a:srgbClr val="7030A0"/>
                </a:solidFill>
              </a:rPr>
              <a:t>a</a:t>
            </a:r>
            <a:r>
              <a:rPr lang="en-GB" b="1" u="sng" dirty="0" smtClean="0">
                <a:solidFill>
                  <a:srgbClr val="7030A0"/>
                </a:solidFill>
              </a:rPr>
              <a:t>ll standards </a:t>
            </a:r>
          </a:p>
          <a:p>
            <a:r>
              <a:rPr lang="en-GB" dirty="0" smtClean="0"/>
              <a:t>Closing date for consultation – 19</a:t>
            </a:r>
            <a:r>
              <a:rPr lang="en-GB" baseline="30000" dirty="0" smtClean="0"/>
              <a:t>th</a:t>
            </a:r>
            <a:r>
              <a:rPr lang="en-GB" dirty="0" smtClean="0"/>
              <a:t> August</a:t>
            </a:r>
          </a:p>
          <a:p>
            <a:r>
              <a:rPr lang="en-GB" dirty="0" smtClean="0"/>
              <a:t>Discussion - Can tenant scrutiny or other groups do a response?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2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Why change?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April 2013 - “Protecting social assets I a more diverse sector”</a:t>
            </a:r>
          </a:p>
          <a:p>
            <a:r>
              <a:rPr lang="en-GB" dirty="0" smtClean="0"/>
              <a:t>Ensure social housing assets are not at risk</a:t>
            </a:r>
          </a:p>
          <a:p>
            <a:pPr lvl="1"/>
            <a:r>
              <a:rPr lang="en-GB" dirty="0" smtClean="0"/>
              <a:t>Protect tenants, vulnerable people</a:t>
            </a:r>
          </a:p>
          <a:p>
            <a:pPr lvl="1"/>
            <a:r>
              <a:rPr lang="en-GB" dirty="0" smtClean="0"/>
              <a:t>Protection of being in a regulated sector</a:t>
            </a:r>
          </a:p>
          <a:p>
            <a:pPr lvl="1"/>
            <a:r>
              <a:rPr lang="en-GB" dirty="0" smtClean="0"/>
              <a:t>Protection from poor risk management</a:t>
            </a:r>
          </a:p>
          <a:p>
            <a:pPr lvl="1"/>
            <a:r>
              <a:rPr lang="en-GB" dirty="0" smtClean="0"/>
              <a:t>Protection from the commercial part of the business</a:t>
            </a:r>
          </a:p>
          <a:p>
            <a:r>
              <a:rPr lang="en-GB" dirty="0" smtClean="0"/>
              <a:t>Protect the public value of the assets</a:t>
            </a:r>
          </a:p>
          <a:p>
            <a:pPr lvl="1"/>
            <a:r>
              <a:rPr lang="en-GB" dirty="0" smtClean="0"/>
              <a:t>Protect tax payers subsidy </a:t>
            </a:r>
          </a:p>
          <a:p>
            <a:pPr lvl="1"/>
            <a:r>
              <a:rPr lang="en-GB" dirty="0" smtClean="0"/>
              <a:t>Ensure funds are used for the purpose intended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05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Challenges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Risks</a:t>
            </a:r>
            <a:r>
              <a:rPr lang="en-GB" dirty="0" smtClean="0"/>
              <a:t> – welfare reform</a:t>
            </a:r>
            <a:r>
              <a:rPr lang="en-GB" dirty="0"/>
              <a:t>;</a:t>
            </a:r>
            <a:r>
              <a:rPr lang="en-GB" dirty="0" smtClean="0"/>
              <a:t> diversification and exposure to other markets for cross subsidy; exposure to housing market changes; reduction in grant levels and changing financial market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Skills</a:t>
            </a:r>
            <a:r>
              <a:rPr lang="en-GB" dirty="0" smtClean="0"/>
              <a:t> – new markets and commercial activity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Groups</a:t>
            </a:r>
            <a:r>
              <a:rPr lang="en-GB" dirty="0" smtClean="0"/>
              <a:t> – regulator oversight – registered or not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Lenders</a:t>
            </a:r>
            <a:r>
              <a:rPr lang="en-GB" dirty="0" smtClean="0"/>
              <a:t> – enforcement of security and underinvestment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Future</a:t>
            </a:r>
            <a:r>
              <a:rPr lang="en-GB" dirty="0" smtClean="0"/>
              <a:t> – supply, services and sustainability of homes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8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New - Governance and financial liability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r>
              <a:rPr lang="en-GB" sz="2400" dirty="0" smtClean="0"/>
              <a:t>To effectively manage the business and risks</a:t>
            </a:r>
          </a:p>
          <a:p>
            <a:r>
              <a:rPr lang="en-GB" sz="2400" dirty="0" smtClean="0"/>
              <a:t>Capable boards and executives</a:t>
            </a:r>
          </a:p>
          <a:p>
            <a:r>
              <a:rPr lang="en-GB" sz="2400" dirty="0" smtClean="0"/>
              <a:t>Conduct affairs with a degree of independence</a:t>
            </a:r>
          </a:p>
          <a:p>
            <a:r>
              <a:rPr lang="en-GB" sz="2400" b="1" dirty="0" smtClean="0">
                <a:solidFill>
                  <a:srgbClr val="7030A0"/>
                </a:solidFill>
              </a:rPr>
              <a:t>Risk management </a:t>
            </a:r>
            <a:r>
              <a:rPr lang="en-GB" sz="2400" dirty="0" smtClean="0"/>
              <a:t>– central to this standard</a:t>
            </a:r>
          </a:p>
          <a:p>
            <a:r>
              <a:rPr lang="en-GB" sz="2400" dirty="0" smtClean="0"/>
              <a:t>Full understanding of assets and liabilities on assets – inc joint ventures and guarantees – </a:t>
            </a:r>
            <a:r>
              <a:rPr lang="en-GB" sz="2400" b="1" dirty="0" smtClean="0">
                <a:solidFill>
                  <a:srgbClr val="7030A0"/>
                </a:solidFill>
              </a:rPr>
              <a:t>Clear record and asset register in the code, by business stream.</a:t>
            </a:r>
          </a:p>
          <a:p>
            <a:r>
              <a:rPr lang="en-GB" sz="2400" b="1" dirty="0" smtClean="0">
                <a:solidFill>
                  <a:srgbClr val="7030A0"/>
                </a:solidFill>
              </a:rPr>
              <a:t>Stress test the business </a:t>
            </a:r>
            <a:r>
              <a:rPr lang="en-GB" sz="2400" dirty="0" smtClean="0"/>
              <a:t>– test against scenarios and risks and be clear what would cause significant financial distress and plan </a:t>
            </a:r>
            <a:r>
              <a:rPr lang="en-GB" sz="2400" u="sng" dirty="0" smtClean="0"/>
              <a:t>mitigating strategies </a:t>
            </a:r>
            <a:r>
              <a:rPr lang="en-GB" sz="2400" dirty="0" smtClean="0"/>
              <a:t>to deal with these exposures – if you are small and not </a:t>
            </a:r>
            <a:r>
              <a:rPr lang="en-GB" sz="2400" u="sng" dirty="0" smtClean="0"/>
              <a:t>developing</a:t>
            </a:r>
            <a:r>
              <a:rPr lang="en-GB" sz="2400" dirty="0" smtClean="0"/>
              <a:t> it is a simplistic test  - used as a live tool to structure business decisions</a:t>
            </a:r>
          </a:p>
          <a:p>
            <a:endParaRPr lang="en-GB" sz="2400" b="1" dirty="0" smtClean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1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New - Governance and financial 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Reporting to regulator strengthened for transparency and </a:t>
            </a:r>
            <a:r>
              <a:rPr lang="en-GB" b="1" dirty="0" smtClean="0">
                <a:solidFill>
                  <a:srgbClr val="7030A0"/>
                </a:solidFill>
              </a:rPr>
              <a:t>annual certification of meeting the regulatory standards</a:t>
            </a:r>
          </a:p>
          <a:p>
            <a:r>
              <a:rPr lang="en-GB" dirty="0" smtClean="0"/>
              <a:t>Current returns on compliance with regulatory code and funders covenants. </a:t>
            </a:r>
            <a:r>
              <a:rPr lang="en-GB" b="1" dirty="0" smtClean="0">
                <a:solidFill>
                  <a:srgbClr val="7030A0"/>
                </a:solidFill>
              </a:rPr>
              <a:t>New assessment </a:t>
            </a:r>
            <a:r>
              <a:rPr lang="en-GB" dirty="0" smtClean="0"/>
              <a:t>against the financial and viability standard once a year and certify this in the annual accounts. </a:t>
            </a:r>
            <a:r>
              <a:rPr lang="en-GB" b="1" dirty="0" smtClean="0">
                <a:solidFill>
                  <a:srgbClr val="7030A0"/>
                </a:solidFill>
              </a:rPr>
              <a:t>This includes regulatory requirement in the round.</a:t>
            </a:r>
          </a:p>
          <a:p>
            <a:r>
              <a:rPr lang="en-GB" b="1" dirty="0" smtClean="0">
                <a:solidFill>
                  <a:srgbClr val="7030A0"/>
                </a:solidFill>
              </a:rPr>
              <a:t>Third party arrangements </a:t>
            </a:r>
            <a:r>
              <a:rPr lang="en-GB" dirty="0" smtClean="0"/>
              <a:t>– no inappropriate agreements that advance the interest of the 3</a:t>
            </a:r>
            <a:r>
              <a:rPr lang="en-GB" baseline="30000" dirty="0" smtClean="0"/>
              <a:t>rd</a:t>
            </a:r>
            <a:r>
              <a:rPr lang="en-GB" dirty="0" smtClean="0"/>
              <a:t> party – not about supporting charity or community group but more about paying a contractor above market value for their gain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New - Profit making subsidiaries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Any activities undertaken which do not relate to social housing must be separate from those that do</a:t>
            </a:r>
          </a:p>
          <a:p>
            <a:r>
              <a:rPr lang="en-GB" dirty="0" smtClean="0"/>
              <a:t>Payment of dividends to shareholders in profit making providers – suggestions on how in the new code</a:t>
            </a:r>
          </a:p>
          <a:p>
            <a:r>
              <a:rPr lang="en-GB" dirty="0" smtClean="0"/>
              <a:t>A small amount of non social housing is permitted within the entity of no more than 5% of capital or turnover – including any arrangements which have recourse to social housing assets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0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New - Group Parent Boards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Autofit/>
          </a:bodyPr>
          <a:lstStyle/>
          <a:p>
            <a:r>
              <a:rPr lang="en-GB" sz="2100" dirty="0" smtClean="0"/>
              <a:t>Where the group parent is registered –must ensure each provider in the group is compliant. Where the group is un-registered – decisions of the group may have an impact on assets, the regulator has no group oversight …so ……..</a:t>
            </a:r>
            <a:r>
              <a:rPr lang="en-GB" sz="2100" b="1" dirty="0" smtClean="0">
                <a:solidFill>
                  <a:srgbClr val="7030A0"/>
                </a:solidFill>
              </a:rPr>
              <a:t>New requirements set out the role of the parent</a:t>
            </a:r>
            <a:r>
              <a:rPr lang="en-GB" sz="2100" dirty="0" smtClean="0">
                <a:solidFill>
                  <a:srgbClr val="7030A0"/>
                </a:solidFill>
              </a:rPr>
              <a:t>:</a:t>
            </a:r>
          </a:p>
          <a:p>
            <a:pPr lvl="1"/>
            <a:r>
              <a:rPr lang="en-GB" sz="2100" dirty="0" smtClean="0"/>
              <a:t>on agreements they have entered into </a:t>
            </a:r>
          </a:p>
          <a:p>
            <a:pPr lvl="1"/>
            <a:r>
              <a:rPr lang="en-GB" sz="2100" dirty="0" smtClean="0"/>
              <a:t>a requirement that they will assist the registered providers in the group to comply with regulatory requirement </a:t>
            </a:r>
            <a:endParaRPr lang="en-GB" sz="2100" dirty="0"/>
          </a:p>
          <a:p>
            <a:pPr lvl="1"/>
            <a:r>
              <a:rPr lang="en-GB" sz="2100" dirty="0" smtClean="0"/>
              <a:t>Do not do anything to compromise the registered providers compliance with regulation – including insolvency or common directorships</a:t>
            </a:r>
          </a:p>
          <a:p>
            <a:r>
              <a:rPr lang="en-GB" sz="2100" b="1" dirty="0" smtClean="0">
                <a:solidFill>
                  <a:srgbClr val="7030A0"/>
                </a:solidFill>
              </a:rPr>
              <a:t>Code of practice </a:t>
            </a:r>
            <a:r>
              <a:rPr lang="en-GB" sz="2100" dirty="0" smtClean="0"/>
              <a:t>- explain the standard with examples - guidance on governance and internal control </a:t>
            </a:r>
          </a:p>
          <a:p>
            <a:r>
              <a:rPr lang="en-GB" sz="2100" b="1" dirty="0" smtClean="0">
                <a:solidFill>
                  <a:srgbClr val="7030A0"/>
                </a:solidFill>
              </a:rPr>
              <a:t>Independent Board Members </a:t>
            </a:r>
            <a:r>
              <a:rPr lang="en-GB" sz="2100" dirty="0" smtClean="0"/>
              <a:t>– important part to play in maintaining independence of Boards  - character and judgement  - challenge and debate – appropriate advice and expertise - not stipulated the</a:t>
            </a:r>
          </a:p>
          <a:p>
            <a:pPr marL="0" indent="0">
              <a:buNone/>
            </a:pPr>
            <a:r>
              <a:rPr lang="en-GB" sz="2100" dirty="0"/>
              <a:t> </a:t>
            </a:r>
            <a:r>
              <a:rPr lang="en-GB" sz="2100" dirty="0" smtClean="0"/>
              <a:t>     number of IBMs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9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New - Security of assets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Category 6 consent – currently regulator approves use of social housing asset as security to lenders. </a:t>
            </a:r>
          </a:p>
          <a:p>
            <a:pPr marL="0" indent="0">
              <a:buNone/>
            </a:pPr>
            <a:r>
              <a:rPr lang="en-GB" dirty="0" smtClean="0"/>
              <a:t>Changes to :</a:t>
            </a:r>
          </a:p>
          <a:p>
            <a:r>
              <a:rPr lang="en-GB" dirty="0" smtClean="0"/>
              <a:t>Clarify private finance provider</a:t>
            </a:r>
          </a:p>
          <a:p>
            <a:r>
              <a:rPr lang="en-GB" dirty="0" smtClean="0"/>
              <a:t>Restrict access to it for un-registered parents</a:t>
            </a:r>
          </a:p>
          <a:p>
            <a:r>
              <a:rPr lang="en-GB" dirty="0" smtClean="0"/>
              <a:t>Extend it to restrict on lending within groups</a:t>
            </a:r>
          </a:p>
          <a:p>
            <a:r>
              <a:rPr lang="en-GB" dirty="0" smtClean="0"/>
              <a:t>Restrict access on lending on index linked basis</a:t>
            </a:r>
          </a:p>
          <a:p>
            <a:r>
              <a:rPr lang="en-GB" dirty="0" smtClean="0"/>
              <a:t>Not allow it to be used for private finance guarantees</a:t>
            </a:r>
          </a:p>
          <a:p>
            <a:r>
              <a:rPr lang="en-GB" dirty="0" smtClean="0"/>
              <a:t>Withdrawal of S6 consent if regulator has governance concerns</a:t>
            </a:r>
          </a:p>
          <a:p>
            <a:r>
              <a:rPr lang="en-GB" dirty="0" smtClean="0"/>
              <a:t>Constitution  - not to become a subsidiary if not one already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093296"/>
            <a:ext cx="1357888" cy="644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9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1210</Words>
  <Application>Microsoft Office PowerPoint</Application>
  <PresentationFormat>On-screen Show (4:3)</PresentationFormat>
  <Paragraphs>110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Scrutiny.net 11th June 2014 </vt:lpstr>
      <vt:lpstr>What we will cover</vt:lpstr>
      <vt:lpstr>Why change?</vt:lpstr>
      <vt:lpstr>Challenges</vt:lpstr>
      <vt:lpstr>New - Governance and financial liability</vt:lpstr>
      <vt:lpstr>New - Governance and financial liability</vt:lpstr>
      <vt:lpstr>New - Profit making subsidiaries</vt:lpstr>
      <vt:lpstr>New - Group Parent Boards</vt:lpstr>
      <vt:lpstr>New - Security of assets</vt:lpstr>
      <vt:lpstr>New – set up a Disposal Proceeds Fund</vt:lpstr>
      <vt:lpstr>New - Changes to registration criteria</vt:lpstr>
      <vt:lpstr>New - Changes to rent standard</vt:lpstr>
      <vt:lpstr>For tenants…</vt:lpstr>
      <vt:lpstr>Discussion</vt:lpstr>
      <vt:lpstr>  Thank-you - Any questions?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Scrutiny.net 11th June 2014</dc:title>
  <dc:creator>Yvonne</dc:creator>
  <cp:lastModifiedBy>Yvonne</cp:lastModifiedBy>
  <cp:revision>27</cp:revision>
  <dcterms:created xsi:type="dcterms:W3CDTF">2014-06-08T08:01:41Z</dcterms:created>
  <dcterms:modified xsi:type="dcterms:W3CDTF">2014-06-08T11:09:30Z</dcterms:modified>
</cp:coreProperties>
</file>