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72" r:id="rId5"/>
    <p:sldId id="264" r:id="rId6"/>
    <p:sldId id="260" r:id="rId7"/>
    <p:sldId id="273" r:id="rId8"/>
    <p:sldId id="267" r:id="rId9"/>
    <p:sldId id="265" r:id="rId10"/>
    <p:sldId id="266" r:id="rId11"/>
    <p:sldId id="268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56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8C5C5-46D5-4520-820E-D4FACA845CA6}" type="datetimeFigureOut">
              <a:rPr lang="en-GB" smtClean="0"/>
              <a:t>15/09/2014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59EE9-56AE-4B0E-B177-984C11BD59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482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414A2-A90A-4B84-92B7-328FEC24896D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750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15/09/2014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636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15/09/2014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99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15/09/2014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9538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15/09/2014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77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15/09/2014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925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15/09/2014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62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15/09/2014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63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15/09/2014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3638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15/09/2014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12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15/09/2014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14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15/09/2014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86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77D73-4EFB-4F30-8A17-A4F3243438D1}" type="datetimeFigureOut">
              <a:rPr lang="en-GB" smtClean="0"/>
              <a:t>15/09/2014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27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tenantadvisor.net/" TargetMode="External"/><Relationship Id="rId4" Type="http://schemas.openxmlformats.org/officeDocument/2006/relationships/hyperlink" Target="mailto:yvonne@tenantadvisor.ne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Scrutiny.net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dirty="0" smtClean="0"/>
              <a:t>17</a:t>
            </a:r>
            <a:r>
              <a:rPr lang="en-GB" baseline="30000" dirty="0" smtClean="0"/>
              <a:t>th</a:t>
            </a:r>
            <a:r>
              <a:rPr lang="en-GB" dirty="0" smtClean="0"/>
              <a:t> Sept 2014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HCA Consumer Regulation </a:t>
            </a:r>
            <a:r>
              <a:rPr lang="en-GB" b="1" dirty="0" smtClean="0">
                <a:solidFill>
                  <a:srgbClr val="7030A0"/>
                </a:solidFill>
              </a:rPr>
              <a:t>R</a:t>
            </a:r>
            <a:r>
              <a:rPr lang="en-GB" b="1" dirty="0" smtClean="0">
                <a:solidFill>
                  <a:srgbClr val="7030A0"/>
                </a:solidFill>
              </a:rPr>
              <a:t>eview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September 2014</a:t>
            </a:r>
            <a:endParaRPr lang="en-GB" b="1" dirty="0" smtClean="0">
              <a:solidFill>
                <a:srgbClr val="7030A0"/>
              </a:solidFill>
            </a:endParaRPr>
          </a:p>
          <a:p>
            <a:r>
              <a:rPr lang="en-GB" b="1" dirty="0">
                <a:solidFill>
                  <a:srgbClr val="7030A0"/>
                </a:solidFill>
              </a:rPr>
              <a:t>I</a:t>
            </a:r>
            <a:r>
              <a:rPr lang="en-GB" b="1" dirty="0" smtClean="0">
                <a:solidFill>
                  <a:srgbClr val="7030A0"/>
                </a:solidFill>
              </a:rPr>
              <a:t>mplications for landlords and tenants</a:t>
            </a:r>
            <a:endParaRPr lang="en-GB" b="1" dirty="0">
              <a:solidFill>
                <a:srgbClr val="7030A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908720"/>
            <a:ext cx="2425533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49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Judgements – not taken further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Autofit/>
          </a:bodyPr>
          <a:lstStyle/>
          <a:p>
            <a:r>
              <a:rPr lang="en-GB" sz="2100" dirty="0" smtClean="0"/>
              <a:t>ASB – Partnership handling an issue for a private house owner – court case pending</a:t>
            </a:r>
          </a:p>
          <a:p>
            <a:r>
              <a:rPr lang="en-GB" sz="2100" dirty="0" smtClean="0"/>
              <a:t>Complaint service out of action for 3 weeks for reporting urgent repairs</a:t>
            </a:r>
          </a:p>
          <a:p>
            <a:r>
              <a:rPr lang="en-GB" sz="2100" dirty="0" smtClean="0"/>
              <a:t>Complaint about communal lighting and breakdown of lift – accessibility of repair services and telephony services</a:t>
            </a:r>
          </a:p>
          <a:p>
            <a:r>
              <a:rPr lang="en-GB" sz="2100" dirty="0" smtClean="0"/>
              <a:t>Heating – delay of one week, but provided with heaters</a:t>
            </a:r>
          </a:p>
          <a:p>
            <a:r>
              <a:rPr lang="en-GB" sz="2100" dirty="0" smtClean="0"/>
              <a:t>House-buyer – delay in sales – contacts not covered by standards</a:t>
            </a:r>
          </a:p>
          <a:p>
            <a:r>
              <a:rPr lang="en-GB" sz="2100" dirty="0" smtClean="0"/>
              <a:t>Bullying by removing a cupboard in the communal area – used by residents – H&amp;S necessity</a:t>
            </a:r>
          </a:p>
          <a:p>
            <a:r>
              <a:rPr lang="en-GB" sz="2100" dirty="0" smtClean="0"/>
              <a:t>1 hour delay in broken lock – unable to get access – suggested they could complain later when repair was done</a:t>
            </a:r>
            <a:endParaRPr lang="en-GB" sz="2100" dirty="0" smtClean="0"/>
          </a:p>
          <a:p>
            <a:endParaRPr lang="en-GB" sz="21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96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</a:rPr>
              <a:t>The numbers game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34% of CRP issues raised concerned equalities – compared to 20% the year before</a:t>
            </a:r>
          </a:p>
          <a:p>
            <a:r>
              <a:rPr lang="en-GB" sz="2800" dirty="0" smtClean="0"/>
              <a:t>The Home standard was relevant in 37% of cases (from 49% the year before)</a:t>
            </a:r>
          </a:p>
          <a:p>
            <a:r>
              <a:rPr lang="en-GB" sz="2800" dirty="0" smtClean="0"/>
              <a:t>33% in Tenant involvement (from 26%)</a:t>
            </a:r>
          </a:p>
          <a:p>
            <a:r>
              <a:rPr lang="en-GB" sz="2800" dirty="0" smtClean="0"/>
              <a:t>17% Neighbourhood and community standard (from 15%)</a:t>
            </a:r>
          </a:p>
          <a:p>
            <a:r>
              <a:rPr lang="en-GB" sz="2800" dirty="0" smtClean="0"/>
              <a:t>13% on tenancy standard (from 10%)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7030A0"/>
                </a:solidFill>
              </a:rPr>
              <a:t>Does any of this help you scope for scrutiny subjects?</a:t>
            </a:r>
            <a:endParaRPr lang="en-GB" sz="2800" dirty="0" smtClean="0">
              <a:solidFill>
                <a:srgbClr val="7030A0"/>
              </a:solidFill>
            </a:endParaRP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19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Discussion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b="1" dirty="0" smtClean="0"/>
              <a:t>There is a new role for Boards to assure themselves and then include in their annual accounts that the </a:t>
            </a:r>
            <a:r>
              <a:rPr lang="en-GB" b="1" dirty="0" smtClean="0"/>
              <a:t>regulatory standards are being met.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rgbClr val="7030A0"/>
                </a:solidFill>
              </a:rPr>
              <a:t>(currently out to consultation)</a:t>
            </a:r>
          </a:p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r>
              <a:rPr lang="en-GB" b="1" dirty="0" smtClean="0"/>
              <a:t>What do we think the role of tenant or scrutiny panels could be in this review on the consumer standards?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rgbClr val="7030A0"/>
                </a:solidFill>
              </a:rPr>
              <a:t>and </a:t>
            </a:r>
          </a:p>
          <a:p>
            <a:pPr marL="0" indent="0" algn="ctr">
              <a:buNone/>
            </a:pPr>
            <a:r>
              <a:rPr lang="en-GB" b="1" dirty="0"/>
              <a:t>What training do they need?</a:t>
            </a:r>
          </a:p>
          <a:p>
            <a:pPr marL="0" indent="0" algn="ctr">
              <a:buNone/>
            </a:pPr>
            <a:r>
              <a:rPr lang="en-GB" b="1" dirty="0">
                <a:solidFill>
                  <a:srgbClr val="7030A0"/>
                </a:solidFill>
              </a:rPr>
              <a:t>a</a:t>
            </a:r>
            <a:r>
              <a:rPr lang="en-GB" b="1" dirty="0" smtClean="0">
                <a:solidFill>
                  <a:srgbClr val="7030A0"/>
                </a:solidFill>
              </a:rPr>
              <a:t>nd </a:t>
            </a:r>
          </a:p>
          <a:p>
            <a:pPr marL="0" indent="0" algn="ctr">
              <a:buNone/>
            </a:pPr>
            <a:r>
              <a:rPr lang="en-GB" b="1" dirty="0"/>
              <a:t>H</a:t>
            </a:r>
            <a:r>
              <a:rPr lang="en-GB" b="1" dirty="0" smtClean="0"/>
              <a:t>ow do we make </a:t>
            </a:r>
            <a:r>
              <a:rPr lang="en-GB" b="1" smtClean="0"/>
              <a:t>sure tenants </a:t>
            </a:r>
            <a:r>
              <a:rPr lang="en-GB" b="1" dirty="0" smtClean="0"/>
              <a:t>have a reporting line to boards on this?</a:t>
            </a:r>
            <a:endParaRPr lang="en-GB" b="1" dirty="0" smtClean="0"/>
          </a:p>
          <a:p>
            <a:pPr marL="0" indent="0" algn="ctr">
              <a:buNone/>
            </a:pPr>
            <a:endParaRPr lang="en-GB" b="1" dirty="0" smtClean="0">
              <a:solidFill>
                <a:srgbClr val="7030A0"/>
              </a:solidFill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82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360586"/>
          </a:xfr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en-GB" sz="6700" dirty="0" smtClean="0"/>
              <a:t/>
            </a:r>
            <a:br>
              <a:rPr lang="en-GB" sz="6700" dirty="0" smtClean="0"/>
            </a:br>
            <a:r>
              <a:rPr lang="en-GB" sz="6700" dirty="0"/>
              <a:t/>
            </a:r>
            <a:br>
              <a:rPr lang="en-GB" sz="6700" dirty="0"/>
            </a:br>
            <a:r>
              <a:rPr lang="en-GB" sz="4000" b="1" dirty="0" smtClean="0">
                <a:solidFill>
                  <a:srgbClr val="7030A0"/>
                </a:solidFill>
              </a:rPr>
              <a:t>Thank-you - Any questions?</a:t>
            </a:r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3600" dirty="0">
                <a:solidFill>
                  <a:srgbClr val="7030A0"/>
                </a:solidFill>
              </a:rPr>
              <a:t/>
            </a:r>
            <a:br>
              <a:rPr lang="en-GB" sz="3600" dirty="0">
                <a:solidFill>
                  <a:srgbClr val="7030A0"/>
                </a:solidFill>
              </a:rPr>
            </a:br>
            <a:endParaRPr lang="en-GB" sz="3600" dirty="0">
              <a:solidFill>
                <a:srgbClr val="7030A0"/>
              </a:solidFill>
            </a:endParaRPr>
          </a:p>
        </p:txBody>
      </p:sp>
      <p:pic>
        <p:nvPicPr>
          <p:cNvPr id="2150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4365104"/>
            <a:ext cx="3123185" cy="1346992"/>
          </a:xfrm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3995936" y="2348880"/>
            <a:ext cx="4762872" cy="3600450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4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1200" b="1" dirty="0" smtClean="0">
                <a:solidFill>
                  <a:srgbClr val="7030A0"/>
                </a:solidFill>
              </a:rPr>
              <a:t>If you need support: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1200" dirty="0" smtClean="0">
                <a:hlinkClick r:id="rId4"/>
              </a:rPr>
              <a:t>yvonne@tenantadvisor.net</a:t>
            </a:r>
            <a:endParaRPr lang="en-GB" sz="1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1200" dirty="0"/>
              <a:t>Tel: </a:t>
            </a:r>
            <a:r>
              <a:rPr lang="en-GB" sz="11200" dirty="0" smtClean="0"/>
              <a:t>07867 974659 </a:t>
            </a:r>
            <a:endParaRPr lang="en-GB" sz="1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1200" dirty="0" smtClean="0">
                <a:hlinkClick r:id="rId5"/>
              </a:rPr>
              <a:t>www.tenantadvisor.net</a:t>
            </a:r>
            <a:endParaRPr lang="en-GB" sz="112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13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What we will cover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Complaints about breaches – 930 by the end of March 2014</a:t>
            </a:r>
          </a:p>
          <a:p>
            <a:r>
              <a:rPr lang="en-GB" dirty="0" smtClean="0"/>
              <a:t>Role of the HCA on consumer standards</a:t>
            </a:r>
            <a:endParaRPr lang="en-GB" dirty="0" smtClean="0"/>
          </a:p>
          <a:p>
            <a:r>
              <a:rPr lang="en-GB" dirty="0" smtClean="0"/>
              <a:t>Governance  and the role of Boards  </a:t>
            </a:r>
          </a:p>
          <a:p>
            <a:r>
              <a:rPr lang="en-GB" dirty="0" smtClean="0"/>
              <a:t>Contact/complaints from customers</a:t>
            </a:r>
            <a:r>
              <a:rPr lang="en-GB" dirty="0" smtClean="0"/>
              <a:t> </a:t>
            </a:r>
          </a:p>
          <a:p>
            <a:r>
              <a:rPr lang="en-GB" dirty="0" smtClean="0"/>
              <a:t>Home standard</a:t>
            </a:r>
          </a:p>
          <a:p>
            <a:r>
              <a:rPr lang="en-GB" dirty="0" smtClean="0"/>
              <a:t>Tenant Involvement and Empowerment standards</a:t>
            </a:r>
          </a:p>
          <a:p>
            <a:r>
              <a:rPr lang="en-GB" dirty="0" smtClean="0"/>
              <a:t>Serious Detriment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62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Role of HCA on consumer standards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report from the HCA</a:t>
            </a:r>
          </a:p>
          <a:p>
            <a:r>
              <a:rPr lang="en-GB" dirty="0" smtClean="0"/>
              <a:t>Do not proactively seek assurance or compliance, but can use intervention powers under Localism At 2011 – if there has been or may be “serious detriment”</a:t>
            </a:r>
          </a:p>
          <a:p>
            <a:r>
              <a:rPr lang="en-GB" dirty="0" smtClean="0"/>
              <a:t>When another regulatory body – like the HSE is investigating. They will take into account their actions in exercising the HCA’s own regulatory powers and wait for them to determine first – but check the risk of re-occurrence in the interim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05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What do the HCA do to investigate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HCA  must be proportionate, consistent, transparent and accountable</a:t>
            </a:r>
          </a:p>
          <a:p>
            <a:r>
              <a:rPr lang="en-GB" dirty="0" smtClean="0"/>
              <a:t>Regulatory referrals and enquiries (RRE) team collates and routes complaints</a:t>
            </a:r>
          </a:p>
          <a:p>
            <a:r>
              <a:rPr lang="en-GB" dirty="0" smtClean="0"/>
              <a:t>RRE establish if the Consumer standard has not been met and falls within regulators remit</a:t>
            </a:r>
          </a:p>
          <a:p>
            <a:r>
              <a:rPr lang="en-GB" dirty="0" smtClean="0"/>
              <a:t>Then Consumer Regulation </a:t>
            </a:r>
            <a:r>
              <a:rPr lang="en-GB" dirty="0"/>
              <a:t>P</a:t>
            </a:r>
            <a:r>
              <a:rPr lang="en-GB" dirty="0" smtClean="0"/>
              <a:t>anel (CRE) establish if there has been serious harm</a:t>
            </a:r>
          </a:p>
          <a:p>
            <a:pPr marL="0" indent="0">
              <a:buNone/>
            </a:pPr>
            <a:r>
              <a:rPr lang="en-GB" dirty="0" smtClean="0"/>
              <a:t>	Or</a:t>
            </a:r>
          </a:p>
          <a:p>
            <a:r>
              <a:rPr lang="en-GB" dirty="0" smtClean="0"/>
              <a:t>Establish if there is a significant risk that if not action is taken by the regulator, the failure will result in serious detriment</a:t>
            </a:r>
          </a:p>
          <a:p>
            <a:r>
              <a:rPr lang="en-GB" dirty="0" smtClean="0"/>
              <a:t>They can use enforcement powers – award compensation or fine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6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Governance and consumer standards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sz="2400" dirty="0" smtClean="0"/>
              <a:t>Responsible for ensuring providers comply with all the standards – both economic and consumer</a:t>
            </a:r>
          </a:p>
          <a:p>
            <a:r>
              <a:rPr lang="en-GB" sz="2400" dirty="0" smtClean="0"/>
              <a:t>Proper oversight of health and safety issues, inc gas servicing and fire safety</a:t>
            </a:r>
          </a:p>
          <a:p>
            <a:r>
              <a:rPr lang="en-GB" sz="2400" dirty="0" smtClean="0"/>
              <a:t>Consumer standards apply to LA Councillor committees</a:t>
            </a:r>
          </a:p>
          <a:p>
            <a:r>
              <a:rPr lang="en-GB" sz="2400" dirty="0" smtClean="0"/>
              <a:t>If the HCA gets the complaint: they are obliged to see whether the issue is one which might breach the standard of serious detriment</a:t>
            </a:r>
          </a:p>
          <a:p>
            <a:r>
              <a:rPr lang="en-GB" sz="2400" dirty="0" smtClean="0"/>
              <a:t>Raises issues of effectiveness </a:t>
            </a:r>
            <a:r>
              <a:rPr lang="en-GB" sz="2400" dirty="0"/>
              <a:t> </a:t>
            </a:r>
            <a:r>
              <a:rPr lang="en-GB" sz="2400" dirty="0" smtClean="0"/>
              <a:t>of governance – internal controls; board oversight of the issues; transparency of the provider; action taken to mitigate; wider systematic concerns; hoe has the board assured itself the issues are being addressed</a:t>
            </a:r>
            <a:endParaRPr lang="en-GB" sz="2400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98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</a:rPr>
              <a:t>HCA contact from whistle-blowers</a:t>
            </a:r>
            <a:endParaRPr lang="en-GB" sz="36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Autofit/>
          </a:bodyPr>
          <a:lstStyle/>
          <a:p>
            <a:r>
              <a:rPr lang="en-GB" sz="2400" dirty="0" smtClean="0"/>
              <a:t>In the main these have been tenants so far</a:t>
            </a:r>
          </a:p>
          <a:p>
            <a:r>
              <a:rPr lang="en-GB" sz="2400" dirty="0" smtClean="0"/>
              <a:t>Considerations in 2013/4 (</a:t>
            </a:r>
            <a:r>
              <a:rPr lang="en-GB" sz="2400" dirty="0" smtClean="0">
                <a:solidFill>
                  <a:srgbClr val="7030A0"/>
                </a:solidFill>
              </a:rPr>
              <a:t>compared to 2012/13</a:t>
            </a:r>
            <a:r>
              <a:rPr lang="en-GB" sz="2400" dirty="0" smtClean="0"/>
              <a:t>):</a:t>
            </a:r>
            <a:endParaRPr lang="en-GB" sz="2400" dirty="0" smtClean="0"/>
          </a:p>
          <a:p>
            <a:pPr lvl="1"/>
            <a:r>
              <a:rPr lang="en-GB" sz="2000" dirty="0" smtClean="0"/>
              <a:t>Stage one: does the matter fall within our remit (508 </a:t>
            </a:r>
            <a:r>
              <a:rPr lang="en-GB" sz="2000" dirty="0" smtClean="0">
                <a:solidFill>
                  <a:srgbClr val="7030A0"/>
                </a:solidFill>
              </a:rPr>
              <a:t>up from 421</a:t>
            </a:r>
            <a:r>
              <a:rPr lang="en-GB" sz="2000" dirty="0" smtClean="0"/>
              <a:t>)</a:t>
            </a:r>
          </a:p>
          <a:p>
            <a:pPr lvl="1"/>
            <a:r>
              <a:rPr lang="en-GB" sz="2000" dirty="0" smtClean="0"/>
              <a:t>Stage two: Consumer </a:t>
            </a:r>
            <a:r>
              <a:rPr lang="en-GB" sz="2000" dirty="0"/>
              <a:t>R</a:t>
            </a:r>
            <a:r>
              <a:rPr lang="en-GB" sz="2000" dirty="0" smtClean="0"/>
              <a:t>egulation Panel (CRP) determine actual or potential breach could risk serious harm (102 </a:t>
            </a:r>
            <a:r>
              <a:rPr lang="en-GB" sz="2000" dirty="0" smtClean="0">
                <a:solidFill>
                  <a:srgbClr val="7030A0"/>
                </a:solidFill>
              </a:rPr>
              <a:t>down from 111)</a:t>
            </a:r>
          </a:p>
          <a:p>
            <a:pPr lvl="1"/>
            <a:r>
              <a:rPr lang="en-GB" sz="2000" dirty="0" smtClean="0"/>
              <a:t>Stage three: Serious Investigation (40, </a:t>
            </a:r>
            <a:r>
              <a:rPr lang="en-GB" sz="2000" dirty="0" smtClean="0">
                <a:solidFill>
                  <a:srgbClr val="7030A0"/>
                </a:solidFill>
              </a:rPr>
              <a:t>up from 20</a:t>
            </a:r>
            <a:r>
              <a:rPr lang="en-GB" sz="2000" dirty="0" smtClean="0"/>
              <a:t>)</a:t>
            </a:r>
          </a:p>
          <a:p>
            <a:r>
              <a:rPr lang="en-GB" sz="2400" dirty="0" smtClean="0"/>
              <a:t>Misdirected complaints – 407 that did not get further than stage one (80%)</a:t>
            </a:r>
          </a:p>
          <a:p>
            <a:r>
              <a:rPr lang="en-GB" sz="2400" dirty="0" smtClean="0"/>
              <a:t>Many might have breached the T Inv standard on complaints at the same time as the Home or other standard</a:t>
            </a:r>
          </a:p>
          <a:p>
            <a:endParaRPr lang="en-GB" sz="2400" dirty="0" smtClean="0"/>
          </a:p>
          <a:p>
            <a:endParaRPr lang="en-GB" sz="2400" b="1" dirty="0" smtClean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14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Judgements – serious detriment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r>
              <a:rPr lang="en-GB" dirty="0" smtClean="0"/>
              <a:t>Gallions (G3)</a:t>
            </a:r>
          </a:p>
          <a:p>
            <a:r>
              <a:rPr lang="en-GB" dirty="0" smtClean="0"/>
              <a:t>Your Housing Group (G3)</a:t>
            </a:r>
          </a:p>
          <a:p>
            <a:r>
              <a:rPr lang="en-GB" dirty="0" smtClean="0"/>
              <a:t>Guinness Partnership (G2)</a:t>
            </a:r>
          </a:p>
          <a:p>
            <a:pPr marL="0" indent="0">
              <a:buNone/>
            </a:pPr>
            <a:r>
              <a:rPr lang="en-GB" b="1" dirty="0" smtClean="0"/>
              <a:t>2013/14 cases investigated:</a:t>
            </a:r>
            <a:endParaRPr lang="en-GB" b="1" dirty="0"/>
          </a:p>
          <a:p>
            <a:r>
              <a:rPr lang="en-GB" dirty="0" smtClean="0"/>
              <a:t>40 last year – 22 ingoing at year end on March 2014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2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Judgements – the Homes standard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Gas safety – landlords obligations are clear</a:t>
            </a:r>
          </a:p>
          <a:p>
            <a:r>
              <a:rPr lang="en-GB" dirty="0" smtClean="0"/>
              <a:t>HCA will consider:</a:t>
            </a:r>
          </a:p>
          <a:p>
            <a:pPr lvl="1"/>
            <a:r>
              <a:rPr lang="en-GB" dirty="0" smtClean="0"/>
              <a:t>How many tenants are affected (100?)</a:t>
            </a:r>
          </a:p>
          <a:p>
            <a:pPr lvl="1"/>
            <a:r>
              <a:rPr lang="en-GB" dirty="0" smtClean="0"/>
              <a:t>How many years/months without a certificate</a:t>
            </a:r>
          </a:p>
          <a:p>
            <a:pPr lvl="1"/>
            <a:r>
              <a:rPr lang="en-GB" dirty="0" smtClean="0"/>
              <a:t>Action taken by the landlord – full use of legal powers?</a:t>
            </a:r>
            <a:endParaRPr lang="en-GB" dirty="0" smtClean="0"/>
          </a:p>
          <a:p>
            <a:pPr lvl="1"/>
            <a:r>
              <a:rPr lang="en-GB" dirty="0" smtClean="0"/>
              <a:t>The potential harm and to how many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2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Judgements – Involvement standard is becoming more common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HCA get many complaints that do not fall within remit – but they will investigate</a:t>
            </a:r>
          </a:p>
          <a:p>
            <a:r>
              <a:rPr lang="en-GB" sz="2400" dirty="0" smtClean="0"/>
              <a:t>Can you do more to publish your standards on complaints so that tenants do not go to the HCA  </a:t>
            </a:r>
            <a:r>
              <a:rPr lang="en-GB" sz="2400" dirty="0" smtClean="0">
                <a:solidFill>
                  <a:srgbClr val="7030A0"/>
                </a:solidFill>
              </a:rPr>
              <a:t>- how many clicks of a mouse to get to your complaint policy?</a:t>
            </a:r>
          </a:p>
          <a:p>
            <a:r>
              <a:rPr lang="en-GB" sz="2400" dirty="0" smtClean="0"/>
              <a:t>Tenant is referred to the HoS, Gov.uk or landlord website for advice on complaints – expect landlord to deal with it and a designated person/panel if unresolved</a:t>
            </a:r>
          </a:p>
          <a:p>
            <a:r>
              <a:rPr lang="en-GB" sz="2400" dirty="0" smtClean="0"/>
              <a:t>Complaints must be clear simple, accessible and ensure they are resolved with empathy, politely and fairly</a:t>
            </a:r>
          </a:p>
          <a:p>
            <a:r>
              <a:rPr lang="en-GB" sz="2400" dirty="0" smtClean="0">
                <a:solidFill>
                  <a:srgbClr val="7030A0"/>
                </a:solidFill>
              </a:rPr>
              <a:t>Sheltered housing panel – consultation – rejected as the regulator is not prescriptive on how consultation is done</a:t>
            </a:r>
            <a:endParaRPr lang="en-GB" sz="2400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0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879</Words>
  <Application>Microsoft Office PowerPoint</Application>
  <PresentationFormat>On-screen Show (4:3)</PresentationFormat>
  <Paragraphs>94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Scrutiny.net 17th Sept 2014 </vt:lpstr>
      <vt:lpstr>What we will cover</vt:lpstr>
      <vt:lpstr>Role of HCA on consumer standards</vt:lpstr>
      <vt:lpstr>What do the HCA do to investigate</vt:lpstr>
      <vt:lpstr>Governance and consumer standards</vt:lpstr>
      <vt:lpstr>HCA contact from whistle-blowers</vt:lpstr>
      <vt:lpstr>Judgements – serious detriment</vt:lpstr>
      <vt:lpstr>Judgements – the Homes standard</vt:lpstr>
      <vt:lpstr>Judgements – Involvement standard is becoming more common</vt:lpstr>
      <vt:lpstr>Judgements – not taken further</vt:lpstr>
      <vt:lpstr>The numbers game</vt:lpstr>
      <vt:lpstr>Discussion</vt:lpstr>
      <vt:lpstr>  Thank-you - Any questions?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Scrutiny.net 11th June 2014</dc:title>
  <dc:creator>Yvonne</dc:creator>
  <cp:lastModifiedBy>Yvonne</cp:lastModifiedBy>
  <cp:revision>36</cp:revision>
  <dcterms:created xsi:type="dcterms:W3CDTF">2014-06-08T08:01:41Z</dcterms:created>
  <dcterms:modified xsi:type="dcterms:W3CDTF">2014-09-15T16:12:30Z</dcterms:modified>
</cp:coreProperties>
</file>