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62" r:id="rId2"/>
    <p:sldId id="263" r:id="rId3"/>
    <p:sldId id="264" r:id="rId4"/>
    <p:sldId id="265" r:id="rId5"/>
    <p:sldId id="266" r:id="rId6"/>
    <p:sldId id="268" r:id="rId7"/>
    <p:sldId id="267" r:id="rId8"/>
  </p:sldIdLst>
  <p:sldSz cx="9144000" cy="6858000" type="screen4x3"/>
  <p:notesSz cx="6797675" cy="9926638"/>
  <p:embeddedFontLst>
    <p:embeddedFont>
      <p:font typeface="Calibri" panose="020F0502020204030204" pitchFamily="34" charset="0"/>
      <p:regular r:id="rId11"/>
      <p:bold r:id="rId12"/>
      <p:italic r:id="rId13"/>
      <p:boldItalic r:id="rId14"/>
    </p:embeddedFont>
  </p:embeddedFontLst>
  <p:defaultTex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F5B"/>
    <a:srgbClr val="6B427C"/>
    <a:srgbClr val="531F5B"/>
    <a:srgbClr val="FDB934"/>
    <a:srgbClr val="FEB935"/>
    <a:srgbClr val="003B78"/>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935" autoAdjust="0"/>
  </p:normalViewPr>
  <p:slideViewPr>
    <p:cSldViewPr>
      <p:cViewPr>
        <p:scale>
          <a:sx n="69" d="100"/>
          <a:sy n="69" d="100"/>
        </p:scale>
        <p:origin x="-342" y="222"/>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86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143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9CEE6D7-303B-4E68-8174-63C43343DBFF}" type="datetimeFigureOut">
              <a:rPr lang="en-GB"/>
              <a:pPr>
                <a:defRPr/>
              </a:pPr>
              <a:t>06/11/2014</a:t>
            </a:fld>
            <a:endParaRPr lang="en-GB"/>
          </a:p>
        </p:txBody>
      </p:sp>
      <p:sp>
        <p:nvSpPr>
          <p:cNvPr id="143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143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FF7EDF8F-855F-425A-9EB8-766CDA28A19F}" type="slidenum">
              <a:rPr lang="en-GB"/>
              <a:pPr>
                <a:defRPr/>
              </a:pPr>
              <a:t>‹#›</a:t>
            </a:fld>
            <a:endParaRPr lang="en-GB"/>
          </a:p>
        </p:txBody>
      </p:sp>
    </p:spTree>
    <p:extLst>
      <p:ext uri="{BB962C8B-B14F-4D97-AF65-F5344CB8AC3E}">
        <p14:creationId xmlns:p14="http://schemas.microsoft.com/office/powerpoint/2010/main" val="379327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441C5BF1-3D79-4B3F-8A64-39FE2891E851}" type="datetimeFigureOut">
              <a:rPr lang="en-US"/>
              <a:pPr>
                <a:defRPr/>
              </a:pPr>
              <a:t>11/6/2014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B1846D63-D0BC-4AA3-A581-E01790D258F6}" type="slidenum">
              <a:rPr lang="en-GB"/>
              <a:pPr>
                <a:defRPr/>
              </a:pPr>
              <a:t>‹#›</a:t>
            </a:fld>
            <a:endParaRPr lang="en-GB"/>
          </a:p>
        </p:txBody>
      </p:sp>
    </p:spTree>
    <p:extLst>
      <p:ext uri="{BB962C8B-B14F-4D97-AF65-F5344CB8AC3E}">
        <p14:creationId xmlns:p14="http://schemas.microsoft.com/office/powerpoint/2010/main" val="3092924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new research</a:t>
            </a:r>
            <a:r>
              <a:rPr lang="en-GB" baseline="0" dirty="0" smtClean="0"/>
              <a:t> </a:t>
            </a:r>
            <a:r>
              <a:rPr lang="en-GB" dirty="0" smtClean="0"/>
              <a:t>report highlights the unique</a:t>
            </a:r>
            <a:r>
              <a:rPr lang="en-GB" baseline="0" dirty="0" smtClean="0"/>
              <a:t> offer that housing associations have to make on the employment and skills agenda. </a:t>
            </a:r>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2</a:t>
            </a:fld>
            <a:endParaRPr lang="en-GB"/>
          </a:p>
        </p:txBody>
      </p:sp>
    </p:spTree>
    <p:extLst>
      <p:ext uri="{BB962C8B-B14F-4D97-AF65-F5344CB8AC3E}">
        <p14:creationId xmlns:p14="http://schemas.microsoft.com/office/powerpoint/2010/main" val="271508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includes new data from research commissioned from IPSOS which emphasises the breadth of the existing housing association offer, how associations have strong partnerships locally to support delivery, and that the sector as a whole has the appetite to do more.</a:t>
            </a:r>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3</a:t>
            </a:fld>
            <a:endParaRPr lang="en-GB"/>
          </a:p>
        </p:txBody>
      </p:sp>
    </p:spTree>
    <p:extLst>
      <p:ext uri="{BB962C8B-B14F-4D97-AF65-F5344CB8AC3E}">
        <p14:creationId xmlns:p14="http://schemas.microsoft.com/office/powerpoint/2010/main" val="85025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Established partnerships</a:t>
            </a:r>
            <a:endParaRPr lang="en-GB" dirty="0"/>
          </a:p>
        </p:txBody>
      </p:sp>
      <p:sp>
        <p:nvSpPr>
          <p:cNvPr id="4" name="Slide Number Placeholder 3"/>
          <p:cNvSpPr>
            <a:spLocks noGrp="1"/>
          </p:cNvSpPr>
          <p:nvPr>
            <p:ph type="sldNum" sz="quarter" idx="10"/>
          </p:nvPr>
        </p:nvSpPr>
        <p:spPr/>
        <p:txBody>
          <a:bodyPr/>
          <a:lstStyle/>
          <a:p>
            <a:pPr>
              <a:defRPr/>
            </a:pPr>
            <a:fld id="{B1846D63-D0BC-4AA3-A581-E01790D258F6}" type="slidenum">
              <a:rPr lang="en-GB" smtClean="0"/>
              <a:pPr>
                <a:defRPr/>
              </a:pPr>
              <a:t>4</a:t>
            </a:fld>
            <a:endParaRPr lang="en-GB"/>
          </a:p>
        </p:txBody>
      </p:sp>
    </p:spTree>
    <p:extLst>
      <p:ext uri="{BB962C8B-B14F-4D97-AF65-F5344CB8AC3E}">
        <p14:creationId xmlns:p14="http://schemas.microsoft.com/office/powerpoint/2010/main" val="347471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472" y="3857628"/>
            <a:ext cx="7772400" cy="1500187"/>
          </a:xfrm>
          <a:prstGeom prst="rect">
            <a:avLst/>
          </a:prstGeom>
        </p:spPr>
        <p:txBody>
          <a:bodyPr anchor="b"/>
          <a:lstStyle>
            <a:lvl1pPr marL="0" indent="0">
              <a:buNone/>
              <a:defRPr sz="2400">
                <a:solidFill>
                  <a:srgbClr val="081F5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Placeholder 2"/>
          <p:cNvSpPr>
            <a:spLocks noGrp="1"/>
          </p:cNvSpPr>
          <p:nvPr>
            <p:ph type="body" idx="10" hasCustomPrompt="1"/>
          </p:nvPr>
        </p:nvSpPr>
        <p:spPr>
          <a:xfrm>
            <a:off x="571472" y="2214554"/>
            <a:ext cx="7772400" cy="1500187"/>
          </a:xfrm>
          <a:prstGeom prst="rect">
            <a:avLst/>
          </a:prstGeom>
        </p:spPr>
        <p:txBody>
          <a:bodyPr anchor="b"/>
          <a:lstStyle>
            <a:lvl1pPr marL="0" indent="0">
              <a:buNone/>
              <a:defRPr sz="4000" baseline="0">
                <a:solidFill>
                  <a:srgbClr val="081F5B"/>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title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58006" cy="939784"/>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81F5B"/>
                </a:solidFill>
              </a:defRPr>
            </a:lvl1pPr>
            <a:lvl2pPr>
              <a:defRPr sz="2400">
                <a:solidFill>
                  <a:srgbClr val="081F5B"/>
                </a:solidFill>
              </a:defRPr>
            </a:lvl2pPr>
            <a:lvl3pPr>
              <a:defRPr sz="2000">
                <a:solidFill>
                  <a:srgbClr val="081F5B"/>
                </a:solidFill>
              </a:defRPr>
            </a:lvl3pPr>
            <a:lvl4pPr>
              <a:defRPr sz="1800">
                <a:solidFill>
                  <a:srgbClr val="081F5B"/>
                </a:solidFill>
              </a:defRPr>
            </a:lvl4pPr>
            <a:lvl5pPr>
              <a:defRPr sz="1800">
                <a:solidFill>
                  <a:srgbClr val="081F5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86568" cy="939784"/>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28596" y="1571612"/>
            <a:ext cx="4040188" cy="746139"/>
          </a:xfrm>
          <a:prstGeom prst="rect">
            <a:avLst/>
          </a:prstGeom>
        </p:spPr>
        <p:txBody>
          <a:bodyPr anchor="b"/>
          <a:lstStyle>
            <a:lvl1pPr marL="0" indent="0">
              <a:buNone/>
              <a:defRPr sz="2400" b="1">
                <a:solidFill>
                  <a:srgbClr val="081F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1"/>
            <a:ext cx="4040188" cy="3840171"/>
          </a:xfrm>
          <a:prstGeom prst="rect">
            <a:avLst/>
          </a:prstGeom>
        </p:spPr>
        <p:txBody>
          <a:bodyPr/>
          <a:lstStyle>
            <a:lvl1pPr>
              <a:defRPr sz="2400">
                <a:solidFill>
                  <a:srgbClr val="081F5B"/>
                </a:solidFill>
              </a:defRPr>
            </a:lvl1pPr>
            <a:lvl2pPr>
              <a:defRPr sz="2000">
                <a:solidFill>
                  <a:srgbClr val="081F5B"/>
                </a:solidFill>
              </a:defRPr>
            </a:lvl2pPr>
            <a:lvl3pPr>
              <a:defRPr sz="1800">
                <a:solidFill>
                  <a:srgbClr val="081F5B"/>
                </a:solidFill>
              </a:defRPr>
            </a:lvl3pPr>
            <a:lvl4pPr>
              <a:defRPr sz="1600">
                <a:solidFill>
                  <a:srgbClr val="081F5B"/>
                </a:solidFill>
              </a:defRPr>
            </a:lvl4pPr>
            <a:lvl5pPr>
              <a:defRPr sz="1600">
                <a:solidFill>
                  <a:srgbClr val="081F5B"/>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3438" y="1571612"/>
            <a:ext cx="4041775" cy="746139"/>
          </a:xfrm>
          <a:prstGeom prst="rect">
            <a:avLst/>
          </a:prstGeom>
        </p:spPr>
        <p:txBody>
          <a:bodyPr anchor="b"/>
          <a:lstStyle>
            <a:lvl1pPr marL="0" indent="0">
              <a:buNone/>
              <a:defRPr sz="2400" b="1">
                <a:solidFill>
                  <a:srgbClr val="081F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1"/>
            <a:ext cx="4041775" cy="3840171"/>
          </a:xfrm>
          <a:prstGeom prst="rect">
            <a:avLst/>
          </a:prstGeom>
        </p:spPr>
        <p:txBody>
          <a:bodyPr/>
          <a:lstStyle>
            <a:lvl1pPr>
              <a:defRPr sz="2400">
                <a:solidFill>
                  <a:srgbClr val="081F5B"/>
                </a:solidFill>
              </a:defRPr>
            </a:lvl1pPr>
            <a:lvl2pPr>
              <a:defRPr sz="2000">
                <a:solidFill>
                  <a:srgbClr val="081F5B"/>
                </a:solidFill>
              </a:defRPr>
            </a:lvl2pPr>
            <a:lvl3pPr>
              <a:defRPr sz="1800">
                <a:solidFill>
                  <a:srgbClr val="081F5B"/>
                </a:solidFill>
              </a:defRPr>
            </a:lvl3pPr>
            <a:lvl4pPr>
              <a:defRPr sz="1600">
                <a:solidFill>
                  <a:srgbClr val="081F5B"/>
                </a:solidFill>
              </a:defRPr>
            </a:lvl4pPr>
            <a:lvl5pPr>
              <a:defRPr sz="1600">
                <a:solidFill>
                  <a:srgbClr val="081F5B"/>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3306" y="1500175"/>
            <a:ext cx="5111750" cy="4714908"/>
          </a:xfrm>
          <a:prstGeom prst="rect">
            <a:avLst/>
          </a:prstGeom>
        </p:spPr>
        <p:txBody>
          <a:bodyPr/>
          <a:lstStyle>
            <a:lvl1pPr>
              <a:defRPr sz="3200">
                <a:solidFill>
                  <a:srgbClr val="081F5B"/>
                </a:solidFill>
              </a:defRPr>
            </a:lvl1pPr>
            <a:lvl2pPr>
              <a:defRPr sz="2800">
                <a:solidFill>
                  <a:srgbClr val="081F5B"/>
                </a:solidFill>
              </a:defRPr>
            </a:lvl2pPr>
            <a:lvl3pPr>
              <a:defRPr sz="2400">
                <a:solidFill>
                  <a:srgbClr val="081F5B"/>
                </a:solidFill>
              </a:defRPr>
            </a:lvl3pPr>
            <a:lvl4pPr>
              <a:defRPr sz="2000">
                <a:solidFill>
                  <a:srgbClr val="081F5B"/>
                </a:solidFill>
              </a:defRPr>
            </a:lvl4pPr>
            <a:lvl5pPr>
              <a:defRPr sz="2000">
                <a:solidFill>
                  <a:srgbClr val="081F5B"/>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57158" y="1500174"/>
            <a:ext cx="3008313" cy="4691063"/>
          </a:xfrm>
          <a:prstGeom prst="rect">
            <a:avLst/>
          </a:prstGeom>
        </p:spPr>
        <p:txBody>
          <a:bodyPr/>
          <a:lstStyle>
            <a:lvl1pPr marL="0" indent="0">
              <a:buNone/>
              <a:defRPr sz="1400">
                <a:solidFill>
                  <a:srgbClr val="081F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4282" y="285728"/>
            <a:ext cx="7000924" cy="928694"/>
          </a:xfrm>
          <a:prstGeom prst="rect">
            <a:avLst/>
          </a:prstGeom>
        </p:spPr>
        <p:txBody>
          <a:bodyPr/>
          <a:lstStyle/>
          <a:p>
            <a:r>
              <a:rPr lang="en-US"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29444" cy="939784"/>
          </a:xfrm>
          <a:prstGeom prst="rect">
            <a:avLst/>
          </a:prstGeom>
        </p:spPr>
        <p:txBody>
          <a:bodyPr/>
          <a:lstStyle/>
          <a:p>
            <a:r>
              <a:rPr lang="en-US" smtClean="0"/>
              <a:t>Click to edit Master title style</a:t>
            </a:r>
            <a:endParaRPr lang="en-GB"/>
          </a:p>
        </p:txBody>
      </p:sp>
      <p:sp>
        <p:nvSpPr>
          <p:cNvPr id="3" name="Title 1"/>
          <p:cNvSpPr txBox="1">
            <a:spLocks/>
          </p:cNvSpPr>
          <p:nvPr userDrawn="1"/>
        </p:nvSpPr>
        <p:spPr>
          <a:xfrm>
            <a:off x="4714876" y="1571612"/>
            <a:ext cx="4071966" cy="566738"/>
          </a:xfrm>
          <a:prstGeom prst="rect">
            <a:avLst/>
          </a:prstGeom>
        </p:spPr>
        <p:txBody>
          <a:bodyPr anchor="b"/>
          <a:lstStyle>
            <a:lvl1pPr algn="l">
              <a:defRPr sz="2000" b="1">
                <a:solidFill>
                  <a:srgbClr val="081F5B"/>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81F5B"/>
                </a:solidFill>
                <a:effectLst/>
                <a:uLnTx/>
                <a:uFillTx/>
                <a:latin typeface="+mj-lt"/>
                <a:ea typeface="+mj-ea"/>
                <a:cs typeface="+mj-cs"/>
              </a:rPr>
              <a:t>Click to edit Master title style</a:t>
            </a:r>
            <a:endParaRPr kumimoji="0" lang="en-GB" sz="2000" b="1" i="0" u="none" strike="noStrike" kern="0" cap="none" spc="0" normalizeH="0" baseline="0" noProof="0" dirty="0">
              <a:ln>
                <a:noFill/>
              </a:ln>
              <a:solidFill>
                <a:srgbClr val="081F5B"/>
              </a:solidFill>
              <a:effectLst/>
              <a:uLnTx/>
              <a:uFillTx/>
              <a:latin typeface="+mj-lt"/>
              <a:ea typeface="+mj-ea"/>
              <a:cs typeface="+mj-cs"/>
            </a:endParaRPr>
          </a:p>
        </p:txBody>
      </p:sp>
      <p:sp>
        <p:nvSpPr>
          <p:cNvPr id="4" name="Picture Placeholder 2"/>
          <p:cNvSpPr>
            <a:spLocks noGrp="1"/>
          </p:cNvSpPr>
          <p:nvPr>
            <p:ph type="pic" idx="1"/>
          </p:nvPr>
        </p:nvSpPr>
        <p:spPr>
          <a:xfrm>
            <a:off x="714348" y="1571612"/>
            <a:ext cx="3786214" cy="4114800"/>
          </a:xfrm>
          <a:prstGeom prst="rect">
            <a:avLst/>
          </a:prstGeom>
        </p:spPr>
        <p:txBody>
          <a:bodyPr/>
          <a:lstStyle>
            <a:lvl1pPr marL="0" indent="0">
              <a:buNone/>
              <a:defRPr sz="320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5" name="Text Placeholder 3"/>
          <p:cNvSpPr>
            <a:spLocks noGrp="1"/>
          </p:cNvSpPr>
          <p:nvPr>
            <p:ph type="body" sz="half" idx="2"/>
          </p:nvPr>
        </p:nvSpPr>
        <p:spPr>
          <a:xfrm>
            <a:off x="4714876" y="2357430"/>
            <a:ext cx="4071966" cy="1162052"/>
          </a:xfrm>
          <a:prstGeom prst="rect">
            <a:avLst/>
          </a:prstGeom>
        </p:spPr>
        <p:txBody>
          <a:bodyPr/>
          <a:lstStyle>
            <a:lvl1pPr marL="0" indent="0">
              <a:buNone/>
              <a:defRPr sz="2000">
                <a:solidFill>
                  <a:srgbClr val="081F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6758006" cy="939784"/>
          </a:xfrm>
          <a:prstGeom prst="rect">
            <a:avLst/>
          </a:prstGeom>
        </p:spPr>
        <p:txBody>
          <a:bodyPr/>
          <a:lstStyle/>
          <a:p>
            <a:r>
              <a:rPr lang="en-US" smtClean="0"/>
              <a:t>Click to edit Master title style</a:t>
            </a:r>
            <a:endParaRPr lang="en-GB" dirty="0"/>
          </a:p>
        </p:txBody>
      </p:sp>
      <p:sp>
        <p:nvSpPr>
          <p:cNvPr id="4" name="Content Placeholder 2"/>
          <p:cNvSpPr>
            <a:spLocks noGrp="1"/>
          </p:cNvSpPr>
          <p:nvPr>
            <p:ph idx="1"/>
          </p:nvPr>
        </p:nvSpPr>
        <p:spPr>
          <a:xfrm>
            <a:off x="4572000" y="1571612"/>
            <a:ext cx="4000528" cy="4214842"/>
          </a:xfrm>
          <a:prstGeom prst="rect">
            <a:avLst/>
          </a:prstGeom>
        </p:spPr>
        <p:txBody>
          <a:bodyPr/>
          <a:lstStyle>
            <a:lvl1pPr>
              <a:defRPr sz="3200">
                <a:solidFill>
                  <a:srgbClr val="081F5B"/>
                </a:solidFill>
              </a:defRPr>
            </a:lvl1pPr>
            <a:lvl2pPr>
              <a:defRPr sz="2800">
                <a:solidFill>
                  <a:srgbClr val="081F5B"/>
                </a:solidFill>
              </a:defRPr>
            </a:lvl2pPr>
            <a:lvl3pPr>
              <a:defRPr sz="2400">
                <a:solidFill>
                  <a:srgbClr val="081F5B"/>
                </a:solidFill>
              </a:defRPr>
            </a:lvl3pPr>
            <a:lvl4pPr>
              <a:defRPr sz="2000">
                <a:solidFill>
                  <a:srgbClr val="081F5B"/>
                </a:solidFill>
              </a:defRPr>
            </a:lvl4pPr>
            <a:lvl5pPr>
              <a:defRPr sz="2000">
                <a:solidFill>
                  <a:srgbClr val="081F5B"/>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2"/>
          <p:cNvSpPr>
            <a:spLocks noGrp="1"/>
          </p:cNvSpPr>
          <p:nvPr>
            <p:ph type="pic" idx="10"/>
          </p:nvPr>
        </p:nvSpPr>
        <p:spPr>
          <a:xfrm>
            <a:off x="571472" y="1571612"/>
            <a:ext cx="3786214" cy="4214842"/>
          </a:xfrm>
          <a:prstGeom prst="rect">
            <a:avLst/>
          </a:prstGeom>
        </p:spPr>
        <p:txBody>
          <a:bodyPr/>
          <a:lstStyle>
            <a:lvl1pPr marL="0" indent="0">
              <a:buNone/>
              <a:defRPr sz="320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86568" cy="868346"/>
          </a:xfrm>
          <a:prstGeom prst="rect">
            <a:avLst/>
          </a:prstGeom>
        </p:spPr>
        <p:txBody>
          <a:bodyPr/>
          <a:lstStyle/>
          <a:p>
            <a:r>
              <a:rPr lang="en-US" smtClean="0"/>
              <a:t>Click to edit Master title style</a:t>
            </a:r>
            <a:endParaRPr lang="en-GB" dirty="0"/>
          </a:p>
        </p:txBody>
      </p:sp>
      <p:sp>
        <p:nvSpPr>
          <p:cNvPr id="3" name="Picture Placeholder 2"/>
          <p:cNvSpPr>
            <a:spLocks noGrp="1"/>
          </p:cNvSpPr>
          <p:nvPr>
            <p:ph type="pic" idx="1"/>
          </p:nvPr>
        </p:nvSpPr>
        <p:spPr>
          <a:xfrm>
            <a:off x="642910" y="1500174"/>
            <a:ext cx="8001056" cy="4714908"/>
          </a:xfrm>
          <a:prstGeom prst="rect">
            <a:avLst/>
          </a:prstGeom>
        </p:spPr>
        <p:txBody>
          <a:bodyPr/>
          <a:lstStyle>
            <a:lvl1pPr marL="0" indent="0">
              <a:buNone/>
              <a:defRPr sz="3200" b="0">
                <a:solidFill>
                  <a:srgbClr val="081F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Title 1"/>
          <p:cNvSpPr>
            <a:spLocks noGrp="1"/>
          </p:cNvSpPr>
          <p:nvPr>
            <p:ph type="title"/>
          </p:nvPr>
        </p:nvSpPr>
        <p:spPr>
          <a:xfrm>
            <a:off x="528638" y="142852"/>
            <a:ext cx="6686568" cy="868346"/>
          </a:xfrm>
          <a:prstGeom prst="rect">
            <a:avLst/>
          </a:prstGeom>
        </p:spPr>
        <p:txBody>
          <a:bodyPr/>
          <a:lstStyle/>
          <a:p>
            <a:r>
              <a:rPr lang="en-US" smtClean="0"/>
              <a:t>Click to edit Master title style</a:t>
            </a:r>
            <a:endParaRPr lang="en-GB" dirty="0"/>
          </a:p>
        </p:txBody>
      </p:sp>
      <p:sp>
        <p:nvSpPr>
          <p:cNvPr id="5" name="Media Placeholder 4"/>
          <p:cNvSpPr>
            <a:spLocks noGrp="1"/>
          </p:cNvSpPr>
          <p:nvPr>
            <p:ph type="media" sz="quarter" idx="10"/>
          </p:nvPr>
        </p:nvSpPr>
        <p:spPr>
          <a:xfrm>
            <a:off x="642910" y="1571612"/>
            <a:ext cx="7929618" cy="4714908"/>
          </a:xfrm>
          <a:prstGeom prst="rect">
            <a:avLst/>
          </a:prstGeom>
        </p:spPr>
        <p:txBody>
          <a:bodyPr/>
          <a:lstStyle>
            <a:lvl1pPr>
              <a:defRPr>
                <a:solidFill>
                  <a:srgbClr val="081F5B"/>
                </a:solidFill>
              </a:defRPr>
            </a:lvl1pPr>
          </a:lstStyle>
          <a:p>
            <a:r>
              <a:rPr lang="en-US" smtClean="0"/>
              <a:t>Click icon to add media</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AutoShape 13"/>
          <p:cNvSpPr>
            <a:spLocks noChangeArrowheads="1"/>
          </p:cNvSpPr>
          <p:nvPr/>
        </p:nvSpPr>
        <p:spPr bwMode="auto">
          <a:xfrm flipH="1" flipV="1">
            <a:off x="0" y="-24"/>
            <a:ext cx="9144000" cy="1412875"/>
          </a:xfrm>
          <a:prstGeom prst="flowChartManualInput">
            <a:avLst/>
          </a:prstGeom>
          <a:solidFill>
            <a:srgbClr val="003366"/>
          </a:solidFill>
          <a:ln w="0">
            <a:noFill/>
            <a:miter lim="800000"/>
            <a:headEnd/>
            <a:tailEnd/>
          </a:ln>
        </p:spPr>
        <p:txBody>
          <a:bodyPr rot="10800000" wrap="none" anchor="ctr"/>
          <a:lstStyle/>
          <a:p>
            <a:pPr>
              <a:defRPr/>
            </a:pPr>
            <a:endParaRPr lang="en-GB"/>
          </a:p>
        </p:txBody>
      </p:sp>
      <p:pic>
        <p:nvPicPr>
          <p:cNvPr id="1027" name="Picture 17" descr="NHF-Logo-WhiteBlue"/>
          <p:cNvPicPr>
            <a:picLocks noChangeAspect="1" noChangeArrowheads="1"/>
          </p:cNvPicPr>
          <p:nvPr/>
        </p:nvPicPr>
        <p:blipFill>
          <a:blip r:embed="rId10" cstate="print"/>
          <a:srcRect/>
          <a:stretch>
            <a:fillRect/>
          </a:stretch>
        </p:blipFill>
        <p:spPr bwMode="auto">
          <a:xfrm>
            <a:off x="7481919" y="142852"/>
            <a:ext cx="1519237" cy="811212"/>
          </a:xfrm>
          <a:prstGeom prst="rect">
            <a:avLst/>
          </a:prstGeom>
          <a:noFill/>
          <a:ln w="9525">
            <a:noFill/>
            <a:miter lim="800000"/>
            <a:headEnd/>
            <a:tailEnd/>
          </a:ln>
        </p:spPr>
      </p:pic>
      <p:sp>
        <p:nvSpPr>
          <p:cNvPr id="1034" name="Rectangle 10"/>
          <p:cNvSpPr>
            <a:spLocks noChangeArrowheads="1"/>
          </p:cNvSpPr>
          <p:nvPr/>
        </p:nvSpPr>
        <p:spPr bwMode="auto">
          <a:xfrm>
            <a:off x="107950" y="260350"/>
            <a:ext cx="6985000" cy="1143000"/>
          </a:xfrm>
          <a:prstGeom prst="rect">
            <a:avLst/>
          </a:prstGeom>
          <a:noFill/>
          <a:ln w="9525">
            <a:noFill/>
            <a:miter lim="800000"/>
            <a:headEnd/>
            <a:tailEnd/>
          </a:ln>
          <a:effectLst/>
        </p:spPr>
        <p:txBody>
          <a:bodyPr/>
          <a:lstStyle/>
          <a:p>
            <a:pPr eaLnBrk="0" hangingPunct="0">
              <a:defRPr/>
            </a:pPr>
            <a:endParaRPr lang="en-GB" sz="3200">
              <a:solidFill>
                <a:schemeClr val="bg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4" r:id="rId4"/>
    <p:sldLayoutId id="2147483719" r:id="rId5"/>
    <p:sldLayoutId id="2147483716" r:id="rId6"/>
    <p:sldLayoutId id="2147483718" r:id="rId7"/>
    <p:sldLayoutId id="2147483720" r:id="rId8"/>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ous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smtClean="0"/>
              <a:t>Katie Teasdale, </a:t>
            </a:r>
            <a:r>
              <a:rPr lang="en-GB" dirty="0" smtClean="0"/>
              <a:t>External Affairs Manager</a:t>
            </a:r>
            <a:endParaRPr lang="en-GB" dirty="0"/>
          </a:p>
        </p:txBody>
      </p:sp>
      <p:sp>
        <p:nvSpPr>
          <p:cNvPr id="5" name="Text Placeholder 4"/>
          <p:cNvSpPr>
            <a:spLocks noGrp="1"/>
          </p:cNvSpPr>
          <p:nvPr>
            <p:ph type="body" idx="10"/>
          </p:nvPr>
        </p:nvSpPr>
        <p:spPr/>
        <p:txBody>
          <a:bodyPr/>
          <a:lstStyle/>
          <a:p>
            <a:r>
              <a:rPr lang="en-GB" dirty="0" smtClean="0"/>
              <a:t>A Home, A Job, A Future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6830014" cy="867776"/>
          </a:xfrm>
        </p:spPr>
        <p:txBody>
          <a:bodyPr/>
          <a:lstStyle/>
          <a:p>
            <a:r>
              <a:rPr lang="en-GB" dirty="0" smtClean="0"/>
              <a:t>Housing associations USP:</a:t>
            </a:r>
            <a:endParaRPr lang="en-GB"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724128" y="1556792"/>
            <a:ext cx="3127404" cy="4525963"/>
          </a:xfrm>
        </p:spPr>
      </p:pic>
      <p:sp>
        <p:nvSpPr>
          <p:cNvPr id="4" name="Content Placeholder 3"/>
          <p:cNvSpPr>
            <a:spLocks noGrp="1"/>
          </p:cNvSpPr>
          <p:nvPr>
            <p:ph sz="half" idx="2"/>
          </p:nvPr>
        </p:nvSpPr>
        <p:spPr>
          <a:xfrm>
            <a:off x="107504" y="1556792"/>
            <a:ext cx="5760640" cy="4896544"/>
          </a:xfrm>
        </p:spPr>
        <p:txBody>
          <a:bodyPr/>
          <a:lstStyle/>
          <a:p>
            <a:r>
              <a:rPr lang="en-GB" sz="2600" dirty="0" smtClean="0"/>
              <a:t>unique relationship with residents</a:t>
            </a:r>
          </a:p>
          <a:p>
            <a:r>
              <a:rPr lang="en-GB" sz="2600" dirty="0"/>
              <a:t>o</a:t>
            </a:r>
            <a:r>
              <a:rPr lang="en-GB" sz="2600" dirty="0" smtClean="0"/>
              <a:t>perate in deprived areas</a:t>
            </a:r>
          </a:p>
          <a:p>
            <a:r>
              <a:rPr lang="en-GB" sz="2600" dirty="0"/>
              <a:t>t</a:t>
            </a:r>
            <a:r>
              <a:rPr lang="en-GB" sz="2600" dirty="0" smtClean="0"/>
              <a:t>ake a long-term view of communities</a:t>
            </a:r>
          </a:p>
          <a:p>
            <a:r>
              <a:rPr lang="en-GB" sz="2600" dirty="0"/>
              <a:t>a</a:t>
            </a:r>
            <a:r>
              <a:rPr lang="en-GB" sz="2600" dirty="0" smtClean="0"/>
              <a:t>re major employers with strong supply chains</a:t>
            </a:r>
          </a:p>
          <a:p>
            <a:r>
              <a:rPr lang="en-GB" sz="2600" dirty="0"/>
              <a:t>i</a:t>
            </a:r>
            <a:r>
              <a:rPr lang="en-GB" sz="2600" dirty="0" smtClean="0"/>
              <a:t>nvest in success</a:t>
            </a:r>
          </a:p>
          <a:p>
            <a:r>
              <a:rPr lang="en-GB" sz="2600" dirty="0"/>
              <a:t>u</a:t>
            </a:r>
            <a:r>
              <a:rPr lang="en-GB" sz="2600" dirty="0" smtClean="0"/>
              <a:t>nderstand the local labour market</a:t>
            </a:r>
          </a:p>
          <a:p>
            <a:r>
              <a:rPr lang="en-GB" sz="2600" dirty="0"/>
              <a:t>h</a:t>
            </a:r>
            <a:r>
              <a:rPr lang="en-GB" sz="2600" dirty="0" smtClean="0"/>
              <a:t>ave strong relationships partners</a:t>
            </a:r>
            <a:endParaRPr lang="en-GB" sz="2600" dirty="0"/>
          </a:p>
        </p:txBody>
      </p:sp>
    </p:spTree>
    <p:extLst>
      <p:ext uri="{BB962C8B-B14F-4D97-AF65-F5344CB8AC3E}">
        <p14:creationId xmlns:p14="http://schemas.microsoft.com/office/powerpoint/2010/main" val="88280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IPSOS Research Results</a:t>
            </a:r>
            <a:endParaRPr lang="en-GB" dirty="0"/>
          </a:p>
        </p:txBody>
      </p:sp>
      <p:sp>
        <p:nvSpPr>
          <p:cNvPr id="4" name="Content Placeholder 3"/>
          <p:cNvSpPr>
            <a:spLocks noGrp="1"/>
          </p:cNvSpPr>
          <p:nvPr>
            <p:ph sz="half" idx="2"/>
          </p:nvPr>
        </p:nvSpPr>
        <p:spPr>
          <a:xfrm>
            <a:off x="683568" y="1600200"/>
            <a:ext cx="8003232" cy="4525963"/>
          </a:xfrm>
        </p:spPr>
        <p:txBody>
          <a:bodyPr/>
          <a:lstStyle/>
          <a:p>
            <a:pPr marL="0" indent="0">
              <a:buNone/>
            </a:pPr>
            <a:r>
              <a:rPr lang="en-GB" sz="5400" b="1" dirty="0" smtClean="0">
                <a:solidFill>
                  <a:srgbClr val="92D050"/>
                </a:solidFill>
                <a:effectLst>
                  <a:outerShdw blurRad="38100" dist="38100" dir="2700000" algn="tl">
                    <a:srgbClr val="000000">
                      <a:alpha val="43137"/>
                    </a:srgbClr>
                  </a:outerShdw>
                </a:effectLst>
              </a:rPr>
              <a:t>39%</a:t>
            </a:r>
            <a:r>
              <a:rPr lang="en-GB" dirty="0" smtClean="0"/>
              <a:t> of housing associations currently offer employment and skills support,</a:t>
            </a:r>
          </a:p>
          <a:p>
            <a:pPr marL="0" indent="0">
              <a:buNone/>
            </a:pPr>
            <a:r>
              <a:rPr lang="en-GB" dirty="0" smtClean="0"/>
              <a:t>….with a further </a:t>
            </a:r>
            <a:r>
              <a:rPr lang="en-GB" sz="4800" b="1" dirty="0" smtClean="0">
                <a:solidFill>
                  <a:srgbClr val="92D050"/>
                </a:solidFill>
                <a:effectLst>
                  <a:outerShdw blurRad="38100" dist="38100" dir="2700000" algn="tl">
                    <a:srgbClr val="000000">
                      <a:alpha val="43137"/>
                    </a:srgbClr>
                  </a:outerShdw>
                </a:effectLst>
              </a:rPr>
              <a:t>28%</a:t>
            </a:r>
            <a:r>
              <a:rPr lang="en-GB" dirty="0" smtClean="0"/>
              <a:t> planning to do so in the future</a:t>
            </a:r>
            <a:endParaRPr lang="en-GB" dirty="0"/>
          </a:p>
          <a:p>
            <a:pPr marL="0" indent="0">
              <a:buNone/>
            </a:pPr>
            <a:r>
              <a:rPr lang="en-GB" sz="4800" b="1" dirty="0" smtClean="0">
                <a:solidFill>
                  <a:srgbClr val="92D050"/>
                </a:solidFill>
                <a:effectLst>
                  <a:outerShdw blurRad="38100" dist="38100" dir="2700000" algn="tl">
                    <a:srgbClr val="000000">
                      <a:alpha val="43137"/>
                    </a:srgbClr>
                  </a:outerShdw>
                </a:effectLst>
              </a:rPr>
              <a:t>32%</a:t>
            </a:r>
            <a:r>
              <a:rPr lang="en-GB" dirty="0" smtClean="0"/>
              <a:t> see supporting their residents, and the wider community, into employment, education or training as a top priority.</a:t>
            </a:r>
            <a:endParaRPr lang="en-GB" dirty="0"/>
          </a:p>
        </p:txBody>
      </p:sp>
    </p:spTree>
    <p:extLst>
      <p:ext uri="{BB962C8B-B14F-4D97-AF65-F5344CB8AC3E}">
        <p14:creationId xmlns:p14="http://schemas.microsoft.com/office/powerpoint/2010/main" val="19928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758006" cy="939784"/>
          </a:xfrm>
        </p:spPr>
        <p:txBody>
          <a:bodyPr/>
          <a:lstStyle/>
          <a:p>
            <a:r>
              <a:rPr lang="en-GB" dirty="0" smtClean="0"/>
              <a:t>Working with local partners</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1600" y="1628774"/>
            <a:ext cx="6696744" cy="5209111"/>
          </a:xfrm>
        </p:spPr>
      </p:pic>
    </p:spTree>
    <p:extLst>
      <p:ext uri="{BB962C8B-B14F-4D97-AF65-F5344CB8AC3E}">
        <p14:creationId xmlns:p14="http://schemas.microsoft.com/office/powerpoint/2010/main" val="226627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758006" cy="939784"/>
          </a:xfrm>
        </p:spPr>
        <p:txBody>
          <a:bodyPr/>
          <a:lstStyle/>
          <a:p>
            <a:r>
              <a:rPr lang="en-GB" dirty="0" smtClean="0"/>
              <a:t>Case Studies</a:t>
            </a:r>
            <a:endParaRPr lang="en-GB" dirty="0"/>
          </a:p>
        </p:txBody>
      </p:sp>
      <p:sp>
        <p:nvSpPr>
          <p:cNvPr id="3" name="Content Placeholder 2"/>
          <p:cNvSpPr>
            <a:spLocks noGrp="1"/>
          </p:cNvSpPr>
          <p:nvPr>
            <p:ph sz="half" idx="1"/>
          </p:nvPr>
        </p:nvSpPr>
        <p:spPr>
          <a:xfrm>
            <a:off x="0" y="1556792"/>
            <a:ext cx="5940152" cy="5112568"/>
          </a:xfrm>
        </p:spPr>
        <p:txBody>
          <a:bodyPr/>
          <a:lstStyle/>
          <a:p>
            <a:pPr marL="400050"/>
            <a:r>
              <a:rPr lang="en-GB" sz="2400" dirty="0" smtClean="0"/>
              <a:t>Affinity Sutton: Ready2Work</a:t>
            </a:r>
          </a:p>
          <a:p>
            <a:pPr marL="400050"/>
            <a:r>
              <a:rPr lang="en-GB" sz="2400" dirty="0" smtClean="0"/>
              <a:t>Aspire Group: PM Training</a:t>
            </a:r>
          </a:p>
          <a:p>
            <a:pPr marL="400050"/>
            <a:r>
              <a:rPr lang="en-GB" sz="2400" dirty="0" smtClean="0"/>
              <a:t>Calico: Constructing the Future</a:t>
            </a:r>
          </a:p>
          <a:p>
            <a:pPr marL="400050"/>
            <a:r>
              <a:rPr lang="en-GB" sz="2400" dirty="0" smtClean="0"/>
              <a:t>Coast &amp; Country: Journey into Work </a:t>
            </a:r>
          </a:p>
          <a:p>
            <a:pPr marL="400050"/>
            <a:r>
              <a:rPr lang="en-GB" sz="2400" dirty="0" smtClean="0"/>
              <a:t>Family Mosaic: Employment Boot Camp</a:t>
            </a:r>
          </a:p>
          <a:p>
            <a:pPr marL="400050"/>
            <a:r>
              <a:rPr lang="en-GB" sz="2400" dirty="0" err="1" smtClean="0"/>
              <a:t>Yarlington</a:t>
            </a:r>
            <a:r>
              <a:rPr lang="en-GB" sz="2400" dirty="0" smtClean="0"/>
              <a:t>: Household Ambition Plan</a:t>
            </a:r>
          </a:p>
          <a:p>
            <a:pPr marL="400050"/>
            <a:r>
              <a:rPr lang="en-GB" sz="2400" dirty="0" err="1" smtClean="0"/>
              <a:t>Bromford</a:t>
            </a:r>
            <a:r>
              <a:rPr lang="en-GB" sz="2400" dirty="0" smtClean="0"/>
              <a:t>: The </a:t>
            </a:r>
            <a:r>
              <a:rPr lang="en-GB" sz="2400" dirty="0" err="1" smtClean="0"/>
              <a:t>Bromford</a:t>
            </a:r>
            <a:r>
              <a:rPr lang="en-GB" sz="2400" dirty="0" smtClean="0"/>
              <a:t> Deal</a:t>
            </a:r>
          </a:p>
          <a:p>
            <a:pPr marL="400050"/>
            <a:r>
              <a:rPr lang="en-GB" sz="2400" dirty="0" smtClean="0"/>
              <a:t>GUAC: Working in Partnership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700808"/>
            <a:ext cx="3282696" cy="4218432"/>
          </a:xfrm>
          <a:prstGeom prst="rect">
            <a:avLst/>
          </a:prstGeom>
        </p:spPr>
      </p:pic>
    </p:spTree>
    <p:extLst>
      <p:ext uri="{BB962C8B-B14F-4D97-AF65-F5344CB8AC3E}">
        <p14:creationId xmlns:p14="http://schemas.microsoft.com/office/powerpoint/2010/main" val="3080445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sz="half" idx="1"/>
          </p:nvPr>
        </p:nvSpPr>
        <p:spPr>
          <a:xfrm>
            <a:off x="146270" y="3388004"/>
            <a:ext cx="7056784" cy="4641379"/>
          </a:xfrm>
        </p:spPr>
        <p:txBody>
          <a:bodyPr/>
          <a:lstStyle/>
          <a:p>
            <a:r>
              <a:rPr lang="en-GB" dirty="0" smtClean="0"/>
              <a:t>unlocking expertise and investment opportunities</a:t>
            </a:r>
          </a:p>
          <a:p>
            <a:r>
              <a:rPr lang="en-GB" dirty="0"/>
              <a:t>t</a:t>
            </a:r>
            <a:r>
              <a:rPr lang="en-GB" dirty="0" smtClean="0"/>
              <a:t>rusted providers in hard to reach communities</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3573016"/>
            <a:ext cx="2795897" cy="2826862"/>
          </a:xfrm>
          <a:prstGeom prst="rect">
            <a:avLst/>
          </a:prstGeom>
        </p:spPr>
      </p:pic>
      <p:sp>
        <p:nvSpPr>
          <p:cNvPr id="8" name="Rectangle 7"/>
          <p:cNvSpPr/>
          <p:nvPr/>
        </p:nvSpPr>
        <p:spPr>
          <a:xfrm>
            <a:off x="155607" y="1916832"/>
            <a:ext cx="8712968" cy="1471172"/>
          </a:xfrm>
          <a:prstGeom prst="rect">
            <a:avLst/>
          </a:prstGeom>
        </p:spPr>
        <p:txBody>
          <a:bodyPr wrap="square">
            <a:spAutoFit/>
          </a:bodyPr>
          <a:lstStyle/>
          <a:p>
            <a:pPr marL="342900" lvl="0" indent="-342900">
              <a:spcBef>
                <a:spcPct val="20000"/>
              </a:spcBef>
              <a:buFontTx/>
              <a:buChar char="•"/>
            </a:pPr>
            <a:r>
              <a:rPr lang="en-GB" sz="2800" kern="0" dirty="0">
                <a:solidFill>
                  <a:srgbClr val="081F5B"/>
                </a:solidFill>
                <a:latin typeface="Arial"/>
              </a:rPr>
              <a:t>strong offer on employment and skills</a:t>
            </a:r>
          </a:p>
          <a:p>
            <a:pPr marL="342900" lvl="0" indent="-342900">
              <a:spcBef>
                <a:spcPct val="20000"/>
              </a:spcBef>
              <a:buFontTx/>
              <a:buChar char="•"/>
            </a:pPr>
            <a:r>
              <a:rPr lang="en-GB" sz="2800" kern="0" dirty="0">
                <a:solidFill>
                  <a:srgbClr val="081F5B"/>
                </a:solidFill>
                <a:latin typeface="Arial"/>
              </a:rPr>
              <a:t>crucial partners in future design and commissioning of employment programmes</a:t>
            </a:r>
          </a:p>
        </p:txBody>
      </p:sp>
    </p:spTree>
    <p:extLst>
      <p:ext uri="{BB962C8B-B14F-4D97-AF65-F5344CB8AC3E}">
        <p14:creationId xmlns:p14="http://schemas.microsoft.com/office/powerpoint/2010/main" val="329180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a:xfrm>
            <a:off x="457200" y="1600200"/>
            <a:ext cx="7715200" cy="4525963"/>
          </a:xfrm>
        </p:spPr>
        <p:txBody>
          <a:bodyPr/>
          <a:lstStyle/>
          <a:p>
            <a:pPr marL="0" indent="0">
              <a:buNone/>
            </a:pPr>
            <a:endParaRPr lang="en-GB" dirty="0" smtClean="0"/>
          </a:p>
          <a:p>
            <a:pPr marL="0" indent="0" algn="ctr">
              <a:buNone/>
            </a:pPr>
            <a:r>
              <a:rPr lang="en-GB" sz="4400" b="1" dirty="0" smtClean="0">
                <a:solidFill>
                  <a:srgbClr val="92D050"/>
                </a:solidFill>
                <a:effectLst>
                  <a:outerShdw blurRad="38100" dist="38100" dir="2700000" algn="tl">
                    <a:srgbClr val="000000">
                      <a:alpha val="43137"/>
                    </a:srgbClr>
                  </a:outerShdw>
                </a:effectLst>
                <a:hlinkClick r:id="rId2"/>
              </a:rPr>
              <a:t>www.housing.org.uk</a:t>
            </a:r>
            <a:endParaRPr lang="en-GB" sz="4400" b="1" dirty="0" smtClean="0">
              <a:solidFill>
                <a:srgbClr val="92D050"/>
              </a:solidFill>
              <a:effectLst>
                <a:outerShdw blurRad="38100" dist="38100" dir="2700000" algn="tl">
                  <a:srgbClr val="000000">
                    <a:alpha val="43137"/>
                  </a:srgbClr>
                </a:outerShdw>
              </a:effectLst>
            </a:endParaRPr>
          </a:p>
          <a:p>
            <a:pPr marL="0" indent="0" algn="ctr">
              <a:buNone/>
            </a:pPr>
            <a:r>
              <a:rPr lang="en-GB" sz="4000" b="1" dirty="0" smtClean="0">
                <a:solidFill>
                  <a:srgbClr val="92D050"/>
                </a:solidFill>
                <a:effectLst>
                  <a:outerShdw blurRad="38100" dist="38100" dir="2700000" algn="tl">
                    <a:srgbClr val="000000">
                      <a:alpha val="43137"/>
                    </a:srgbClr>
                  </a:outerShdw>
                </a:effectLst>
              </a:rPr>
              <a:t>#</a:t>
            </a:r>
            <a:r>
              <a:rPr lang="en-GB" sz="4000" b="1" dirty="0" err="1" smtClean="0">
                <a:solidFill>
                  <a:srgbClr val="92D050"/>
                </a:solidFill>
                <a:effectLst>
                  <a:outerShdw blurRad="38100" dist="38100" dir="2700000" algn="tl">
                    <a:srgbClr val="000000">
                      <a:alpha val="43137"/>
                    </a:srgbClr>
                  </a:outerShdw>
                </a:effectLst>
              </a:rPr>
              <a:t>AHomeAJobAFuture</a:t>
            </a:r>
            <a:endParaRPr lang="en-GB" sz="4000" b="1" dirty="0" smtClean="0">
              <a:solidFill>
                <a:srgbClr val="92D05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5" y="4365104"/>
            <a:ext cx="9144000" cy="2126285"/>
          </a:xfrm>
          <a:prstGeom prst="rect">
            <a:avLst/>
          </a:prstGeom>
        </p:spPr>
      </p:pic>
    </p:spTree>
    <p:extLst>
      <p:ext uri="{BB962C8B-B14F-4D97-AF65-F5344CB8AC3E}">
        <p14:creationId xmlns:p14="http://schemas.microsoft.com/office/powerpoint/2010/main" val="2491248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der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Federation_template</Template>
  <TotalTime>48</TotalTime>
  <Words>252</Words>
  <Application>Microsoft Office PowerPoint</Application>
  <PresentationFormat>On-screen Show (4:3)</PresentationFormat>
  <Paragraphs>38</Paragraphs>
  <Slides>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Federation_template</vt:lpstr>
      <vt:lpstr>PowerPoint Presentation</vt:lpstr>
      <vt:lpstr>Housing associations USP:</vt:lpstr>
      <vt:lpstr>IPSOS Research Results</vt:lpstr>
      <vt:lpstr>Working with local partners</vt:lpstr>
      <vt:lpstr>Case Studies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dc:creator>
  <cp:lastModifiedBy>fed</cp:lastModifiedBy>
  <cp:revision>8</cp:revision>
  <dcterms:created xsi:type="dcterms:W3CDTF">2014-10-14T15:16:07Z</dcterms:created>
  <dcterms:modified xsi:type="dcterms:W3CDTF">2014-11-06T16:53:21Z</dcterms:modified>
</cp:coreProperties>
</file>