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76" r:id="rId7"/>
    <p:sldId id="277" r:id="rId8"/>
    <p:sldId id="261" r:id="rId9"/>
    <p:sldId id="262" r:id="rId10"/>
    <p:sldId id="263" r:id="rId11"/>
    <p:sldId id="265" r:id="rId12"/>
    <p:sldId id="266" r:id="rId13"/>
    <p:sldId id="267" r:id="rId14"/>
    <p:sldId id="268" r:id="rId15"/>
    <p:sldId id="269" r:id="rId16"/>
    <p:sldId id="270" r:id="rId17"/>
    <p:sldId id="271" r:id="rId18"/>
    <p:sldId id="272" r:id="rId19"/>
    <p:sldId id="274" r:id="rId20"/>
    <p:sldId id="273" r:id="rId21"/>
    <p:sldId id="275" r:id="rId22"/>
    <p:sldId id="27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56" y="-5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978BDBF-0C57-4CB7-A707-F550C9609776}" type="datetimeFigureOut">
              <a:rPr lang="en-GB" smtClean="0"/>
              <a:t>16/02/2015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3108CBA-BA82-4218-BC27-3EBB726E5B2E}" type="slidenum">
              <a:rPr lang="en-GB" smtClean="0"/>
              <a:t>‹#›</a:t>
            </a:fld>
            <a:endParaRPr lang="en-GB" dirty="0"/>
          </a:p>
        </p:txBody>
      </p:sp>
    </p:spTree>
    <p:extLst>
      <p:ext uri="{BB962C8B-B14F-4D97-AF65-F5344CB8AC3E}">
        <p14:creationId xmlns:p14="http://schemas.microsoft.com/office/powerpoint/2010/main" val="2048243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78BDBF-0C57-4CB7-A707-F550C9609776}" type="datetimeFigureOut">
              <a:rPr lang="en-GB" smtClean="0"/>
              <a:t>16/02/2015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3108CBA-BA82-4218-BC27-3EBB726E5B2E}" type="slidenum">
              <a:rPr lang="en-GB" smtClean="0"/>
              <a:t>‹#›</a:t>
            </a:fld>
            <a:endParaRPr lang="en-GB" dirty="0"/>
          </a:p>
        </p:txBody>
      </p:sp>
    </p:spTree>
    <p:extLst>
      <p:ext uri="{BB962C8B-B14F-4D97-AF65-F5344CB8AC3E}">
        <p14:creationId xmlns:p14="http://schemas.microsoft.com/office/powerpoint/2010/main" val="3186711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78BDBF-0C57-4CB7-A707-F550C9609776}" type="datetimeFigureOut">
              <a:rPr lang="en-GB" smtClean="0"/>
              <a:t>16/02/2015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3108CBA-BA82-4218-BC27-3EBB726E5B2E}" type="slidenum">
              <a:rPr lang="en-GB" smtClean="0"/>
              <a:t>‹#›</a:t>
            </a:fld>
            <a:endParaRPr lang="en-GB" dirty="0"/>
          </a:p>
        </p:txBody>
      </p:sp>
    </p:spTree>
    <p:extLst>
      <p:ext uri="{BB962C8B-B14F-4D97-AF65-F5344CB8AC3E}">
        <p14:creationId xmlns:p14="http://schemas.microsoft.com/office/powerpoint/2010/main" val="4261746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78BDBF-0C57-4CB7-A707-F550C9609776}" type="datetimeFigureOut">
              <a:rPr lang="en-GB" smtClean="0"/>
              <a:t>16/02/2015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3108CBA-BA82-4218-BC27-3EBB726E5B2E}" type="slidenum">
              <a:rPr lang="en-GB" smtClean="0"/>
              <a:t>‹#›</a:t>
            </a:fld>
            <a:endParaRPr lang="en-GB" dirty="0"/>
          </a:p>
        </p:txBody>
      </p:sp>
    </p:spTree>
    <p:extLst>
      <p:ext uri="{BB962C8B-B14F-4D97-AF65-F5344CB8AC3E}">
        <p14:creationId xmlns:p14="http://schemas.microsoft.com/office/powerpoint/2010/main" val="322138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78BDBF-0C57-4CB7-A707-F550C9609776}" type="datetimeFigureOut">
              <a:rPr lang="en-GB" smtClean="0"/>
              <a:t>16/02/2015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3108CBA-BA82-4218-BC27-3EBB726E5B2E}" type="slidenum">
              <a:rPr lang="en-GB" smtClean="0"/>
              <a:t>‹#›</a:t>
            </a:fld>
            <a:endParaRPr lang="en-GB" dirty="0"/>
          </a:p>
        </p:txBody>
      </p:sp>
    </p:spTree>
    <p:extLst>
      <p:ext uri="{BB962C8B-B14F-4D97-AF65-F5344CB8AC3E}">
        <p14:creationId xmlns:p14="http://schemas.microsoft.com/office/powerpoint/2010/main" val="3439690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978BDBF-0C57-4CB7-A707-F550C9609776}" type="datetimeFigureOut">
              <a:rPr lang="en-GB" smtClean="0"/>
              <a:t>16/02/2015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3108CBA-BA82-4218-BC27-3EBB726E5B2E}" type="slidenum">
              <a:rPr lang="en-GB" smtClean="0"/>
              <a:t>‹#›</a:t>
            </a:fld>
            <a:endParaRPr lang="en-GB" dirty="0"/>
          </a:p>
        </p:txBody>
      </p:sp>
    </p:spTree>
    <p:extLst>
      <p:ext uri="{BB962C8B-B14F-4D97-AF65-F5344CB8AC3E}">
        <p14:creationId xmlns:p14="http://schemas.microsoft.com/office/powerpoint/2010/main" val="112784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978BDBF-0C57-4CB7-A707-F550C9609776}" type="datetimeFigureOut">
              <a:rPr lang="en-GB" smtClean="0"/>
              <a:t>16/02/2015</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63108CBA-BA82-4218-BC27-3EBB726E5B2E}" type="slidenum">
              <a:rPr lang="en-GB" smtClean="0"/>
              <a:t>‹#›</a:t>
            </a:fld>
            <a:endParaRPr lang="en-GB" dirty="0"/>
          </a:p>
        </p:txBody>
      </p:sp>
    </p:spTree>
    <p:extLst>
      <p:ext uri="{BB962C8B-B14F-4D97-AF65-F5344CB8AC3E}">
        <p14:creationId xmlns:p14="http://schemas.microsoft.com/office/powerpoint/2010/main" val="1066474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978BDBF-0C57-4CB7-A707-F550C9609776}" type="datetimeFigureOut">
              <a:rPr lang="en-GB" smtClean="0"/>
              <a:t>16/02/2015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3108CBA-BA82-4218-BC27-3EBB726E5B2E}" type="slidenum">
              <a:rPr lang="en-GB" smtClean="0"/>
              <a:t>‹#›</a:t>
            </a:fld>
            <a:endParaRPr lang="en-GB" dirty="0"/>
          </a:p>
        </p:txBody>
      </p:sp>
    </p:spTree>
    <p:extLst>
      <p:ext uri="{BB962C8B-B14F-4D97-AF65-F5344CB8AC3E}">
        <p14:creationId xmlns:p14="http://schemas.microsoft.com/office/powerpoint/2010/main" val="3725859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78BDBF-0C57-4CB7-A707-F550C9609776}" type="datetimeFigureOut">
              <a:rPr lang="en-GB" smtClean="0"/>
              <a:t>16/02/2015</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63108CBA-BA82-4218-BC27-3EBB726E5B2E}" type="slidenum">
              <a:rPr lang="en-GB" smtClean="0"/>
              <a:t>‹#›</a:t>
            </a:fld>
            <a:endParaRPr lang="en-GB" dirty="0"/>
          </a:p>
        </p:txBody>
      </p:sp>
    </p:spTree>
    <p:extLst>
      <p:ext uri="{BB962C8B-B14F-4D97-AF65-F5344CB8AC3E}">
        <p14:creationId xmlns:p14="http://schemas.microsoft.com/office/powerpoint/2010/main" val="14428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78BDBF-0C57-4CB7-A707-F550C9609776}" type="datetimeFigureOut">
              <a:rPr lang="en-GB" smtClean="0"/>
              <a:t>16/02/2015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3108CBA-BA82-4218-BC27-3EBB726E5B2E}" type="slidenum">
              <a:rPr lang="en-GB" smtClean="0"/>
              <a:t>‹#›</a:t>
            </a:fld>
            <a:endParaRPr lang="en-GB" dirty="0"/>
          </a:p>
        </p:txBody>
      </p:sp>
    </p:spTree>
    <p:extLst>
      <p:ext uri="{BB962C8B-B14F-4D97-AF65-F5344CB8AC3E}">
        <p14:creationId xmlns:p14="http://schemas.microsoft.com/office/powerpoint/2010/main" val="4031838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78BDBF-0C57-4CB7-A707-F550C9609776}" type="datetimeFigureOut">
              <a:rPr lang="en-GB" smtClean="0"/>
              <a:t>16/02/2015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3108CBA-BA82-4218-BC27-3EBB726E5B2E}" type="slidenum">
              <a:rPr lang="en-GB" smtClean="0"/>
              <a:t>‹#›</a:t>
            </a:fld>
            <a:endParaRPr lang="en-GB" dirty="0"/>
          </a:p>
        </p:txBody>
      </p:sp>
    </p:spTree>
    <p:extLst>
      <p:ext uri="{BB962C8B-B14F-4D97-AF65-F5344CB8AC3E}">
        <p14:creationId xmlns:p14="http://schemas.microsoft.com/office/powerpoint/2010/main" val="2045198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78BDBF-0C57-4CB7-A707-F550C9609776}" type="datetimeFigureOut">
              <a:rPr lang="en-GB" smtClean="0"/>
              <a:t>16/02/2015</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108CBA-BA82-4218-BC27-3EBB726E5B2E}" type="slidenum">
              <a:rPr lang="en-GB" smtClean="0"/>
              <a:t>‹#›</a:t>
            </a:fld>
            <a:endParaRPr lang="en-GB" dirty="0"/>
          </a:p>
        </p:txBody>
      </p:sp>
    </p:spTree>
    <p:extLst>
      <p:ext uri="{BB962C8B-B14F-4D97-AF65-F5344CB8AC3E}">
        <p14:creationId xmlns:p14="http://schemas.microsoft.com/office/powerpoint/2010/main" val="7871690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mailto:Yvonne@tenantadvisor.net"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mailto:Yvonne@tenantadvisor.net" TargetMode="Externa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80729"/>
            <a:ext cx="7772400" cy="2619722"/>
          </a:xfrm>
        </p:spPr>
        <p:txBody>
          <a:bodyPr>
            <a:normAutofit/>
          </a:bodyPr>
          <a:lstStyle/>
          <a:p>
            <a:r>
              <a:rPr lang="en-GB" b="1" dirty="0" smtClean="0">
                <a:solidFill>
                  <a:srgbClr val="7030A0"/>
                </a:solidFill>
              </a:rPr>
              <a:t>New Governance and Financial Viability Standard</a:t>
            </a:r>
            <a:br>
              <a:rPr lang="en-GB" b="1" dirty="0" smtClean="0">
                <a:solidFill>
                  <a:srgbClr val="7030A0"/>
                </a:solidFill>
              </a:rPr>
            </a:br>
            <a:r>
              <a:rPr lang="en-GB" sz="2400" b="1" dirty="0" smtClean="0"/>
              <a:t>Published: 30</a:t>
            </a:r>
            <a:r>
              <a:rPr lang="en-GB" sz="2400" b="1" baseline="30000" dirty="0" smtClean="0"/>
              <a:t>th</a:t>
            </a:r>
            <a:r>
              <a:rPr lang="en-GB" sz="2400" b="1" dirty="0" smtClean="0"/>
              <a:t> </a:t>
            </a:r>
            <a:r>
              <a:rPr lang="en-GB" sz="2400" b="1" dirty="0"/>
              <a:t>J</a:t>
            </a:r>
            <a:r>
              <a:rPr lang="en-GB" sz="2400" b="1" dirty="0" smtClean="0"/>
              <a:t>an 2015</a:t>
            </a:r>
            <a:endParaRPr lang="en-GB" sz="2400" b="1" dirty="0"/>
          </a:p>
        </p:txBody>
      </p:sp>
      <p:sp>
        <p:nvSpPr>
          <p:cNvPr id="3" name="Subtitle 2"/>
          <p:cNvSpPr>
            <a:spLocks noGrp="1"/>
          </p:cNvSpPr>
          <p:nvPr>
            <p:ph type="subTitle" idx="1"/>
          </p:nvPr>
        </p:nvSpPr>
        <p:spPr/>
        <p:txBody>
          <a:bodyPr>
            <a:normAutofit fontScale="85000" lnSpcReduction="20000"/>
          </a:bodyPr>
          <a:lstStyle/>
          <a:p>
            <a:endParaRPr lang="en-GB" dirty="0" smtClean="0">
              <a:solidFill>
                <a:srgbClr val="7030A0"/>
              </a:solidFill>
            </a:endParaRPr>
          </a:p>
          <a:p>
            <a:r>
              <a:rPr lang="en-GB" dirty="0" smtClean="0">
                <a:solidFill>
                  <a:srgbClr val="7030A0"/>
                </a:solidFill>
              </a:rPr>
              <a:t>Yvonne Davies</a:t>
            </a:r>
          </a:p>
          <a:p>
            <a:r>
              <a:rPr lang="en-GB" sz="2400" dirty="0" smtClean="0">
                <a:solidFill>
                  <a:srgbClr val="7030A0"/>
                </a:solidFill>
              </a:rPr>
              <a:t>Scrutiny and Empowerment </a:t>
            </a:r>
            <a:r>
              <a:rPr lang="en-GB" sz="2400" dirty="0">
                <a:solidFill>
                  <a:srgbClr val="7030A0"/>
                </a:solidFill>
              </a:rPr>
              <a:t>P</a:t>
            </a:r>
            <a:r>
              <a:rPr lang="en-GB" sz="2400" dirty="0" smtClean="0">
                <a:solidFill>
                  <a:srgbClr val="7030A0"/>
                </a:solidFill>
              </a:rPr>
              <a:t>artners Limited</a:t>
            </a:r>
          </a:p>
          <a:p>
            <a:r>
              <a:rPr lang="en-GB" sz="2400" dirty="0" smtClean="0">
                <a:hlinkClick r:id="rId2"/>
              </a:rPr>
              <a:t>Yvonne@tenantadvisor.net</a:t>
            </a:r>
            <a:endParaRPr lang="en-GB" sz="2400" dirty="0" smtClean="0"/>
          </a:p>
          <a:p>
            <a:r>
              <a:rPr lang="en-GB" sz="2400" dirty="0" smtClean="0">
                <a:solidFill>
                  <a:srgbClr val="7030A0"/>
                </a:solidFill>
              </a:rPr>
              <a:t>07867974659</a:t>
            </a:r>
            <a:endParaRPr lang="en-GB" sz="2400" dirty="0">
              <a:solidFill>
                <a:srgbClr val="7030A0"/>
              </a:solidFill>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63888" y="3155370"/>
            <a:ext cx="2221984" cy="1055442"/>
          </a:xfrm>
          <a:prstGeom prst="rect">
            <a:avLst/>
          </a:prstGeom>
        </p:spPr>
      </p:pic>
    </p:spTree>
    <p:extLst>
      <p:ext uri="{BB962C8B-B14F-4D97-AF65-F5344CB8AC3E}">
        <p14:creationId xmlns:p14="http://schemas.microsoft.com/office/powerpoint/2010/main" val="41297734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u="sng" dirty="0" smtClean="0">
                <a:solidFill>
                  <a:srgbClr val="7030A0"/>
                </a:solidFill>
              </a:rPr>
              <a:t>New</a:t>
            </a:r>
            <a:r>
              <a:rPr lang="en-GB" b="1" dirty="0" smtClean="0">
                <a:solidFill>
                  <a:srgbClr val="7030A0"/>
                </a:solidFill>
              </a:rPr>
              <a:t> Governance and Financial Viability  Code of Practice (1)</a:t>
            </a:r>
            <a:endParaRPr lang="en-GB" b="1" dirty="0">
              <a:solidFill>
                <a:srgbClr val="7030A0"/>
              </a:solidFill>
            </a:endParaRPr>
          </a:p>
        </p:txBody>
      </p:sp>
      <p:sp>
        <p:nvSpPr>
          <p:cNvPr id="3" name="Content Placeholder 2"/>
          <p:cNvSpPr>
            <a:spLocks noGrp="1"/>
          </p:cNvSpPr>
          <p:nvPr>
            <p:ph idx="1"/>
          </p:nvPr>
        </p:nvSpPr>
        <p:spPr/>
        <p:txBody>
          <a:bodyPr>
            <a:normAutofit fontScale="85000" lnSpcReduction="20000"/>
          </a:bodyPr>
          <a:lstStyle/>
          <a:p>
            <a:r>
              <a:rPr lang="en-GB" dirty="0" smtClean="0"/>
              <a:t>Code is designed to amplify the requirements of the new standard</a:t>
            </a:r>
          </a:p>
          <a:p>
            <a:r>
              <a:rPr lang="en-GB" dirty="0" smtClean="0"/>
              <a:t>Regulator will have regard to the code in considering if standards have been met</a:t>
            </a:r>
          </a:p>
          <a:p>
            <a:r>
              <a:rPr lang="en-GB" dirty="0" smtClean="0"/>
              <a:t>Responsibility lies with boards to meet economic and governance standards – RPs develop their own approach to assurance</a:t>
            </a:r>
            <a:endParaRPr lang="en-GB" dirty="0"/>
          </a:p>
          <a:p>
            <a:r>
              <a:rPr lang="en-GB" dirty="0" smtClean="0"/>
              <a:t>Examples in the code are not intended to be exhaustive or prescriptive, as long as the RP complies  - they are free to do so</a:t>
            </a:r>
          </a:p>
          <a:p>
            <a:r>
              <a:rPr lang="en-GB" dirty="0" smtClean="0"/>
              <a:t>If there are any conflicts with the code, the standard takes precedence</a:t>
            </a:r>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6256" y="5789162"/>
            <a:ext cx="1767196" cy="839418"/>
          </a:xfrm>
          <a:prstGeom prst="rect">
            <a:avLst/>
          </a:prstGeom>
        </p:spPr>
      </p:pic>
    </p:spTree>
    <p:extLst>
      <p:ext uri="{BB962C8B-B14F-4D97-AF65-F5344CB8AC3E}">
        <p14:creationId xmlns:p14="http://schemas.microsoft.com/office/powerpoint/2010/main" val="41304067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r>
              <a:rPr lang="en-GB" b="1" u="sng" dirty="0" smtClean="0">
                <a:solidFill>
                  <a:srgbClr val="7030A0"/>
                </a:solidFill>
              </a:rPr>
              <a:t>New</a:t>
            </a:r>
            <a:r>
              <a:rPr lang="en-GB" b="1" dirty="0" smtClean="0">
                <a:solidFill>
                  <a:srgbClr val="7030A0"/>
                </a:solidFill>
              </a:rPr>
              <a:t> Code of Practice (2)</a:t>
            </a:r>
            <a:endParaRPr lang="en-GB" dirty="0"/>
          </a:p>
        </p:txBody>
      </p:sp>
      <p:sp>
        <p:nvSpPr>
          <p:cNvPr id="3" name="Content Placeholder 2"/>
          <p:cNvSpPr>
            <a:spLocks noGrp="1"/>
          </p:cNvSpPr>
          <p:nvPr>
            <p:ph idx="1"/>
          </p:nvPr>
        </p:nvSpPr>
        <p:spPr>
          <a:xfrm>
            <a:off x="457200" y="1196752"/>
            <a:ext cx="8229600" cy="4929411"/>
          </a:xfrm>
        </p:spPr>
        <p:txBody>
          <a:bodyPr>
            <a:normAutofit fontScale="25000" lnSpcReduction="20000"/>
          </a:bodyPr>
          <a:lstStyle/>
          <a:p>
            <a:pPr marL="0" indent="0">
              <a:buNone/>
            </a:pPr>
            <a:r>
              <a:rPr lang="en-GB" sz="8600" b="1" dirty="0" smtClean="0">
                <a:solidFill>
                  <a:srgbClr val="7030A0"/>
                </a:solidFill>
              </a:rPr>
              <a:t>Required outcomes continued</a:t>
            </a:r>
          </a:p>
          <a:p>
            <a:r>
              <a:rPr lang="en-GB" sz="8600" dirty="0" smtClean="0"/>
              <a:t>Compliance with law, means all relevant law, including secondary legislation and common law – Board should take reasonable measures to assure compliance</a:t>
            </a:r>
          </a:p>
          <a:p>
            <a:r>
              <a:rPr lang="en-GB" sz="8600" dirty="0" smtClean="0"/>
              <a:t>Must manage is  such a way to protect their own reputation and that of the sector as a whole</a:t>
            </a:r>
          </a:p>
          <a:p>
            <a:r>
              <a:rPr lang="en-GB" sz="8600" dirty="0" smtClean="0"/>
              <a:t>Ensure activities do not put social housing (SH) assets or their SH activities or own financial viability at risk and they have:</a:t>
            </a:r>
          </a:p>
          <a:p>
            <a:pPr lvl="1"/>
            <a:r>
              <a:rPr lang="en-GB" sz="8600" dirty="0" smtClean="0"/>
              <a:t>Considered the requirement in relation to their external and internal operating environment</a:t>
            </a:r>
          </a:p>
          <a:p>
            <a:pPr lvl="1"/>
            <a:r>
              <a:rPr lang="en-GB" sz="8600" dirty="0" smtClean="0"/>
              <a:t>Satisfied they will comply with regulatory requirements now and in the foreseeable future</a:t>
            </a:r>
          </a:p>
          <a:p>
            <a:r>
              <a:rPr lang="en-GB" sz="8600" dirty="0" smtClean="0"/>
              <a:t>Examples of undue risks include: loss of assets or tenants losing their home due to lenders or others enforcing security and insolvency</a:t>
            </a:r>
          </a:p>
          <a:p>
            <a:r>
              <a:rPr lang="en-GB" sz="8600" dirty="0" smtClean="0"/>
              <a:t>Loss of assets as a result of poor business planning or where sale is for unplanned cash shortfall</a:t>
            </a:r>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6256" y="5789162"/>
            <a:ext cx="1767196" cy="839418"/>
          </a:xfrm>
          <a:prstGeom prst="rect">
            <a:avLst/>
          </a:prstGeom>
        </p:spPr>
      </p:pic>
    </p:spTree>
    <p:extLst>
      <p:ext uri="{BB962C8B-B14F-4D97-AF65-F5344CB8AC3E}">
        <p14:creationId xmlns:p14="http://schemas.microsoft.com/office/powerpoint/2010/main" val="18512791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7030A0"/>
                </a:solidFill>
              </a:rPr>
              <a:t>New</a:t>
            </a:r>
            <a:r>
              <a:rPr lang="en-GB" b="1" dirty="0" smtClean="0">
                <a:solidFill>
                  <a:srgbClr val="7030A0"/>
                </a:solidFill>
              </a:rPr>
              <a:t> Code of Practice (3)</a:t>
            </a:r>
            <a:endParaRPr lang="en-GB" dirty="0"/>
          </a:p>
        </p:txBody>
      </p:sp>
      <p:sp>
        <p:nvSpPr>
          <p:cNvPr id="3" name="Content Placeholder 2"/>
          <p:cNvSpPr>
            <a:spLocks noGrp="1"/>
          </p:cNvSpPr>
          <p:nvPr>
            <p:ph idx="1"/>
          </p:nvPr>
        </p:nvSpPr>
        <p:spPr/>
        <p:txBody>
          <a:bodyPr>
            <a:normAutofit fontScale="92500" lnSpcReduction="10000"/>
          </a:bodyPr>
          <a:lstStyle/>
          <a:p>
            <a:pPr marL="0" indent="0">
              <a:buNone/>
            </a:pPr>
            <a:r>
              <a:rPr lang="en-GB" sz="2400" b="1" dirty="0" smtClean="0">
                <a:solidFill>
                  <a:srgbClr val="7030A0"/>
                </a:solidFill>
              </a:rPr>
              <a:t>Management of expectations on governance:</a:t>
            </a:r>
          </a:p>
          <a:p>
            <a:r>
              <a:rPr lang="en-GB" sz="2400" dirty="0" smtClean="0"/>
              <a:t>Managed risk is expected and not uncontrolled loss – the VFM standards expects consideration of the best use of assets</a:t>
            </a:r>
          </a:p>
          <a:p>
            <a:r>
              <a:rPr lang="en-GB" sz="2400" dirty="0" smtClean="0"/>
              <a:t>Must comply with required outcomes and specific expectations in the standard</a:t>
            </a:r>
          </a:p>
          <a:p>
            <a:r>
              <a:rPr lang="en-GB" sz="2400" dirty="0" smtClean="0"/>
              <a:t>Demonstrate actions are consistent with the principles and provisions of their code of governance and contribute to sound governance</a:t>
            </a:r>
          </a:p>
          <a:p>
            <a:r>
              <a:rPr lang="en-GB" sz="2400" dirty="0" smtClean="0"/>
              <a:t>Some internal and external reviews of governance will be annual and should give assurances on timescales and progress in the work areas</a:t>
            </a:r>
          </a:p>
          <a:p>
            <a:r>
              <a:rPr lang="en-GB" sz="2400" dirty="0" smtClean="0"/>
              <a:t>The board should foster a culture of constructive challenge and debate and good governance practices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6256" y="5789162"/>
            <a:ext cx="1767196" cy="839418"/>
          </a:xfrm>
          <a:prstGeom prst="rect">
            <a:avLst/>
          </a:prstGeom>
        </p:spPr>
      </p:pic>
    </p:spTree>
    <p:extLst>
      <p:ext uri="{BB962C8B-B14F-4D97-AF65-F5344CB8AC3E}">
        <p14:creationId xmlns:p14="http://schemas.microsoft.com/office/powerpoint/2010/main" val="7952134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7030A0"/>
                </a:solidFill>
              </a:rPr>
              <a:t>New</a:t>
            </a:r>
            <a:r>
              <a:rPr lang="en-GB" b="1" dirty="0" smtClean="0">
                <a:solidFill>
                  <a:srgbClr val="7030A0"/>
                </a:solidFill>
              </a:rPr>
              <a:t> Code of Practice (4)</a:t>
            </a:r>
            <a:endParaRPr lang="en-GB" dirty="0"/>
          </a:p>
        </p:txBody>
      </p:sp>
      <p:sp>
        <p:nvSpPr>
          <p:cNvPr id="3" name="Content Placeholder 2"/>
          <p:cNvSpPr>
            <a:spLocks noGrp="1"/>
          </p:cNvSpPr>
          <p:nvPr>
            <p:ph idx="1"/>
          </p:nvPr>
        </p:nvSpPr>
        <p:spPr>
          <a:xfrm>
            <a:off x="457200" y="1196752"/>
            <a:ext cx="8229600" cy="5400600"/>
          </a:xfrm>
        </p:spPr>
        <p:txBody>
          <a:bodyPr>
            <a:normAutofit fontScale="47500" lnSpcReduction="20000"/>
          </a:bodyPr>
          <a:lstStyle/>
          <a:p>
            <a:r>
              <a:rPr lang="en-GB" sz="4600" dirty="0" smtClean="0"/>
              <a:t>Ensure the </a:t>
            </a:r>
            <a:r>
              <a:rPr lang="en-GB" sz="4600" b="1" dirty="0" smtClean="0">
                <a:solidFill>
                  <a:srgbClr val="7030A0"/>
                </a:solidFill>
              </a:rPr>
              <a:t>Board has the skills and capability to perform their functions:</a:t>
            </a:r>
          </a:p>
          <a:p>
            <a:pPr lvl="1"/>
            <a:r>
              <a:rPr lang="en-GB" sz="4600" dirty="0" smtClean="0"/>
              <a:t>Skills strategy to address the needs of the business</a:t>
            </a:r>
          </a:p>
          <a:p>
            <a:pPr lvl="1"/>
            <a:r>
              <a:rPr lang="en-GB" sz="4600" dirty="0" smtClean="0"/>
              <a:t>Regularly assess the right experience, technical knowledge and competencies for Board appropriate to the size, scale and risk profile of the organisation</a:t>
            </a:r>
          </a:p>
          <a:p>
            <a:pPr lvl="1"/>
            <a:r>
              <a:rPr lang="en-GB" sz="4600" dirty="0" smtClean="0"/>
              <a:t>Ensure material decisions are made with appropriate internal/external advice and be satisfied of the impartiality of that support and advice</a:t>
            </a:r>
          </a:p>
          <a:p>
            <a:pPr lvl="1"/>
            <a:r>
              <a:rPr lang="en-GB" sz="4600" dirty="0" smtClean="0"/>
              <a:t>Have plans to address skills </a:t>
            </a:r>
            <a:r>
              <a:rPr lang="en-GB" sz="4600" dirty="0" smtClean="0"/>
              <a:t>gap </a:t>
            </a:r>
            <a:r>
              <a:rPr lang="en-GB" sz="4600" dirty="0" smtClean="0"/>
              <a:t>identified, including bringing in external skills and monitor this so these are followed through</a:t>
            </a:r>
          </a:p>
          <a:p>
            <a:r>
              <a:rPr lang="en-GB" sz="4600" dirty="0" smtClean="0"/>
              <a:t>Ensure independence of influence through close associations with other organisations or individuals</a:t>
            </a:r>
          </a:p>
          <a:p>
            <a:r>
              <a:rPr lang="en-GB" sz="4600" dirty="0" smtClean="0"/>
              <a:t>Board Members should exercise independence of judgement and always act in the best interests of the RP and have mechanisms to demonstrate probity and VFM</a:t>
            </a:r>
          </a:p>
          <a:p>
            <a:r>
              <a:rPr lang="en-GB" sz="4600" dirty="0" smtClean="0"/>
              <a:t>No influence from a third party which would lead to non compliance</a:t>
            </a:r>
          </a:p>
          <a:p>
            <a:endParaRPr lang="en-GB" dirty="0" smtClean="0"/>
          </a:p>
          <a:p>
            <a:pPr lvl="1"/>
            <a:endParaRPr lang="en-GB" dirty="0" smtClean="0"/>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6165304"/>
            <a:ext cx="1278510" cy="607292"/>
          </a:xfrm>
          <a:prstGeom prst="rect">
            <a:avLst/>
          </a:prstGeom>
        </p:spPr>
      </p:pic>
    </p:spTree>
    <p:extLst>
      <p:ext uri="{BB962C8B-B14F-4D97-AF65-F5344CB8AC3E}">
        <p14:creationId xmlns:p14="http://schemas.microsoft.com/office/powerpoint/2010/main" val="20350839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7030A0"/>
                </a:solidFill>
              </a:rPr>
              <a:t>New</a:t>
            </a:r>
            <a:r>
              <a:rPr lang="en-GB" b="1" dirty="0" smtClean="0">
                <a:solidFill>
                  <a:srgbClr val="7030A0"/>
                </a:solidFill>
              </a:rPr>
              <a:t> Code of Practice (5)</a:t>
            </a:r>
            <a:endParaRPr lang="en-GB" dirty="0"/>
          </a:p>
        </p:txBody>
      </p:sp>
      <p:sp>
        <p:nvSpPr>
          <p:cNvPr id="3" name="Content Placeholder 2"/>
          <p:cNvSpPr>
            <a:spLocks noGrp="1"/>
          </p:cNvSpPr>
          <p:nvPr>
            <p:ph idx="1"/>
          </p:nvPr>
        </p:nvSpPr>
        <p:spPr>
          <a:xfrm>
            <a:off x="457200" y="1268760"/>
            <a:ext cx="8229600" cy="4857403"/>
          </a:xfrm>
        </p:spPr>
        <p:txBody>
          <a:bodyPr>
            <a:normAutofit fontScale="92500" lnSpcReduction="10000"/>
          </a:bodyPr>
          <a:lstStyle/>
          <a:p>
            <a:r>
              <a:rPr lang="en-GB" sz="2400" b="1" dirty="0" smtClean="0">
                <a:solidFill>
                  <a:srgbClr val="7030A0"/>
                </a:solidFill>
              </a:rPr>
              <a:t>Communication</a:t>
            </a:r>
            <a:r>
              <a:rPr lang="en-GB" sz="2400" dirty="0" smtClean="0"/>
              <a:t> - Tell the regulator at earliest opportunity about material issues which may be a breach of standards. EG. – fraud liquidity, breach of lender covenants, governance failures and be mindful in the regulators role on consumer standards and serious detriment</a:t>
            </a:r>
          </a:p>
          <a:p>
            <a:r>
              <a:rPr lang="en-GB" sz="2400" dirty="0" smtClean="0"/>
              <a:t>Ensure the Business planning, risk management and control framework is effective</a:t>
            </a:r>
          </a:p>
          <a:p>
            <a:r>
              <a:rPr lang="en-GB" sz="2400" dirty="0" smtClean="0"/>
              <a:t>Ensure the RP understands and demonstrates the operating environment, so it can deliver its business plan and organisational objectives. This does not need to be in one document.</a:t>
            </a:r>
          </a:p>
          <a:p>
            <a:r>
              <a:rPr lang="en-GB" sz="2400" dirty="0" smtClean="0"/>
              <a:t>RPs should have a clear understanding or risk tolerances and that these are appropriate for their scale and size</a:t>
            </a:r>
          </a:p>
          <a:p>
            <a:r>
              <a:rPr lang="en-GB" sz="2400" dirty="0" smtClean="0"/>
              <a:t>RPs should identify the capital at risk from investment and that the rate of return is commensurate with the level of risk presented</a:t>
            </a:r>
          </a:p>
          <a:p>
            <a:endParaRPr lang="en-GB" sz="2400" dirty="0" smtClean="0"/>
          </a:p>
          <a:p>
            <a:endParaRPr lang="en-GB" sz="2400" dirty="0" smtClean="0"/>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6256" y="5789162"/>
            <a:ext cx="1767196" cy="839418"/>
          </a:xfrm>
          <a:prstGeom prst="rect">
            <a:avLst/>
          </a:prstGeom>
        </p:spPr>
      </p:pic>
    </p:spTree>
    <p:extLst>
      <p:ext uri="{BB962C8B-B14F-4D97-AF65-F5344CB8AC3E}">
        <p14:creationId xmlns:p14="http://schemas.microsoft.com/office/powerpoint/2010/main" val="34840120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7030A0"/>
                </a:solidFill>
              </a:rPr>
              <a:t>New</a:t>
            </a:r>
            <a:r>
              <a:rPr lang="en-GB" b="1" dirty="0" smtClean="0">
                <a:solidFill>
                  <a:srgbClr val="7030A0"/>
                </a:solidFill>
              </a:rPr>
              <a:t> Code of Practice (6)</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Have access to </a:t>
            </a:r>
            <a:r>
              <a:rPr lang="en-GB" b="1" dirty="0" smtClean="0">
                <a:solidFill>
                  <a:srgbClr val="7030A0"/>
                </a:solidFill>
              </a:rPr>
              <a:t>sufficient liquidity at all times</a:t>
            </a:r>
            <a:r>
              <a:rPr lang="en-GB" dirty="0" smtClean="0"/>
              <a:t>, including timing of cash flows to manage cash flow risk. They should understand the receipts and outgoings and assure themselves that they have put funding line sin place to cope with major cash flows</a:t>
            </a:r>
          </a:p>
          <a:p>
            <a:r>
              <a:rPr lang="en-GB" dirty="0" smtClean="0"/>
              <a:t>Look at relationships between operational and capital cash flows. Major repairs and interest should be met from operating income and when disposing of assets, the board must ensure sufficient future cash flow for commitments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6256" y="5789162"/>
            <a:ext cx="1767196" cy="839418"/>
          </a:xfrm>
          <a:prstGeom prst="rect">
            <a:avLst/>
          </a:prstGeom>
        </p:spPr>
      </p:pic>
    </p:spTree>
    <p:extLst>
      <p:ext uri="{BB962C8B-B14F-4D97-AF65-F5344CB8AC3E}">
        <p14:creationId xmlns:p14="http://schemas.microsoft.com/office/powerpoint/2010/main" val="24365471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7030A0"/>
                </a:solidFill>
              </a:rPr>
              <a:t>New</a:t>
            </a:r>
            <a:r>
              <a:rPr lang="en-GB" b="1" dirty="0" smtClean="0">
                <a:solidFill>
                  <a:srgbClr val="7030A0"/>
                </a:solidFill>
              </a:rPr>
              <a:t> Code of Practice (6)</a:t>
            </a:r>
            <a:endParaRPr lang="en-GB" dirty="0"/>
          </a:p>
        </p:txBody>
      </p:sp>
      <p:sp>
        <p:nvSpPr>
          <p:cNvPr id="3" name="Content Placeholder 2"/>
          <p:cNvSpPr>
            <a:spLocks noGrp="1"/>
          </p:cNvSpPr>
          <p:nvPr>
            <p:ph idx="1"/>
          </p:nvPr>
        </p:nvSpPr>
        <p:spPr/>
        <p:txBody>
          <a:bodyPr>
            <a:normAutofit fontScale="92500"/>
          </a:bodyPr>
          <a:lstStyle/>
          <a:p>
            <a:r>
              <a:rPr lang="en-GB" sz="2400" dirty="0" smtClean="0"/>
              <a:t>Build </a:t>
            </a:r>
            <a:r>
              <a:rPr lang="en-GB" sz="2400" b="1" dirty="0" smtClean="0">
                <a:solidFill>
                  <a:srgbClr val="7030A0"/>
                </a:solidFill>
              </a:rPr>
              <a:t>business plans </a:t>
            </a:r>
            <a:r>
              <a:rPr lang="en-GB" sz="2400" dirty="0" smtClean="0"/>
              <a:t>on robust and prudent assumptions and keep this under review to ensure sufficient headroom to meet lenders requirements:</a:t>
            </a:r>
          </a:p>
          <a:p>
            <a:pPr lvl="1"/>
            <a:r>
              <a:rPr lang="en-GB" sz="2400" dirty="0" smtClean="0"/>
              <a:t>Past performance</a:t>
            </a:r>
          </a:p>
          <a:p>
            <a:pPr lvl="1"/>
            <a:r>
              <a:rPr lang="en-GB" sz="2400" dirty="0" smtClean="0"/>
              <a:t>Market conditions </a:t>
            </a:r>
          </a:p>
          <a:p>
            <a:pPr lvl="1"/>
            <a:r>
              <a:rPr lang="en-GB" sz="2400" dirty="0" smtClean="0"/>
              <a:t>Deliverability and forecasts of future conditions</a:t>
            </a:r>
          </a:p>
          <a:p>
            <a:r>
              <a:rPr lang="en-GB" sz="2400" dirty="0" smtClean="0"/>
              <a:t>Identify the impact of significant business decisions – new projects/schemes on viability and should set targets and measures and monitor financial performance to ensure headroom for covenants</a:t>
            </a:r>
          </a:p>
          <a:p>
            <a:r>
              <a:rPr lang="en-GB" sz="2400" dirty="0" smtClean="0"/>
              <a:t>Be aware of risks posed by separate companies controlled by others through common directorships, identify and mitigate the risks</a:t>
            </a:r>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16538" y="6093296"/>
            <a:ext cx="1126914" cy="535284"/>
          </a:xfrm>
          <a:prstGeom prst="rect">
            <a:avLst/>
          </a:prstGeom>
        </p:spPr>
      </p:pic>
    </p:spTree>
    <p:extLst>
      <p:ext uri="{BB962C8B-B14F-4D97-AF65-F5344CB8AC3E}">
        <p14:creationId xmlns:p14="http://schemas.microsoft.com/office/powerpoint/2010/main" val="5093010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7030A0"/>
                </a:solidFill>
              </a:rPr>
              <a:t>New</a:t>
            </a:r>
            <a:r>
              <a:rPr lang="en-GB" b="1" dirty="0" smtClean="0">
                <a:solidFill>
                  <a:srgbClr val="7030A0"/>
                </a:solidFill>
              </a:rPr>
              <a:t> Code of Practice (7)</a:t>
            </a:r>
            <a:endParaRPr lang="en-GB" dirty="0"/>
          </a:p>
        </p:txBody>
      </p:sp>
      <p:sp>
        <p:nvSpPr>
          <p:cNvPr id="3" name="Content Placeholder 2"/>
          <p:cNvSpPr>
            <a:spLocks noGrp="1"/>
          </p:cNvSpPr>
          <p:nvPr>
            <p:ph idx="1"/>
          </p:nvPr>
        </p:nvSpPr>
        <p:spPr>
          <a:xfrm>
            <a:off x="457200" y="1340768"/>
            <a:ext cx="8229600" cy="4785395"/>
          </a:xfrm>
        </p:spPr>
        <p:txBody>
          <a:bodyPr>
            <a:normAutofit fontScale="85000" lnSpcReduction="20000"/>
          </a:bodyPr>
          <a:lstStyle/>
          <a:p>
            <a:r>
              <a:rPr lang="en-GB" dirty="0" smtClean="0"/>
              <a:t>Boards are responsible for risk and must take a </a:t>
            </a:r>
            <a:r>
              <a:rPr lang="en-GB" b="1" dirty="0" smtClean="0">
                <a:solidFill>
                  <a:srgbClr val="7030A0"/>
                </a:solidFill>
              </a:rPr>
              <a:t>long terms view of the assets and risk </a:t>
            </a:r>
          </a:p>
          <a:p>
            <a:r>
              <a:rPr lang="en-GB" dirty="0" smtClean="0"/>
              <a:t>Understand their assets and security position and have swift access to information in decision making and risk management </a:t>
            </a:r>
          </a:p>
          <a:p>
            <a:r>
              <a:rPr lang="en-GB" dirty="0" smtClean="0"/>
              <a:t>The asset and liability register  should contain sufficient information to enable a potential buyer to accurately price the value of the business and/or value of the SH assets  in the event of distress and produce this at short notice for the regulator. Board will oversee the maintenance of these records and that they are readily reconcilable and regularly reconciled</a:t>
            </a:r>
          </a:p>
          <a:p>
            <a:r>
              <a:rPr lang="en-GB" dirty="0" smtClean="0"/>
              <a:t>Identify assets and those that are encumbered</a:t>
            </a:r>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36296" y="5960180"/>
            <a:ext cx="1407156" cy="668399"/>
          </a:xfrm>
          <a:prstGeom prst="rect">
            <a:avLst/>
          </a:prstGeom>
        </p:spPr>
      </p:pic>
    </p:spTree>
    <p:extLst>
      <p:ext uri="{BB962C8B-B14F-4D97-AF65-F5344CB8AC3E}">
        <p14:creationId xmlns:p14="http://schemas.microsoft.com/office/powerpoint/2010/main" val="3292715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7030A0"/>
                </a:solidFill>
              </a:rPr>
              <a:t>New</a:t>
            </a:r>
            <a:r>
              <a:rPr lang="en-GB" b="1" dirty="0" smtClean="0">
                <a:solidFill>
                  <a:srgbClr val="7030A0"/>
                </a:solidFill>
              </a:rPr>
              <a:t> Code of Practice (7)</a:t>
            </a:r>
            <a:endParaRPr lang="en-GB" dirty="0"/>
          </a:p>
        </p:txBody>
      </p:sp>
      <p:sp>
        <p:nvSpPr>
          <p:cNvPr id="3" name="Content Placeholder 2"/>
          <p:cNvSpPr>
            <a:spLocks noGrp="1"/>
          </p:cNvSpPr>
          <p:nvPr>
            <p:ph idx="1"/>
          </p:nvPr>
        </p:nvSpPr>
        <p:spPr>
          <a:xfrm>
            <a:off x="457200" y="1268760"/>
            <a:ext cx="8229600" cy="4857403"/>
          </a:xfrm>
        </p:spPr>
        <p:txBody>
          <a:bodyPr>
            <a:normAutofit fontScale="85000" lnSpcReduction="10000"/>
          </a:bodyPr>
          <a:lstStyle/>
          <a:p>
            <a:r>
              <a:rPr lang="en-GB" dirty="0" smtClean="0"/>
              <a:t>Consider their </a:t>
            </a:r>
            <a:r>
              <a:rPr lang="en-GB" b="1" dirty="0" smtClean="0">
                <a:solidFill>
                  <a:srgbClr val="7030A0"/>
                </a:solidFill>
              </a:rPr>
              <a:t>assets and liabilities </a:t>
            </a:r>
            <a:r>
              <a:rPr lang="en-GB" dirty="0" smtClean="0"/>
              <a:t>in the wider context  - those that have an impact on SH assets and those which might impact n the business as a whole, including loans, guarantees, leases market exposures, cross default positions, duty of obligation to others which leaves no discretion to avoid settlement, impairment for non SH activities</a:t>
            </a:r>
          </a:p>
          <a:p>
            <a:r>
              <a:rPr lang="en-GB" dirty="0" smtClean="0"/>
              <a:t>Board should have a full understating of where liabilities lie for registered and unregistered entities and an appropriate mechanism for communication he impacts of risks where there is recourse within the group</a:t>
            </a:r>
          </a:p>
          <a:p>
            <a:endParaRPr lang="en-GB" dirty="0" smtClean="0"/>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6256" y="5789162"/>
            <a:ext cx="1767196" cy="839418"/>
          </a:xfrm>
          <a:prstGeom prst="rect">
            <a:avLst/>
          </a:prstGeom>
        </p:spPr>
      </p:pic>
    </p:spTree>
    <p:extLst>
      <p:ext uri="{BB962C8B-B14F-4D97-AF65-F5344CB8AC3E}">
        <p14:creationId xmlns:p14="http://schemas.microsoft.com/office/powerpoint/2010/main" val="17058370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7030A0"/>
                </a:solidFill>
              </a:rPr>
              <a:t>New</a:t>
            </a:r>
            <a:r>
              <a:rPr lang="en-GB" b="1" dirty="0" smtClean="0">
                <a:solidFill>
                  <a:srgbClr val="7030A0"/>
                </a:solidFill>
              </a:rPr>
              <a:t> Code of Practice (8)</a:t>
            </a:r>
            <a:endParaRPr lang="en-GB" dirty="0"/>
          </a:p>
        </p:txBody>
      </p:sp>
      <p:sp>
        <p:nvSpPr>
          <p:cNvPr id="3" name="Content Placeholder 2"/>
          <p:cNvSpPr>
            <a:spLocks noGrp="1"/>
          </p:cNvSpPr>
          <p:nvPr>
            <p:ph idx="1"/>
          </p:nvPr>
        </p:nvSpPr>
        <p:spPr>
          <a:xfrm>
            <a:off x="457200" y="1268760"/>
            <a:ext cx="8229600" cy="5112568"/>
          </a:xfrm>
        </p:spPr>
        <p:txBody>
          <a:bodyPr>
            <a:normAutofit fontScale="77500" lnSpcReduction="20000"/>
          </a:bodyPr>
          <a:lstStyle/>
          <a:p>
            <a:r>
              <a:rPr lang="en-GB" b="1" dirty="0" smtClean="0">
                <a:solidFill>
                  <a:srgbClr val="7030A0"/>
                </a:solidFill>
              </a:rPr>
              <a:t>Stress testing </a:t>
            </a:r>
            <a:r>
              <a:rPr lang="en-GB" dirty="0" smtClean="0"/>
              <a:t>of plans against different scenarios in the whole group – more than simple sensitivity testing and includes multi - variant analysis which tests against potential economic and business risks</a:t>
            </a:r>
          </a:p>
          <a:p>
            <a:r>
              <a:rPr lang="en-GB" dirty="0" smtClean="0"/>
              <a:t>Board should consider the long term and cyclical nature of economic factors as well as internal business</a:t>
            </a:r>
          </a:p>
          <a:p>
            <a:r>
              <a:rPr lang="en-GB" dirty="0" smtClean="0"/>
              <a:t>Risks management should be against plausible scenarios and will underpin Board understanding of risk </a:t>
            </a:r>
          </a:p>
          <a:p>
            <a:r>
              <a:rPr lang="en-GB" dirty="0" smtClean="0"/>
              <a:t>Stress testing should include how the business might respond, including the need to alter or stop a business stream, sufficient headroom and controls in place and how these might be implemented</a:t>
            </a:r>
          </a:p>
          <a:p>
            <a:r>
              <a:rPr lang="en-GB" dirty="0" smtClean="0"/>
              <a:t>Boards need mitigations, controls and a strategy in place to protect assets in the </a:t>
            </a:r>
            <a:r>
              <a:rPr lang="en-GB" u="sng" dirty="0" smtClean="0"/>
              <a:t>long term </a:t>
            </a:r>
            <a:r>
              <a:rPr lang="en-GB" dirty="0" smtClean="0"/>
              <a:t>economic cycles</a:t>
            </a:r>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6256" y="5789162"/>
            <a:ext cx="1767196" cy="839418"/>
          </a:xfrm>
          <a:prstGeom prst="rect">
            <a:avLst/>
          </a:prstGeom>
        </p:spPr>
      </p:pic>
    </p:spTree>
    <p:extLst>
      <p:ext uri="{BB962C8B-B14F-4D97-AF65-F5344CB8AC3E}">
        <p14:creationId xmlns:p14="http://schemas.microsoft.com/office/powerpoint/2010/main" val="20116320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7030A0"/>
                </a:solidFill>
              </a:rPr>
              <a:t>HCA response to consultation</a:t>
            </a:r>
            <a:endParaRPr lang="en-GB" b="1" dirty="0">
              <a:solidFill>
                <a:srgbClr val="7030A0"/>
              </a:solidFill>
            </a:endParaRPr>
          </a:p>
        </p:txBody>
      </p:sp>
      <p:sp>
        <p:nvSpPr>
          <p:cNvPr id="3" name="Content Placeholder 2"/>
          <p:cNvSpPr>
            <a:spLocks noGrp="1"/>
          </p:cNvSpPr>
          <p:nvPr>
            <p:ph idx="1"/>
          </p:nvPr>
        </p:nvSpPr>
        <p:spPr/>
        <p:txBody>
          <a:bodyPr>
            <a:normAutofit/>
          </a:bodyPr>
          <a:lstStyle/>
          <a:p>
            <a:r>
              <a:rPr lang="en-GB" dirty="0"/>
              <a:t>C</a:t>
            </a:r>
            <a:r>
              <a:rPr lang="en-GB" dirty="0" smtClean="0"/>
              <a:t>onsultation paper May 2014</a:t>
            </a:r>
          </a:p>
          <a:p>
            <a:r>
              <a:rPr lang="en-GB" dirty="0" smtClean="0"/>
              <a:t>152 responses</a:t>
            </a:r>
          </a:p>
          <a:p>
            <a:r>
              <a:rPr lang="en-GB" dirty="0" smtClean="0"/>
              <a:t>Regulation decision instrument</a:t>
            </a:r>
          </a:p>
          <a:p>
            <a:r>
              <a:rPr lang="en-GB" dirty="0" smtClean="0"/>
              <a:t>New regulations and a new code of practice to be published from 1st April 2015</a:t>
            </a:r>
          </a:p>
          <a:p>
            <a:r>
              <a:rPr lang="en-GB" dirty="0" smtClean="0"/>
              <a:t>New demands on risk management, stress testing and records of assets and liabilities – whatever the size of the business</a:t>
            </a:r>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6256" y="5789162"/>
            <a:ext cx="1767196" cy="839418"/>
          </a:xfrm>
          <a:prstGeom prst="rect">
            <a:avLst/>
          </a:prstGeom>
        </p:spPr>
      </p:pic>
    </p:spTree>
    <p:extLst>
      <p:ext uri="{BB962C8B-B14F-4D97-AF65-F5344CB8AC3E}">
        <p14:creationId xmlns:p14="http://schemas.microsoft.com/office/powerpoint/2010/main" val="39036866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7030A0"/>
                </a:solidFill>
              </a:rPr>
              <a:t>New</a:t>
            </a:r>
            <a:r>
              <a:rPr lang="en-GB" b="1" dirty="0" smtClean="0">
                <a:solidFill>
                  <a:srgbClr val="7030A0"/>
                </a:solidFill>
              </a:rPr>
              <a:t> Code of Practice (9)</a:t>
            </a:r>
            <a:endParaRPr lang="en-GB" dirty="0"/>
          </a:p>
        </p:txBody>
      </p:sp>
      <p:sp>
        <p:nvSpPr>
          <p:cNvPr id="3" name="Content Placeholder 2"/>
          <p:cNvSpPr>
            <a:spLocks noGrp="1"/>
          </p:cNvSpPr>
          <p:nvPr>
            <p:ph idx="1"/>
          </p:nvPr>
        </p:nvSpPr>
        <p:spPr>
          <a:xfrm>
            <a:off x="457200" y="1196752"/>
            <a:ext cx="8229600" cy="4929411"/>
          </a:xfrm>
        </p:spPr>
        <p:txBody>
          <a:bodyPr>
            <a:normAutofit fontScale="70000" lnSpcReduction="20000"/>
          </a:bodyPr>
          <a:lstStyle/>
          <a:p>
            <a:r>
              <a:rPr lang="en-GB" b="1" dirty="0" smtClean="0">
                <a:solidFill>
                  <a:srgbClr val="7030A0"/>
                </a:solidFill>
              </a:rPr>
              <a:t>Third parties - </a:t>
            </a:r>
            <a:r>
              <a:rPr lang="en-GB" dirty="0" smtClean="0"/>
              <a:t>RPs act in good faith appropriately advancing their own and tenants interest – for example overpriced services where the contractor receives an inflated price or where charges are given without a suitable charge being made</a:t>
            </a:r>
          </a:p>
          <a:p>
            <a:r>
              <a:rPr lang="en-GB" dirty="0" smtClean="0"/>
              <a:t>RPs should clearly set out how they effectively manage conflicts of interest  and those who have control or influence cannot exert influence damaging to the RPs compliance with standards (charging </a:t>
            </a:r>
            <a:r>
              <a:rPr lang="en-GB" dirty="0"/>
              <a:t>u</a:t>
            </a:r>
            <a:r>
              <a:rPr lang="en-GB" dirty="0" smtClean="0"/>
              <a:t>nfavourable prices)</a:t>
            </a:r>
          </a:p>
          <a:p>
            <a:r>
              <a:rPr lang="en-GB" b="1" dirty="0" smtClean="0">
                <a:solidFill>
                  <a:srgbClr val="7030A0"/>
                </a:solidFill>
              </a:rPr>
              <a:t>Data returns to the regulator - </a:t>
            </a:r>
            <a:r>
              <a:rPr lang="en-GB" dirty="0" smtClean="0"/>
              <a:t>should be of good quality, comprehensive and provided in a timely manner </a:t>
            </a:r>
          </a:p>
          <a:p>
            <a:r>
              <a:rPr lang="en-GB" b="1" dirty="0" smtClean="0">
                <a:solidFill>
                  <a:srgbClr val="7030A0"/>
                </a:solidFill>
              </a:rPr>
              <a:t>Reporting requirements </a:t>
            </a:r>
            <a:r>
              <a:rPr lang="en-GB" dirty="0" smtClean="0"/>
              <a:t>- Boards need to assure themselves on compliance each year the RP needs to assure themselves of continuing compliance – e.g. development or contract and assurance should be annual, narrative and in the round on all Regulatory Standards</a:t>
            </a:r>
          </a:p>
          <a:p>
            <a:endParaRPr lang="en-GB" dirty="0" smtClean="0"/>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6256" y="5789162"/>
            <a:ext cx="1767196" cy="839418"/>
          </a:xfrm>
          <a:prstGeom prst="rect">
            <a:avLst/>
          </a:prstGeom>
        </p:spPr>
      </p:pic>
    </p:spTree>
    <p:extLst>
      <p:ext uri="{BB962C8B-B14F-4D97-AF65-F5344CB8AC3E}">
        <p14:creationId xmlns:p14="http://schemas.microsoft.com/office/powerpoint/2010/main" val="5899980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7030A0"/>
                </a:solidFill>
              </a:rPr>
              <a:t>New</a:t>
            </a:r>
            <a:r>
              <a:rPr lang="en-GB" b="1" dirty="0" smtClean="0">
                <a:solidFill>
                  <a:srgbClr val="7030A0"/>
                </a:solidFill>
              </a:rPr>
              <a:t> Code of Practice (10)</a:t>
            </a:r>
            <a:endParaRPr lang="en-GB" dirty="0"/>
          </a:p>
        </p:txBody>
      </p:sp>
      <p:sp>
        <p:nvSpPr>
          <p:cNvPr id="3" name="Content Placeholder 2"/>
          <p:cNvSpPr>
            <a:spLocks noGrp="1"/>
          </p:cNvSpPr>
          <p:nvPr>
            <p:ph idx="1"/>
          </p:nvPr>
        </p:nvSpPr>
        <p:spPr/>
        <p:txBody>
          <a:bodyPr/>
          <a:lstStyle/>
          <a:p>
            <a:r>
              <a:rPr lang="en-GB" dirty="0" smtClean="0"/>
              <a:t>Use of </a:t>
            </a:r>
            <a:r>
              <a:rPr lang="en-GB" dirty="0" smtClean="0">
                <a:solidFill>
                  <a:srgbClr val="7030A0"/>
                </a:solidFill>
              </a:rPr>
              <a:t>social housing assets to support other parts of the business</a:t>
            </a:r>
          </a:p>
          <a:p>
            <a:pPr lvl="1"/>
            <a:r>
              <a:rPr lang="en-GB" dirty="0" smtClean="0"/>
              <a:t>Risk to social housing should be low</a:t>
            </a:r>
          </a:p>
          <a:p>
            <a:pPr lvl="1"/>
            <a:r>
              <a:rPr lang="en-GB" dirty="0" smtClean="0"/>
              <a:t>Guarantees and formal agreements should be in place</a:t>
            </a:r>
          </a:p>
          <a:p>
            <a:pPr lvl="1"/>
            <a:r>
              <a:rPr lang="en-GB" dirty="0" smtClean="0"/>
              <a:t>Should look and advise other entities in the group of the continued requirement for regulatory compliance and may look for assistance to other providers in the group</a:t>
            </a:r>
          </a:p>
          <a:p>
            <a:endParaRPr lang="en-GB" dirty="0" smtClean="0"/>
          </a:p>
          <a:p>
            <a:endParaRPr lang="en-GB" dirty="0" smtClean="0"/>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6256" y="5789162"/>
            <a:ext cx="1767196" cy="839418"/>
          </a:xfrm>
          <a:prstGeom prst="rect">
            <a:avLst/>
          </a:prstGeom>
        </p:spPr>
      </p:pic>
    </p:spTree>
    <p:extLst>
      <p:ext uri="{BB962C8B-B14F-4D97-AF65-F5344CB8AC3E}">
        <p14:creationId xmlns:p14="http://schemas.microsoft.com/office/powerpoint/2010/main" val="37223519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10146"/>
          </a:xfrm>
        </p:spPr>
        <p:txBody>
          <a:bodyPr>
            <a:normAutofit fontScale="90000"/>
          </a:bodyPr>
          <a:lstStyle/>
          <a:p>
            <a:r>
              <a:rPr lang="en-GB" b="1" dirty="0" smtClean="0">
                <a:solidFill>
                  <a:srgbClr val="7030A0"/>
                </a:solidFill>
              </a:rPr>
              <a:t/>
            </a:r>
            <a:br>
              <a:rPr lang="en-GB" b="1" dirty="0" smtClean="0">
                <a:solidFill>
                  <a:srgbClr val="7030A0"/>
                </a:solidFill>
              </a:rPr>
            </a:br>
            <a:r>
              <a:rPr lang="en-GB" b="1" dirty="0">
                <a:solidFill>
                  <a:srgbClr val="7030A0"/>
                </a:solidFill>
              </a:rPr>
              <a:t/>
            </a:r>
            <a:br>
              <a:rPr lang="en-GB" b="1" dirty="0">
                <a:solidFill>
                  <a:srgbClr val="7030A0"/>
                </a:solidFill>
              </a:rPr>
            </a:br>
            <a:r>
              <a:rPr lang="en-GB" b="1" dirty="0" smtClean="0">
                <a:solidFill>
                  <a:srgbClr val="7030A0"/>
                </a:solidFill>
              </a:rPr>
              <a:t>Thanks for listening - Any questions?</a:t>
            </a:r>
            <a:r>
              <a:rPr lang="en-GB" b="1" smtClean="0">
                <a:solidFill>
                  <a:srgbClr val="7030A0"/>
                </a:solidFill>
              </a:rPr>
              <a:t/>
            </a:r>
            <a:br>
              <a:rPr lang="en-GB" b="1" smtClean="0">
                <a:solidFill>
                  <a:srgbClr val="7030A0"/>
                </a:solidFill>
              </a:rPr>
            </a:br>
            <a:endParaRPr lang="en-GB" sz="3600" b="1" dirty="0"/>
          </a:p>
        </p:txBody>
      </p:sp>
      <p:sp>
        <p:nvSpPr>
          <p:cNvPr id="3" name="Content Placeholder 2"/>
          <p:cNvSpPr>
            <a:spLocks noGrp="1"/>
          </p:cNvSpPr>
          <p:nvPr>
            <p:ph idx="1"/>
          </p:nvPr>
        </p:nvSpPr>
        <p:spPr/>
        <p:txBody>
          <a:bodyPr>
            <a:normAutofit lnSpcReduction="10000"/>
          </a:bodyPr>
          <a:lstStyle/>
          <a:p>
            <a:pPr marL="0" indent="0">
              <a:buNone/>
            </a:pPr>
            <a:endParaRPr lang="en-GB" dirty="0" smtClean="0">
              <a:hlinkClick r:id="rId2"/>
            </a:endParaRPr>
          </a:p>
          <a:p>
            <a:pPr marL="0" indent="0">
              <a:buNone/>
            </a:pPr>
            <a:endParaRPr lang="en-GB" dirty="0">
              <a:hlinkClick r:id="rId2"/>
            </a:endParaRPr>
          </a:p>
          <a:p>
            <a:pPr marL="0" indent="0">
              <a:buNone/>
            </a:pPr>
            <a:endParaRPr lang="en-GB" dirty="0" smtClean="0">
              <a:hlinkClick r:id="rId2"/>
            </a:endParaRPr>
          </a:p>
          <a:p>
            <a:pPr marL="0" indent="0">
              <a:buNone/>
            </a:pPr>
            <a:endParaRPr lang="en-GB" dirty="0">
              <a:hlinkClick r:id="rId2"/>
            </a:endParaRPr>
          </a:p>
          <a:p>
            <a:pPr marL="0" indent="0">
              <a:buNone/>
            </a:pPr>
            <a:endParaRPr lang="en-GB" dirty="0" smtClean="0">
              <a:hlinkClick r:id=""/>
            </a:endParaRPr>
          </a:p>
          <a:p>
            <a:pPr marL="0" indent="0">
              <a:buNone/>
            </a:pPr>
            <a:endParaRPr lang="en-GB" dirty="0" smtClean="0">
              <a:hlinkClick r:id=""/>
            </a:endParaRPr>
          </a:p>
          <a:p>
            <a:pPr marL="0" indent="0">
              <a:buNone/>
            </a:pPr>
            <a:r>
              <a:rPr lang="en-GB" dirty="0" smtClean="0">
                <a:hlinkClick r:id=""/>
              </a:rPr>
              <a:t>Yvonne@tenantadvisor.net</a:t>
            </a:r>
            <a:endParaRPr lang="en-GB" dirty="0" smtClean="0"/>
          </a:p>
          <a:p>
            <a:pPr marL="0" indent="0">
              <a:buNone/>
            </a:pPr>
            <a:r>
              <a:rPr lang="en-GB" dirty="0" smtClean="0"/>
              <a:t>07867974659</a:t>
            </a:r>
          </a:p>
          <a:p>
            <a:endParaRPr lang="en-GB"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8264" y="5661248"/>
            <a:ext cx="1927478" cy="915552"/>
          </a:xfrm>
          <a:prstGeom prst="rect">
            <a:avLst/>
          </a:prstGeom>
        </p:spPr>
      </p:pic>
      <p:pic>
        <p:nvPicPr>
          <p:cNvPr id="5124" name="Picture 4" descr="C:\Users\Yvonne\AppData\Local\Microsoft\Windows\Temporary Internet Files\Content.IE5\VIRAUCQE\3721809183_847a705f0c[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31840" y="2348880"/>
            <a:ext cx="2592288" cy="20644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91556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solidFill>
                  <a:srgbClr val="7030A0"/>
                </a:solidFill>
              </a:rPr>
              <a:t>HCA Response – </a:t>
            </a:r>
            <a:br>
              <a:rPr lang="en-GB" b="1" dirty="0" smtClean="0">
                <a:solidFill>
                  <a:srgbClr val="7030A0"/>
                </a:solidFill>
              </a:rPr>
            </a:br>
            <a:r>
              <a:rPr lang="en-GB" b="1" dirty="0" smtClean="0">
                <a:solidFill>
                  <a:srgbClr val="7030A0"/>
                </a:solidFill>
              </a:rPr>
              <a:t>Requirements for all providers (1)</a:t>
            </a:r>
            <a:endParaRPr lang="en-GB" b="1" dirty="0">
              <a:solidFill>
                <a:srgbClr val="7030A0"/>
              </a:solidFill>
            </a:endParaRPr>
          </a:p>
        </p:txBody>
      </p:sp>
      <p:sp>
        <p:nvSpPr>
          <p:cNvPr id="3" name="Content Placeholder 2"/>
          <p:cNvSpPr>
            <a:spLocks noGrp="1"/>
          </p:cNvSpPr>
          <p:nvPr>
            <p:ph idx="1"/>
          </p:nvPr>
        </p:nvSpPr>
        <p:spPr/>
        <p:txBody>
          <a:bodyPr>
            <a:normAutofit fontScale="70000" lnSpcReduction="20000"/>
          </a:bodyPr>
          <a:lstStyle/>
          <a:p>
            <a:r>
              <a:rPr lang="en-GB" dirty="0" smtClean="0"/>
              <a:t>Comply with the law</a:t>
            </a:r>
          </a:p>
          <a:p>
            <a:r>
              <a:rPr lang="en-GB" dirty="0" smtClean="0"/>
              <a:t>Publish compliance with the new standard – this should be a narrative report which accompanies the financial statements annually</a:t>
            </a:r>
          </a:p>
          <a:p>
            <a:r>
              <a:rPr lang="en-GB" dirty="0" smtClean="0"/>
              <a:t>Regulator placing importance on how one entity can result in recourse to assets of other entities in the group – provider must have appropriate methodology to model and communicate such risk flows </a:t>
            </a:r>
          </a:p>
          <a:p>
            <a:r>
              <a:rPr lang="en-GB" dirty="0" smtClean="0"/>
              <a:t>No further guidance – up the HA on the format the records of assets and liabilities takes</a:t>
            </a:r>
          </a:p>
          <a:p>
            <a:r>
              <a:rPr lang="en-GB" dirty="0" smtClean="0"/>
              <a:t>Limit of 5% non social housing activities to enable the HCA to gain assurance on the risk to social housing assets within its regulatory resources</a:t>
            </a:r>
          </a:p>
          <a:p>
            <a:r>
              <a:rPr lang="en-GB" dirty="0" smtClean="0"/>
              <a:t>Definition of non social housing within the a group – code of practice will list these</a:t>
            </a:r>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6256" y="5789162"/>
            <a:ext cx="1767196" cy="839418"/>
          </a:xfrm>
          <a:prstGeom prst="rect">
            <a:avLst/>
          </a:prstGeom>
        </p:spPr>
      </p:pic>
    </p:spTree>
    <p:extLst>
      <p:ext uri="{BB962C8B-B14F-4D97-AF65-F5344CB8AC3E}">
        <p14:creationId xmlns:p14="http://schemas.microsoft.com/office/powerpoint/2010/main" val="7528559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solidFill>
                  <a:srgbClr val="7030A0"/>
                </a:solidFill>
              </a:rPr>
              <a:t>HCA Response – </a:t>
            </a:r>
            <a:br>
              <a:rPr lang="en-GB" b="1" dirty="0" smtClean="0">
                <a:solidFill>
                  <a:srgbClr val="7030A0"/>
                </a:solidFill>
              </a:rPr>
            </a:br>
            <a:r>
              <a:rPr lang="en-GB" b="1" dirty="0" smtClean="0">
                <a:solidFill>
                  <a:srgbClr val="7030A0"/>
                </a:solidFill>
              </a:rPr>
              <a:t>Requirements for all providers (2)</a:t>
            </a:r>
            <a:endParaRPr lang="en-GB" dirty="0"/>
          </a:p>
        </p:txBody>
      </p:sp>
      <p:sp>
        <p:nvSpPr>
          <p:cNvPr id="3" name="Content Placeholder 2"/>
          <p:cNvSpPr>
            <a:spLocks noGrp="1"/>
          </p:cNvSpPr>
          <p:nvPr>
            <p:ph idx="1"/>
          </p:nvPr>
        </p:nvSpPr>
        <p:spPr>
          <a:xfrm>
            <a:off x="457200" y="1772816"/>
            <a:ext cx="8229600" cy="4353347"/>
          </a:xfrm>
        </p:spPr>
        <p:txBody>
          <a:bodyPr>
            <a:normAutofit fontScale="55000" lnSpcReduction="20000"/>
          </a:bodyPr>
          <a:lstStyle/>
          <a:p>
            <a:r>
              <a:rPr lang="en-GB" sz="4200" dirty="0" smtClean="0">
                <a:solidFill>
                  <a:srgbClr val="7030A0"/>
                </a:solidFill>
              </a:rPr>
              <a:t>General Consent </a:t>
            </a:r>
            <a:r>
              <a:rPr lang="en-GB" sz="4200" dirty="0" smtClean="0"/>
              <a:t>for disposals (detail in annex 5 – requirement to be published in April 2015</a:t>
            </a:r>
          </a:p>
          <a:p>
            <a:r>
              <a:rPr lang="en-GB" sz="4200" dirty="0" smtClean="0">
                <a:solidFill>
                  <a:srgbClr val="7030A0"/>
                </a:solidFill>
              </a:rPr>
              <a:t>Registration</a:t>
            </a:r>
            <a:r>
              <a:rPr lang="en-GB" sz="4200" dirty="0" smtClean="0"/>
              <a:t> ( detail in annex 6) Group parent must ensure compliance with standards, even if it is not a registered provider</a:t>
            </a:r>
          </a:p>
          <a:p>
            <a:r>
              <a:rPr lang="en-GB" sz="4200" dirty="0" smtClean="0">
                <a:solidFill>
                  <a:srgbClr val="7030A0"/>
                </a:solidFill>
              </a:rPr>
              <a:t>Rent standard  and guidance </a:t>
            </a:r>
            <a:r>
              <a:rPr lang="en-GB" sz="4200" dirty="0" smtClean="0"/>
              <a:t>(detail in annex 7 and 8) and does not apply to those with high incomes where  a higher rent is charged</a:t>
            </a:r>
          </a:p>
          <a:p>
            <a:r>
              <a:rPr lang="en-GB" sz="4200" dirty="0" smtClean="0"/>
              <a:t>Index linked finance – awareness of new risk exposure</a:t>
            </a:r>
          </a:p>
          <a:p>
            <a:r>
              <a:rPr lang="en-GB" sz="4200" dirty="0" smtClean="0"/>
              <a:t>Source of lending – removed as a requirement of the regulator </a:t>
            </a:r>
          </a:p>
          <a:p>
            <a:r>
              <a:rPr lang="en-GB" sz="4200" dirty="0" smtClean="0">
                <a:solidFill>
                  <a:srgbClr val="7030A0"/>
                </a:solidFill>
              </a:rPr>
              <a:t>Disposal </a:t>
            </a:r>
            <a:r>
              <a:rPr lang="en-GB" sz="4200" dirty="0">
                <a:solidFill>
                  <a:srgbClr val="7030A0"/>
                </a:solidFill>
              </a:rPr>
              <a:t>P</a:t>
            </a:r>
            <a:r>
              <a:rPr lang="en-GB" sz="4200" dirty="0" smtClean="0">
                <a:solidFill>
                  <a:srgbClr val="7030A0"/>
                </a:solidFill>
              </a:rPr>
              <a:t>roceeds Fund </a:t>
            </a:r>
            <a:r>
              <a:rPr lang="en-GB" sz="4200" dirty="0" smtClean="0"/>
              <a:t>– requirement for reinvestment for any social homes sold  and any future preserved right to buy transactions after 31.12.14 – to be published in April 2015</a:t>
            </a:r>
          </a:p>
          <a:p>
            <a:endParaRPr lang="en-GB" dirty="0" smtClean="0"/>
          </a:p>
          <a:p>
            <a:endParaRPr lang="en-GB" dirty="0" smtClean="0"/>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6256" y="5789162"/>
            <a:ext cx="1767196" cy="839418"/>
          </a:xfrm>
          <a:prstGeom prst="rect">
            <a:avLst/>
          </a:prstGeom>
        </p:spPr>
      </p:pic>
    </p:spTree>
    <p:extLst>
      <p:ext uri="{BB962C8B-B14F-4D97-AF65-F5344CB8AC3E}">
        <p14:creationId xmlns:p14="http://schemas.microsoft.com/office/powerpoint/2010/main" val="39695471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solidFill>
                  <a:srgbClr val="7030A0"/>
                </a:solidFill>
              </a:rPr>
              <a:t>HCA Response – </a:t>
            </a:r>
            <a:br>
              <a:rPr lang="en-GB" b="1" dirty="0" smtClean="0">
                <a:solidFill>
                  <a:srgbClr val="7030A0"/>
                </a:solidFill>
              </a:rPr>
            </a:br>
            <a:r>
              <a:rPr lang="en-GB" b="1" dirty="0" smtClean="0">
                <a:solidFill>
                  <a:srgbClr val="7030A0"/>
                </a:solidFill>
              </a:rPr>
              <a:t>Requirements for all providers (3)</a:t>
            </a:r>
            <a:endParaRPr lang="en-GB" dirty="0"/>
          </a:p>
        </p:txBody>
      </p:sp>
      <p:sp>
        <p:nvSpPr>
          <p:cNvPr id="3" name="Content Placeholder 2"/>
          <p:cNvSpPr>
            <a:spLocks noGrp="1"/>
          </p:cNvSpPr>
          <p:nvPr>
            <p:ph idx="1"/>
          </p:nvPr>
        </p:nvSpPr>
        <p:spPr/>
        <p:txBody>
          <a:bodyPr>
            <a:normAutofit lnSpcReduction="10000"/>
          </a:bodyPr>
          <a:lstStyle/>
          <a:p>
            <a:r>
              <a:rPr lang="en-GB" dirty="0"/>
              <a:t>R</a:t>
            </a:r>
            <a:r>
              <a:rPr lang="en-GB" dirty="0" smtClean="0"/>
              <a:t>egistration criteria -  must be compliant with new standard pre registry as a registered provider (RP)</a:t>
            </a:r>
          </a:p>
          <a:p>
            <a:r>
              <a:rPr lang="en-GB" dirty="0" smtClean="0"/>
              <a:t>Small providers – new standard applies to all</a:t>
            </a:r>
          </a:p>
          <a:p>
            <a:r>
              <a:rPr lang="en-GB" dirty="0" smtClean="0"/>
              <a:t>Rents – HCA directed by Government on rents</a:t>
            </a:r>
          </a:p>
          <a:p>
            <a:r>
              <a:rPr lang="en-GB" dirty="0" smtClean="0"/>
              <a:t>High income social tenants can be charged a higher rent (option at the discretion of the RP)</a:t>
            </a:r>
          </a:p>
          <a:p>
            <a:r>
              <a:rPr lang="en-GB" dirty="0" smtClean="0"/>
              <a:t>New regulatory Framework to be published in March</a:t>
            </a:r>
          </a:p>
          <a:p>
            <a:endParaRPr lang="en-GB" dirty="0" smtClean="0"/>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6256" y="5789162"/>
            <a:ext cx="1767196" cy="839418"/>
          </a:xfrm>
          <a:prstGeom prst="rect">
            <a:avLst/>
          </a:prstGeom>
        </p:spPr>
      </p:pic>
    </p:spTree>
    <p:extLst>
      <p:ext uri="{BB962C8B-B14F-4D97-AF65-F5344CB8AC3E}">
        <p14:creationId xmlns:p14="http://schemas.microsoft.com/office/powerpoint/2010/main" val="34402571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solidFill>
                  <a:srgbClr val="7030A0"/>
                </a:solidFill>
              </a:rPr>
              <a:t>Required Outcomes in new Standard</a:t>
            </a:r>
            <a:endParaRPr lang="en-GB" sz="3600" b="1" dirty="0">
              <a:solidFill>
                <a:srgbClr val="7030A0"/>
              </a:solidFill>
            </a:endParaRPr>
          </a:p>
        </p:txBody>
      </p:sp>
      <p:sp>
        <p:nvSpPr>
          <p:cNvPr id="3" name="Content Placeholder 2"/>
          <p:cNvSpPr>
            <a:spLocks noGrp="1"/>
          </p:cNvSpPr>
          <p:nvPr>
            <p:ph idx="1"/>
          </p:nvPr>
        </p:nvSpPr>
        <p:spPr>
          <a:xfrm>
            <a:off x="457200" y="1124744"/>
            <a:ext cx="8229600" cy="5001419"/>
          </a:xfrm>
        </p:spPr>
        <p:txBody>
          <a:bodyPr>
            <a:noAutofit/>
          </a:bodyPr>
          <a:lstStyle/>
          <a:p>
            <a:pPr marL="0" indent="0">
              <a:buNone/>
            </a:pPr>
            <a:r>
              <a:rPr lang="en-GB" sz="2200" b="1" dirty="0" smtClean="0">
                <a:solidFill>
                  <a:srgbClr val="7030A0"/>
                </a:solidFill>
              </a:rPr>
              <a:t>1.1 Governance </a:t>
            </a:r>
          </a:p>
          <a:p>
            <a:r>
              <a:rPr lang="en-GB" sz="2200" dirty="0" smtClean="0"/>
              <a:t>Registered providers shall ensure effective governance arrangements that deliver their aims, objectives and intended outcomes for tenants and potential tenants in an effective, transparent and accountable manner. </a:t>
            </a:r>
          </a:p>
          <a:p>
            <a:r>
              <a:rPr lang="en-GB" sz="2200" dirty="0" smtClean="0"/>
              <a:t>Governance arrangements shall ensure registered providers: </a:t>
            </a:r>
          </a:p>
          <a:p>
            <a:pPr marL="457200" indent="-457200">
              <a:buFont typeface="+mj-lt"/>
              <a:buAutoNum type="alphaLcParenR"/>
            </a:pPr>
            <a:r>
              <a:rPr lang="en-GB" sz="2200" dirty="0" smtClean="0"/>
              <a:t>adhere to all relevant law</a:t>
            </a:r>
          </a:p>
          <a:p>
            <a:pPr marL="457200" indent="-457200">
              <a:buFont typeface="+mj-lt"/>
              <a:buAutoNum type="alphaLcParenR"/>
            </a:pPr>
            <a:r>
              <a:rPr lang="en-GB" sz="2200" dirty="0" smtClean="0"/>
              <a:t>comply with their governing documents and all regulatory requirements </a:t>
            </a:r>
          </a:p>
          <a:p>
            <a:pPr marL="457200" indent="-457200">
              <a:buFont typeface="+mj-lt"/>
              <a:buAutoNum type="alphaLcParenR"/>
            </a:pPr>
            <a:r>
              <a:rPr lang="en-GB" sz="2200" dirty="0" smtClean="0"/>
              <a:t>are accountable to tenants, the regulator and relevant stakeholders</a:t>
            </a:r>
          </a:p>
          <a:p>
            <a:pPr marL="457200" indent="-457200">
              <a:buFont typeface="+mj-lt"/>
              <a:buAutoNum type="alphaLcParenR"/>
            </a:pPr>
            <a:r>
              <a:rPr lang="en-GB" sz="2200" dirty="0" smtClean="0"/>
              <a:t>safeguard taxpayers’ interests and the reputation of the sector; have an effective risk management and internal controls assurance framework</a:t>
            </a:r>
          </a:p>
          <a:p>
            <a:pPr marL="457200" indent="-457200">
              <a:buFont typeface="+mj-lt"/>
              <a:buAutoNum type="alphaLcParenR"/>
            </a:pPr>
            <a:r>
              <a:rPr lang="en-GB" sz="2200" dirty="0" smtClean="0"/>
              <a:t>protect social housing assets </a:t>
            </a:r>
          </a:p>
          <a:p>
            <a:pPr marL="0" indent="0">
              <a:buNone/>
            </a:pPr>
            <a:endParaRPr lang="en-GB" sz="20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93313" y="6018582"/>
            <a:ext cx="1767196" cy="839418"/>
          </a:xfrm>
          <a:prstGeom prst="rect">
            <a:avLst/>
          </a:prstGeom>
        </p:spPr>
      </p:pic>
    </p:spTree>
    <p:extLst>
      <p:ext uri="{BB962C8B-B14F-4D97-AF65-F5344CB8AC3E}">
        <p14:creationId xmlns:p14="http://schemas.microsoft.com/office/powerpoint/2010/main" val="22844789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solidFill>
                  <a:srgbClr val="7030A0"/>
                </a:solidFill>
              </a:rPr>
              <a:t>Required Outcomes in new Standard</a:t>
            </a:r>
            <a:endParaRPr lang="en-GB" dirty="0"/>
          </a:p>
        </p:txBody>
      </p:sp>
      <p:sp>
        <p:nvSpPr>
          <p:cNvPr id="3" name="Content Placeholder 2"/>
          <p:cNvSpPr>
            <a:spLocks noGrp="1"/>
          </p:cNvSpPr>
          <p:nvPr>
            <p:ph idx="1"/>
          </p:nvPr>
        </p:nvSpPr>
        <p:spPr/>
        <p:txBody>
          <a:bodyPr/>
          <a:lstStyle/>
          <a:p>
            <a:pPr marL="0" indent="0">
              <a:buNone/>
            </a:pPr>
            <a:r>
              <a:rPr lang="en-GB" b="1" dirty="0" smtClean="0">
                <a:solidFill>
                  <a:srgbClr val="7030A0"/>
                </a:solidFill>
              </a:rPr>
              <a:t>1.2 Financial viability </a:t>
            </a:r>
          </a:p>
          <a:p>
            <a:pPr marL="0" indent="0">
              <a:buNone/>
            </a:pPr>
            <a:r>
              <a:rPr lang="en-GB" dirty="0" smtClean="0"/>
              <a:t>Registered providers shall manage their resources effectively to ensure their viability is maintained while ensuring that social housing assets are not put at undue risk.</a:t>
            </a:r>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6256" y="5789162"/>
            <a:ext cx="1767196" cy="839418"/>
          </a:xfrm>
          <a:prstGeom prst="rect">
            <a:avLst/>
          </a:prstGeom>
        </p:spPr>
      </p:pic>
    </p:spTree>
    <p:extLst>
      <p:ext uri="{BB962C8B-B14F-4D97-AF65-F5344CB8AC3E}">
        <p14:creationId xmlns:p14="http://schemas.microsoft.com/office/powerpoint/2010/main" val="22328799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u="sng" dirty="0" smtClean="0">
                <a:solidFill>
                  <a:srgbClr val="7030A0"/>
                </a:solidFill>
              </a:rPr>
              <a:t>New</a:t>
            </a:r>
            <a:r>
              <a:rPr lang="en-GB" b="1" dirty="0" smtClean="0">
                <a:solidFill>
                  <a:srgbClr val="7030A0"/>
                </a:solidFill>
              </a:rPr>
              <a:t> Governance and Financial Standard – specific expectations (1)</a:t>
            </a:r>
            <a:endParaRPr lang="en-GB" b="1" dirty="0">
              <a:solidFill>
                <a:srgbClr val="7030A0"/>
              </a:solidFill>
            </a:endParaRPr>
          </a:p>
        </p:txBody>
      </p:sp>
      <p:sp>
        <p:nvSpPr>
          <p:cNvPr id="3" name="Content Placeholder 2"/>
          <p:cNvSpPr>
            <a:spLocks noGrp="1"/>
          </p:cNvSpPr>
          <p:nvPr>
            <p:ph idx="1"/>
          </p:nvPr>
        </p:nvSpPr>
        <p:spPr>
          <a:xfrm>
            <a:off x="457200" y="1340768"/>
            <a:ext cx="8229600" cy="4785395"/>
          </a:xfrm>
        </p:spPr>
        <p:txBody>
          <a:bodyPr>
            <a:normAutofit fontScale="62500" lnSpcReduction="20000"/>
          </a:bodyPr>
          <a:lstStyle/>
          <a:p>
            <a:r>
              <a:rPr lang="en-GB" dirty="0" smtClean="0"/>
              <a:t>Adopt a code of governance</a:t>
            </a:r>
          </a:p>
          <a:p>
            <a:r>
              <a:rPr lang="en-GB" dirty="0" smtClean="0"/>
              <a:t>Maintain clear roles and responsibilities between Board and Staff</a:t>
            </a:r>
          </a:p>
          <a:p>
            <a:r>
              <a:rPr lang="en-GB" dirty="0" smtClean="0"/>
              <a:t>Explain to the regulator any non compliance</a:t>
            </a:r>
          </a:p>
          <a:p>
            <a:r>
              <a:rPr lang="en-GB" dirty="0" smtClean="0"/>
              <a:t>Assess the effectiveness of governance at least one a year (</a:t>
            </a:r>
            <a:r>
              <a:rPr lang="en-GB" dirty="0"/>
              <a:t>B</a:t>
            </a:r>
            <a:r>
              <a:rPr lang="en-GB" dirty="0" smtClean="0"/>
              <a:t>oard effectiveness review)</a:t>
            </a:r>
          </a:p>
          <a:p>
            <a:r>
              <a:rPr lang="en-GB" dirty="0" smtClean="0"/>
              <a:t>Manage their affairs with appropriate skills, independence, diligence, effectiveness prudence and foresight</a:t>
            </a:r>
          </a:p>
          <a:p>
            <a:r>
              <a:rPr lang="en-GB" dirty="0" smtClean="0"/>
              <a:t>Communicate in a timely manner any potential or actual non compliance with the regulator</a:t>
            </a:r>
          </a:p>
          <a:p>
            <a:r>
              <a:rPr lang="en-GB" dirty="0" smtClean="0"/>
              <a:t>Ensure an appropriate, robust and prudent business planning risk and control framework, including:</a:t>
            </a:r>
          </a:p>
          <a:p>
            <a:pPr lvl="1"/>
            <a:r>
              <a:rPr lang="en-GB" dirty="0" smtClean="0"/>
              <a:t>Sufficient liquidity</a:t>
            </a:r>
          </a:p>
          <a:p>
            <a:pPr lvl="1"/>
            <a:r>
              <a:rPr lang="en-GB" dirty="0" smtClean="0"/>
              <a:t>Reasonable financial forecasts</a:t>
            </a:r>
          </a:p>
          <a:p>
            <a:pPr lvl="1"/>
            <a:r>
              <a:rPr lang="en-GB" dirty="0" smtClean="0"/>
              <a:t>Effective systems to monitor and accurately report delivery of plans</a:t>
            </a:r>
          </a:p>
          <a:p>
            <a:pPr lvl="1"/>
            <a:r>
              <a:rPr lang="en-GB" dirty="0" smtClean="0"/>
              <a:t>Financial and other impact in plans are considered</a:t>
            </a:r>
          </a:p>
          <a:p>
            <a:pPr lvl="1"/>
            <a:r>
              <a:rPr lang="en-GB" dirty="0" smtClean="0"/>
              <a:t>RPs monitor, report and comply with funder requirements</a:t>
            </a:r>
          </a:p>
          <a:p>
            <a:pPr marL="457200" lvl="1" indent="0">
              <a:buNone/>
            </a:pPr>
            <a:r>
              <a:rPr lang="en-GB" dirty="0" smtClean="0"/>
              <a:t>And must approve this at the Board at least once a year</a:t>
            </a:r>
          </a:p>
          <a:p>
            <a:pPr marL="0" indent="0">
              <a:buNone/>
            </a:pPr>
            <a:endParaRPr lang="en-GB" dirty="0" smtClean="0"/>
          </a:p>
          <a:p>
            <a:pPr lvl="1"/>
            <a:endParaRPr lang="en-GB" dirty="0" smtClean="0"/>
          </a:p>
          <a:p>
            <a:pPr lvl="1"/>
            <a:endParaRPr lang="en-GB" dirty="0" smtClean="0"/>
          </a:p>
          <a:p>
            <a:pPr lvl="1"/>
            <a:endParaRPr lang="en-GB" dirty="0" smtClean="0"/>
          </a:p>
          <a:p>
            <a:pPr lvl="1"/>
            <a:endParaRPr lang="en-GB" dirty="0" smtClean="0"/>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6256" y="5789162"/>
            <a:ext cx="1767196" cy="839418"/>
          </a:xfrm>
          <a:prstGeom prst="rect">
            <a:avLst/>
          </a:prstGeom>
        </p:spPr>
      </p:pic>
    </p:spTree>
    <p:extLst>
      <p:ext uri="{BB962C8B-B14F-4D97-AF65-F5344CB8AC3E}">
        <p14:creationId xmlns:p14="http://schemas.microsoft.com/office/powerpoint/2010/main" val="4042787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u="sng" dirty="0" smtClean="0">
                <a:solidFill>
                  <a:srgbClr val="7030A0"/>
                </a:solidFill>
              </a:rPr>
              <a:t>New</a:t>
            </a:r>
            <a:r>
              <a:rPr lang="en-GB" b="1" dirty="0" smtClean="0">
                <a:solidFill>
                  <a:srgbClr val="7030A0"/>
                </a:solidFill>
              </a:rPr>
              <a:t> Governance and Financial Standard – specific expectations (2)</a:t>
            </a:r>
            <a:endParaRPr lang="en-GB" dirty="0"/>
          </a:p>
        </p:txBody>
      </p:sp>
      <p:sp>
        <p:nvSpPr>
          <p:cNvPr id="3" name="Content Placeholder 2"/>
          <p:cNvSpPr>
            <a:spLocks noGrp="1"/>
          </p:cNvSpPr>
          <p:nvPr>
            <p:ph idx="1"/>
          </p:nvPr>
        </p:nvSpPr>
        <p:spPr/>
        <p:txBody>
          <a:bodyPr>
            <a:normAutofit fontScale="62500" lnSpcReduction="20000"/>
          </a:bodyPr>
          <a:lstStyle/>
          <a:p>
            <a:r>
              <a:rPr lang="en-GB" dirty="0" smtClean="0"/>
              <a:t>Assess, manage and address risks which impact on long term viability by:</a:t>
            </a:r>
          </a:p>
          <a:p>
            <a:pPr lvl="1"/>
            <a:r>
              <a:rPr lang="en-GB" dirty="0" smtClean="0"/>
              <a:t>Thorough, accurate and up to date record of assets and liabilities</a:t>
            </a:r>
          </a:p>
          <a:p>
            <a:pPr lvl="1"/>
            <a:r>
              <a:rPr lang="en-GB" dirty="0" smtClean="0"/>
              <a:t>Detailed and robust stress testing against risks and combinations of risk and putting mitigations strategies in place</a:t>
            </a:r>
          </a:p>
          <a:p>
            <a:pPr lvl="1"/>
            <a:r>
              <a:rPr lang="en-GB" dirty="0" smtClean="0"/>
              <a:t>Understand the new liabilities and manage the likely impact on current and future business and regulatory compliance</a:t>
            </a:r>
          </a:p>
          <a:p>
            <a:r>
              <a:rPr lang="en-GB" dirty="0" smtClean="0"/>
              <a:t>Not enter into arrangements that do not inappropriately advance the interests of third parties</a:t>
            </a:r>
          </a:p>
          <a:p>
            <a:r>
              <a:rPr lang="en-GB" dirty="0" smtClean="0"/>
              <a:t>Returns to the regulator on fraud and loss from fraud in a timely manner and also annually</a:t>
            </a:r>
          </a:p>
          <a:p>
            <a:r>
              <a:rPr lang="en-GB" dirty="0" smtClean="0"/>
              <a:t>Assess compliance with this standard at least once a year and certify in their annual accounts that the standard is met.</a:t>
            </a:r>
          </a:p>
          <a:p>
            <a:r>
              <a:rPr lang="en-GB" dirty="0" smtClean="0"/>
              <a:t>Support subsidiary RPs to comply</a:t>
            </a:r>
          </a:p>
          <a:p>
            <a:r>
              <a:rPr lang="en-GB" dirty="0" smtClean="0"/>
              <a:t>Parent Boards must ensure they do not enter into agreements which might impact negatively on another provider within the group and will support the RPs in the group to meet regulatory standards</a:t>
            </a:r>
          </a:p>
          <a:p>
            <a:endParaRPr lang="en-GB" dirty="0" smtClean="0"/>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6256" y="5789162"/>
            <a:ext cx="1767196" cy="839418"/>
          </a:xfrm>
          <a:prstGeom prst="rect">
            <a:avLst/>
          </a:prstGeom>
        </p:spPr>
      </p:pic>
    </p:spTree>
    <p:extLst>
      <p:ext uri="{BB962C8B-B14F-4D97-AF65-F5344CB8AC3E}">
        <p14:creationId xmlns:p14="http://schemas.microsoft.com/office/powerpoint/2010/main" val="2664522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312</TotalTime>
  <Words>2111</Words>
  <Application>Microsoft Office PowerPoint</Application>
  <PresentationFormat>On-screen Show (4:3)</PresentationFormat>
  <Paragraphs>156</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New Governance and Financial Viability Standard Published: 30th Jan 2015</vt:lpstr>
      <vt:lpstr>HCA response to consultation</vt:lpstr>
      <vt:lpstr>HCA Response –  Requirements for all providers (1)</vt:lpstr>
      <vt:lpstr>HCA Response –  Requirements for all providers (2)</vt:lpstr>
      <vt:lpstr>HCA Response –  Requirements for all providers (3)</vt:lpstr>
      <vt:lpstr>Required Outcomes in new Standard</vt:lpstr>
      <vt:lpstr>Required Outcomes in new Standard</vt:lpstr>
      <vt:lpstr>New Governance and Financial Standard – specific expectations (1)</vt:lpstr>
      <vt:lpstr>New Governance and Financial Standard – specific expectations (2)</vt:lpstr>
      <vt:lpstr>New Governance and Financial Viability  Code of Practice (1)</vt:lpstr>
      <vt:lpstr>New Code of Practice (2)</vt:lpstr>
      <vt:lpstr>New Code of Practice (3)</vt:lpstr>
      <vt:lpstr>New Code of Practice (4)</vt:lpstr>
      <vt:lpstr>New Code of Practice (5)</vt:lpstr>
      <vt:lpstr>New Code of Practice (6)</vt:lpstr>
      <vt:lpstr>New Code of Practice (6)</vt:lpstr>
      <vt:lpstr>New Code of Practice (7)</vt:lpstr>
      <vt:lpstr>New Code of Practice (7)</vt:lpstr>
      <vt:lpstr>New Code of Practice (8)</vt:lpstr>
      <vt:lpstr>New Code of Practice (9)</vt:lpstr>
      <vt:lpstr>New Code of Practice (10)</vt:lpstr>
      <vt:lpstr>  Thanks for listening - Any questions?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Governance and Financial Viability Standard Published: 30th Jan 2015</dc:title>
  <dc:creator>Yvonne</dc:creator>
  <cp:lastModifiedBy>Yvonne</cp:lastModifiedBy>
  <cp:revision>24</cp:revision>
  <dcterms:created xsi:type="dcterms:W3CDTF">2015-01-31T10:04:18Z</dcterms:created>
  <dcterms:modified xsi:type="dcterms:W3CDTF">2015-02-16T12:29:31Z</dcterms:modified>
</cp:coreProperties>
</file>