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81" r:id="rId4"/>
    <p:sldId id="256" r:id="rId5"/>
    <p:sldId id="257" r:id="rId6"/>
    <p:sldId id="276" r:id="rId7"/>
    <p:sldId id="258" r:id="rId8"/>
    <p:sldId id="261" r:id="rId9"/>
    <p:sldId id="282" r:id="rId10"/>
    <p:sldId id="283" r:id="rId11"/>
    <p:sldId id="278" r:id="rId12"/>
    <p:sldId id="286" r:id="rId13"/>
    <p:sldId id="285" r:id="rId14"/>
    <p:sldId id="288" r:id="rId15"/>
    <p:sldId id="28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56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43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71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746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13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69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8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47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85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3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19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BDBF-0C57-4CB7-A707-F550C9609776}" type="datetimeFigureOut">
              <a:rPr lang="en-GB" smtClean="0"/>
              <a:t>22/02/2015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8CBA-BA82-4218-BC27-3EBB726E5B2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1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Yvonne@tenantadvisor.net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95303"/>
            <a:ext cx="7772400" cy="1517673"/>
          </a:xfrm>
        </p:spPr>
        <p:txBody>
          <a:bodyPr/>
          <a:lstStyle/>
          <a:p>
            <a:r>
              <a:rPr lang="en-GB" b="1" dirty="0" smtClean="0"/>
              <a:t>Welcome to our Unconference</a:t>
            </a:r>
            <a:endParaRPr lang="en-GB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99591" y="3886200"/>
            <a:ext cx="7527225" cy="1752600"/>
          </a:xfrm>
        </p:spPr>
        <p:txBody>
          <a:bodyPr>
            <a:normAutofit fontScale="55000" lnSpcReduction="20000"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sz="5800" b="1" dirty="0" smtClean="0">
                <a:solidFill>
                  <a:srgbClr val="7030A0"/>
                </a:solidFill>
              </a:rPr>
              <a:t>We are encouraging networking today!</a:t>
            </a:r>
            <a:endParaRPr lang="en-GB" sz="5800" b="1" dirty="0">
              <a:solidFill>
                <a:srgbClr val="7030A0"/>
              </a:solidFill>
            </a:endParaRPr>
          </a:p>
        </p:txBody>
      </p:sp>
      <p:pic>
        <p:nvPicPr>
          <p:cNvPr id="6" name="Picture 5" descr="N:\Company Wide\Logos Templates &amp; Corporate Guide\Logos\Thirteen logos\THIRTEEN_log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61249"/>
            <a:ext cx="2846705" cy="593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78940"/>
            <a:ext cx="2139712" cy="1016363"/>
          </a:xfrm>
          <a:prstGeom prst="rect">
            <a:avLst/>
          </a:prstGeom>
        </p:spPr>
      </p:pic>
      <p:pic>
        <p:nvPicPr>
          <p:cNvPr id="9218" name="Picture 2" descr="C:\Users\Yvonne\AppData\Local\Microsoft\Windows\Temporary Internet Files\Content.IE5\VIRAUCQE\Peoplenetwork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068960"/>
            <a:ext cx="254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91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How can involved customers help?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Does your role as an involved customers include:</a:t>
            </a:r>
          </a:p>
          <a:p>
            <a:r>
              <a:rPr lang="en-GB" dirty="0" smtClean="0"/>
              <a:t>Holding your landlord to account for meeting regulatory standards?</a:t>
            </a:r>
          </a:p>
          <a:p>
            <a:r>
              <a:rPr lang="en-GB" dirty="0" smtClean="0"/>
              <a:t>Holding your landlord to account for their promises on services – like service standards?</a:t>
            </a:r>
          </a:p>
          <a:p>
            <a:r>
              <a:rPr lang="en-GB" dirty="0" smtClean="0"/>
              <a:t>Challenging performance information</a:t>
            </a:r>
          </a:p>
          <a:p>
            <a:r>
              <a:rPr lang="en-GB" dirty="0" smtClean="0"/>
              <a:t>Commenting on new Policies</a:t>
            </a:r>
          </a:p>
          <a:p>
            <a:r>
              <a:rPr lang="en-GB" dirty="0" smtClean="0"/>
              <a:t>Scrutiny of services</a:t>
            </a:r>
          </a:p>
          <a:p>
            <a:r>
              <a:rPr lang="en-GB" dirty="0" smtClean="0"/>
              <a:t>Reviewing Complaints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Do you report on this once a year?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Where?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Could you start doing this as part of your role and feed into Board/Committee reporting?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071694"/>
            <a:ext cx="1063382" cy="505106"/>
          </a:xfrm>
          <a:prstGeom prst="rect">
            <a:avLst/>
          </a:prstGeom>
        </p:spPr>
      </p:pic>
      <p:pic>
        <p:nvPicPr>
          <p:cNvPr id="8198" name="Picture 6" descr="C:\Users\Yvonne\AppData\Local\Microsoft\Windows\Temporary Internet Files\Content.IE5\WO9OJXEF\Valu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58560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/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Thanks for listening - Any questions?</a:t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r>
              <a:rPr lang="en-GB" b="1" dirty="0" smtClean="0"/>
              <a:t>It is time to reinvent </a:t>
            </a:r>
            <a:r>
              <a:rPr lang="en-GB" b="1" dirty="0"/>
              <a:t>business focussed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/>
              <a:t>c</a:t>
            </a:r>
            <a:r>
              <a:rPr lang="en-GB" b="1" dirty="0" smtClean="0"/>
              <a:t>ustomer </a:t>
            </a:r>
            <a:r>
              <a:rPr lang="en-GB" b="1" dirty="0"/>
              <a:t>i</a:t>
            </a:r>
            <a:r>
              <a:rPr lang="en-GB" b="1" dirty="0" smtClean="0"/>
              <a:t>nvolvement</a:t>
            </a:r>
            <a:r>
              <a:rPr lang="en-GB" b="1" dirty="0"/>
              <a:t>– </a:t>
            </a:r>
            <a:r>
              <a:rPr lang="en-GB" b="1" dirty="0" smtClean="0"/>
              <a:t>go </a:t>
            </a:r>
            <a:r>
              <a:rPr lang="en-GB" b="1" dirty="0"/>
              <a:t>an seize the moment!</a:t>
            </a:r>
            <a:br>
              <a:rPr lang="en-GB" b="1" dirty="0"/>
            </a:b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rId2"/>
            </a:endParaRPr>
          </a:p>
          <a:p>
            <a:pPr marL="0" indent="0">
              <a:buNone/>
            </a:pPr>
            <a:endParaRPr lang="en-GB" dirty="0">
              <a:hlinkClick r:id="rId2"/>
            </a:endParaRPr>
          </a:p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endParaRPr lang="en-GB" dirty="0" smtClean="0">
              <a:hlinkClick r:id=""/>
            </a:endParaRPr>
          </a:p>
          <a:p>
            <a:pPr marL="0" indent="0">
              <a:buNone/>
            </a:pPr>
            <a:r>
              <a:rPr lang="en-GB" dirty="0" smtClean="0">
                <a:hlinkClick r:id=""/>
              </a:rPr>
              <a:t>Yvonne@tenantadvisor.net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07867974659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40" y="5301208"/>
            <a:ext cx="1927478" cy="915552"/>
          </a:xfrm>
          <a:prstGeom prst="rect">
            <a:avLst/>
          </a:prstGeom>
        </p:spPr>
      </p:pic>
      <p:pic>
        <p:nvPicPr>
          <p:cNvPr id="5124" name="Picture 4" descr="C:\Users\Yvonne\AppData\Local\Microsoft\Windows\Temporary Internet Files\Content.IE5\VIRAUCQE\3721809183_847a705f0c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592288" cy="20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5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Workshops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1927478" cy="91555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32" y="1628800"/>
            <a:ext cx="7998124" cy="3672408"/>
          </a:xfrm>
        </p:spPr>
      </p:pic>
      <p:pic>
        <p:nvPicPr>
          <p:cNvPr id="8" name="Picture 7" descr="N:\Company Wide\Logos Templates &amp; Corporate Guide\Logos\Thirteen logos\THIRTEEN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2479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57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Feedback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700808"/>
            <a:ext cx="5112568" cy="35864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1927478" cy="915552"/>
          </a:xfrm>
          <a:prstGeom prst="rect">
            <a:avLst/>
          </a:prstGeom>
        </p:spPr>
      </p:pic>
      <p:pic>
        <p:nvPicPr>
          <p:cNvPr id="6" name="Picture 5" descr="N:\Company Wide\Logos Templates &amp; Corporate Guide\Logos\Thirteen logos\THIRTEEN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2479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9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Name Badges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733420" cy="4228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661248"/>
            <a:ext cx="1927478" cy="915552"/>
          </a:xfrm>
          <a:prstGeom prst="rect">
            <a:avLst/>
          </a:prstGeom>
        </p:spPr>
      </p:pic>
      <p:pic>
        <p:nvPicPr>
          <p:cNvPr id="6" name="Picture 5" descr="N:\Company Wide\Logos Templates &amp; Corporate Guide\Logos\Thirteen logos\THIRTEEN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22479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076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Thanks for supporting the conference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Yvonne@tenantadvisor.net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07867974659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49" y="4745696"/>
            <a:ext cx="1927478" cy="915552"/>
          </a:xfrm>
          <a:prstGeom prst="rect">
            <a:avLst/>
          </a:prstGeom>
        </p:spPr>
      </p:pic>
      <p:pic>
        <p:nvPicPr>
          <p:cNvPr id="7171" name="Picture 3" descr="C:\Users\Yvonne\AppData\Local\Microsoft\Windows\Temporary Internet Files\Content.IE5\R020VWT1\goodby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29519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47" y="1844824"/>
            <a:ext cx="3704261" cy="2465017"/>
          </a:xfrm>
          <a:prstGeom prst="rect">
            <a:avLst/>
          </a:prstGeom>
        </p:spPr>
      </p:pic>
      <p:pic>
        <p:nvPicPr>
          <p:cNvPr id="8" name="Picture 7" descr="N:\Company Wide\Logos Templates &amp; Corporate Guide\Logos\Thirteen logos\THIRTEEN_log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877272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39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Domestics!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Fire Alarm/Exits</a:t>
            </a:r>
          </a:p>
          <a:p>
            <a:r>
              <a:rPr lang="en-GB" dirty="0" smtClean="0"/>
              <a:t>Breaks</a:t>
            </a:r>
          </a:p>
          <a:p>
            <a:r>
              <a:rPr lang="en-GB" dirty="0" smtClean="0"/>
              <a:t>Lunch</a:t>
            </a:r>
          </a:p>
          <a:p>
            <a:r>
              <a:rPr lang="en-GB" dirty="0" smtClean="0"/>
              <a:t>Toilets</a:t>
            </a:r>
          </a:p>
          <a:p>
            <a:r>
              <a:rPr lang="en-GB" dirty="0" smtClean="0"/>
              <a:t>Smoking</a:t>
            </a:r>
            <a:endParaRPr lang="en-GB" dirty="0"/>
          </a:p>
        </p:txBody>
      </p:sp>
      <p:pic>
        <p:nvPicPr>
          <p:cNvPr id="1027" name="Picture 3" descr="C:\Users\Yvonne\AppData\Local\Microsoft\Windows\Temporary Internet Files\Content.IE5\GY9LMZUI\housekeeping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873190" cy="3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7" name="Picture 6" descr="N:\Company Wide\Logos Templates &amp; Corporate Guide\Logos\Thirteen logos\THIRTEEN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22479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5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cunning plan for today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32856"/>
            <a:ext cx="3175000" cy="25400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10.30 	New Governance 	Standard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11.00 	Networking one 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12.00 </a:t>
            </a:r>
            <a:r>
              <a:rPr lang="en-GB" sz="2400" dirty="0" smtClean="0">
                <a:solidFill>
                  <a:srgbClr val="7030A0"/>
                </a:solidFill>
              </a:rPr>
              <a:t>	Feedback</a:t>
            </a:r>
          </a:p>
          <a:p>
            <a:pPr marL="0" indent="0">
              <a:buNone/>
            </a:pPr>
            <a:r>
              <a:rPr lang="en-GB" sz="2400" dirty="0" smtClean="0"/>
              <a:t>12.30 </a:t>
            </a:r>
            <a:r>
              <a:rPr lang="en-GB" sz="2400" dirty="0" smtClean="0"/>
              <a:t>	Lunch – Yum!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1.30 </a:t>
            </a:r>
            <a:r>
              <a:rPr lang="en-GB" sz="2400" dirty="0" smtClean="0">
                <a:solidFill>
                  <a:srgbClr val="7030A0"/>
                </a:solidFill>
              </a:rPr>
              <a:t>	Networking two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2.30 </a:t>
            </a:r>
            <a:r>
              <a:rPr lang="en-GB" sz="2400" dirty="0" smtClean="0">
                <a:solidFill>
                  <a:srgbClr val="7030A0"/>
                </a:solidFill>
              </a:rPr>
              <a:t>	Feedback</a:t>
            </a:r>
          </a:p>
          <a:p>
            <a:pPr marL="0" indent="0">
              <a:buNone/>
            </a:pPr>
            <a:r>
              <a:rPr lang="en-GB" sz="2400" dirty="0" smtClean="0"/>
              <a:t>2.55	P</a:t>
            </a:r>
            <a:r>
              <a:rPr lang="en-GB" sz="2400" dirty="0" smtClean="0"/>
              <a:t>rize draw 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3.00 	Close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9" name="Picture 8" descr="N:\Company Wide\Logos Templates &amp; Corporate Guide\Logos\Thirteen logos\THIRTEEN_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8" y="5912326"/>
            <a:ext cx="2846705" cy="593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4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2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New Governance and Financial Viability Standard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sz="2400" b="1" dirty="0" smtClean="0"/>
              <a:t>Published: 30</a:t>
            </a:r>
            <a:r>
              <a:rPr lang="en-GB" sz="2400" b="1" baseline="30000" dirty="0" smtClean="0"/>
              <a:t>th</a:t>
            </a:r>
            <a:r>
              <a:rPr lang="en-GB" sz="2400" b="1" dirty="0" smtClean="0"/>
              <a:t> </a:t>
            </a:r>
            <a:r>
              <a:rPr lang="en-GB" sz="2400" b="1" dirty="0"/>
              <a:t>J</a:t>
            </a:r>
            <a:r>
              <a:rPr lang="en-GB" sz="2400" b="1" dirty="0" smtClean="0"/>
              <a:t>an 2015</a:t>
            </a:r>
            <a:endParaRPr lang="en-GB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Yvonne Davies</a:t>
            </a:r>
          </a:p>
          <a:p>
            <a:r>
              <a:rPr lang="en-GB" sz="2400" dirty="0" smtClean="0">
                <a:solidFill>
                  <a:srgbClr val="7030A0"/>
                </a:solidFill>
              </a:rPr>
              <a:t>Scrutiny and Empowerment </a:t>
            </a:r>
            <a:r>
              <a:rPr lang="en-GB" sz="2400" dirty="0">
                <a:solidFill>
                  <a:srgbClr val="7030A0"/>
                </a:solidFill>
              </a:rPr>
              <a:t>P</a:t>
            </a:r>
            <a:r>
              <a:rPr lang="en-GB" sz="2400" dirty="0" smtClean="0">
                <a:solidFill>
                  <a:srgbClr val="7030A0"/>
                </a:solidFill>
              </a:rPr>
              <a:t>artners Limited</a:t>
            </a:r>
          </a:p>
          <a:p>
            <a:r>
              <a:rPr lang="en-GB" sz="2400" dirty="0" smtClean="0">
                <a:hlinkClick r:id="rId2"/>
              </a:rPr>
              <a:t>Yvonne@tenantadvisor.net</a:t>
            </a:r>
            <a:endParaRPr lang="en-GB" sz="2400" dirty="0" smtClean="0"/>
          </a:p>
          <a:p>
            <a:r>
              <a:rPr lang="en-GB" sz="2400" dirty="0" smtClean="0">
                <a:solidFill>
                  <a:srgbClr val="7030A0"/>
                </a:solidFill>
              </a:rPr>
              <a:t>07867974659</a:t>
            </a:r>
            <a:endParaRPr lang="en-GB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02174"/>
            <a:ext cx="1789936" cy="8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HCA response to consultation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onsultation paper May 2014</a:t>
            </a:r>
          </a:p>
          <a:p>
            <a:r>
              <a:rPr lang="en-GB" dirty="0" smtClean="0"/>
              <a:t>152 responses</a:t>
            </a:r>
          </a:p>
          <a:p>
            <a:r>
              <a:rPr lang="en-GB" dirty="0" smtClean="0"/>
              <a:t>Regulation decision instrument</a:t>
            </a:r>
          </a:p>
          <a:p>
            <a:r>
              <a:rPr lang="en-GB" dirty="0" smtClean="0"/>
              <a:t>New regulations and a new code of practice to be published from 1st April 2015</a:t>
            </a:r>
          </a:p>
          <a:p>
            <a:r>
              <a:rPr lang="en-GB" dirty="0" smtClean="0"/>
              <a:t>New demands on risk management, stress testing and records of assets and liabilities – whatever the size of the business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1026" name="Picture 2" descr="C:\Users\Yvonne\AppData\Local\Microsoft\Windows\Temporary Internet Files\Content.IE5\ATGFHYIR\bo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71530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N</a:t>
            </a:r>
            <a:r>
              <a:rPr lang="en-GB" sz="3600" b="1" dirty="0" smtClean="0">
                <a:solidFill>
                  <a:srgbClr val="7030A0"/>
                </a:solidFill>
              </a:rPr>
              <a:t>ew Governance &amp; Financial Viability Standard</a:t>
            </a:r>
            <a:endParaRPr lang="en-GB" sz="3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b="1" dirty="0" smtClean="0"/>
              <a:t>The Board must: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dhere to all relevant law</a:t>
            </a:r>
          </a:p>
          <a:p>
            <a:r>
              <a:rPr lang="en-GB" sz="2400" dirty="0"/>
              <a:t>C</a:t>
            </a:r>
            <a:r>
              <a:rPr lang="en-GB" sz="2400" dirty="0" smtClean="0"/>
              <a:t>omply with their governing documents and all regulatory requirements 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Be accountable to tenants</a:t>
            </a:r>
            <a:r>
              <a:rPr lang="en-GB" sz="2400" dirty="0" smtClean="0"/>
              <a:t>, the regulator and relevant stakeholders</a:t>
            </a:r>
          </a:p>
          <a:p>
            <a:r>
              <a:rPr lang="en-GB" sz="2400" dirty="0"/>
              <a:t>S</a:t>
            </a:r>
            <a:r>
              <a:rPr lang="en-GB" sz="2400" dirty="0" smtClean="0"/>
              <a:t>afeguard taxpayers’ interests and the reputation of the sector; have an effective risk management and internal controls assurance framework</a:t>
            </a:r>
          </a:p>
          <a:p>
            <a:r>
              <a:rPr lang="en-GB" sz="2400" dirty="0"/>
              <a:t>P</a:t>
            </a:r>
            <a:r>
              <a:rPr lang="en-GB" sz="2400" dirty="0" smtClean="0"/>
              <a:t>rotect social housing assets </a:t>
            </a:r>
          </a:p>
          <a:p>
            <a:r>
              <a:rPr lang="en-GB" sz="2400" dirty="0" smtClean="0"/>
              <a:t>Manage </a:t>
            </a:r>
            <a:r>
              <a:rPr lang="en-GB" sz="2400" dirty="0"/>
              <a:t>their resources </a:t>
            </a:r>
            <a:r>
              <a:rPr lang="en-GB" sz="2400" dirty="0" smtClean="0"/>
              <a:t>to </a:t>
            </a:r>
            <a:r>
              <a:rPr lang="en-GB" sz="2400" dirty="0"/>
              <a:t>ensure </a:t>
            </a:r>
            <a:r>
              <a:rPr lang="en-GB" sz="2400" dirty="0" smtClean="0"/>
              <a:t>viability </a:t>
            </a:r>
            <a:r>
              <a:rPr lang="en-GB" sz="2400" dirty="0"/>
              <a:t>is maintained while ensuring that social housing assets are not put at undue risk.</a:t>
            </a:r>
          </a:p>
          <a:p>
            <a:pPr marL="457200" indent="-457200">
              <a:buFont typeface="+mj-lt"/>
              <a:buAutoNum type="alphaLcParenR"/>
            </a:pPr>
            <a:endParaRPr lang="en-GB" sz="2400" dirty="0" smtClean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13" y="6018582"/>
            <a:ext cx="1767196" cy="839418"/>
          </a:xfrm>
          <a:prstGeom prst="rect">
            <a:avLst/>
          </a:prstGeom>
        </p:spPr>
      </p:pic>
      <p:pic>
        <p:nvPicPr>
          <p:cNvPr id="2050" name="Picture 2" descr="C:\Users\Yvonne\AppData\Local\Microsoft\Windows\Temporary Internet Files\Content.IE5\OEEPIP2C\Gave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168516" cy="116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4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What is new?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More emphasis on risk management </a:t>
            </a:r>
          </a:p>
          <a:p>
            <a:r>
              <a:rPr lang="en-GB" dirty="0" smtClean="0"/>
              <a:t>Control at </a:t>
            </a:r>
            <a:r>
              <a:rPr lang="en-GB" dirty="0"/>
              <a:t>G</a:t>
            </a:r>
            <a:r>
              <a:rPr lang="en-GB" dirty="0" smtClean="0"/>
              <a:t>roup Parent for all “entities”</a:t>
            </a:r>
          </a:p>
          <a:p>
            <a:r>
              <a:rPr lang="en-GB" dirty="0"/>
              <a:t>R</a:t>
            </a:r>
            <a:r>
              <a:rPr lang="en-GB" dirty="0" smtClean="0"/>
              <a:t>ecords of assets and liabilities </a:t>
            </a:r>
          </a:p>
          <a:p>
            <a:r>
              <a:rPr lang="en-GB" dirty="0" smtClean="0"/>
              <a:t>Limit of 5% non social housing activities </a:t>
            </a:r>
          </a:p>
          <a:p>
            <a:r>
              <a:rPr lang="en-GB" dirty="0" smtClean="0"/>
              <a:t>Stress testing the Business</a:t>
            </a:r>
          </a:p>
          <a:p>
            <a:r>
              <a:rPr lang="en-GB" dirty="0" smtClean="0"/>
              <a:t>Rent standard at the consumer price index</a:t>
            </a:r>
          </a:p>
          <a:p>
            <a:r>
              <a:rPr lang="en-GB" dirty="0" smtClean="0"/>
              <a:t>Higher rent – options for landlords to charge this for £60k households</a:t>
            </a:r>
          </a:p>
          <a:p>
            <a:r>
              <a:rPr lang="en-GB" dirty="0" smtClean="0"/>
              <a:t>Be careful of contracts which tie you into another entity</a:t>
            </a:r>
          </a:p>
          <a:p>
            <a:r>
              <a:rPr lang="en-GB" dirty="0" smtClean="0"/>
              <a:t>Stock Disposal</a:t>
            </a:r>
          </a:p>
          <a:p>
            <a:r>
              <a:rPr lang="en-GB" dirty="0" smtClean="0"/>
              <a:t>New landlord registrations</a:t>
            </a:r>
          </a:p>
          <a:p>
            <a:r>
              <a:rPr lang="en-GB" dirty="0"/>
              <a:t>Definitions in a new code of </a:t>
            </a:r>
            <a:r>
              <a:rPr lang="en-GB" dirty="0" smtClean="0"/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3075" name="Picture 3" descr="C:\Users\Yvonne\AppData\Local\Microsoft\Windows\Temporary Internet Files\Content.IE5\PNCFVHFO\ergonomic%20risk%20factors%20-%20risks%20ahead%20sig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68760"/>
            <a:ext cx="26987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8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What does this mean for Boards (1)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Adopt a code of </a:t>
            </a:r>
            <a:r>
              <a:rPr lang="en-GB" dirty="0" smtClean="0"/>
              <a:t>governance – NHF or UK code?</a:t>
            </a:r>
          </a:p>
          <a:p>
            <a:r>
              <a:rPr lang="en-GB" dirty="0" smtClean="0"/>
              <a:t>Clear roles and responsibilities between Board and Staff</a:t>
            </a:r>
          </a:p>
          <a:p>
            <a:r>
              <a:rPr lang="en-GB" dirty="0" smtClean="0"/>
              <a:t>Communicate to the regulator - non compliance</a:t>
            </a:r>
          </a:p>
          <a:p>
            <a:r>
              <a:rPr lang="en-GB" dirty="0" smtClean="0"/>
              <a:t>Assess the effectiveness of governance at least one a year </a:t>
            </a:r>
            <a:endParaRPr lang="en-GB" dirty="0"/>
          </a:p>
          <a:p>
            <a:r>
              <a:rPr lang="en-GB" dirty="0" smtClean="0"/>
              <a:t>Manage their affairs with appropriate skills, independence, diligence, effectiveness prudence and foresight</a:t>
            </a:r>
          </a:p>
          <a:p>
            <a:r>
              <a:rPr lang="en-GB" dirty="0" smtClean="0"/>
              <a:t>Ensure an appropriate, robust and prudent business planning risk and control framework</a:t>
            </a:r>
          </a:p>
          <a:p>
            <a:r>
              <a:rPr lang="en-GB" dirty="0" smtClean="0"/>
              <a:t>Report fraud and losses</a:t>
            </a:r>
          </a:p>
          <a:p>
            <a:r>
              <a:rPr lang="en-GB" dirty="0" smtClean="0"/>
              <a:t>A culture </a:t>
            </a:r>
            <a:r>
              <a:rPr lang="en-GB" dirty="0"/>
              <a:t>of constructive challenge and debate and good governance </a:t>
            </a:r>
            <a:r>
              <a:rPr lang="en-GB" dirty="0" smtClean="0"/>
              <a:t>practices</a:t>
            </a:r>
          </a:p>
          <a:p>
            <a:r>
              <a:rPr lang="en-GB" dirty="0" smtClean="0"/>
              <a:t>Internal and external review of progress</a:t>
            </a:r>
          </a:p>
          <a:p>
            <a:r>
              <a:rPr lang="en-GB" dirty="0"/>
              <a:t>Have access to </a:t>
            </a:r>
            <a:r>
              <a:rPr lang="en-GB" b="1" dirty="0">
                <a:solidFill>
                  <a:srgbClr val="7030A0"/>
                </a:solidFill>
              </a:rPr>
              <a:t>sufficient liquidity at all times</a:t>
            </a:r>
            <a:r>
              <a:rPr lang="en-GB" dirty="0"/>
              <a:t>, including timing of cash flows to manage cash flow risk.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4098" name="Picture 2" descr="C:\Users\Yvonne\AppData\Local\Microsoft\Windows\Temporary Internet Files\Content.IE5\JR37M77N\Trading_Risk_Management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57495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78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What does this mean for Boards </a:t>
            </a:r>
            <a:r>
              <a:rPr lang="en-GB" b="1" dirty="0" smtClean="0">
                <a:solidFill>
                  <a:srgbClr val="7030A0"/>
                </a:solidFill>
              </a:rPr>
              <a:t>(2)</a:t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3"/>
          </a:xfrm>
        </p:spPr>
        <p:txBody>
          <a:bodyPr>
            <a:normAutofit fontScale="25000" lnSpcReduction="20000"/>
          </a:bodyPr>
          <a:lstStyle/>
          <a:p>
            <a:r>
              <a:rPr lang="en-GB" sz="8800" dirty="0" smtClean="0"/>
              <a:t>An independent  Board </a:t>
            </a:r>
            <a:endParaRPr lang="en-GB" sz="8800" dirty="0"/>
          </a:p>
          <a:p>
            <a:r>
              <a:rPr lang="en-GB" sz="8800" dirty="0" smtClean="0"/>
              <a:t>Skilled </a:t>
            </a:r>
            <a:r>
              <a:rPr lang="en-GB" sz="8800" dirty="0"/>
              <a:t>and </a:t>
            </a:r>
            <a:r>
              <a:rPr lang="en-GB" sz="8800" dirty="0" smtClean="0"/>
              <a:t>capable </a:t>
            </a:r>
            <a:r>
              <a:rPr lang="en-GB" sz="8800" dirty="0"/>
              <a:t>to perform their </a:t>
            </a:r>
            <a:r>
              <a:rPr lang="en-GB" sz="8800" dirty="0" smtClean="0"/>
              <a:t>functions</a:t>
            </a:r>
          </a:p>
          <a:p>
            <a:r>
              <a:rPr lang="en-GB" sz="8800" dirty="0"/>
              <a:t>Data returns - quality and timely </a:t>
            </a:r>
            <a:endParaRPr lang="en-GB" sz="8800" dirty="0" smtClean="0"/>
          </a:p>
          <a:p>
            <a:r>
              <a:rPr lang="en-GB" sz="8800" dirty="0" smtClean="0"/>
              <a:t>Sufficient </a:t>
            </a:r>
            <a:r>
              <a:rPr lang="en-GB" sz="8800" dirty="0"/>
              <a:t>information to enable a potential buyer to accurately price the value of the business and/or value of the </a:t>
            </a:r>
            <a:r>
              <a:rPr lang="en-GB" sz="8800" dirty="0" smtClean="0"/>
              <a:t>Social Housing assets </a:t>
            </a:r>
            <a:r>
              <a:rPr lang="en-GB" sz="8800" dirty="0"/>
              <a:t>in the event of distress and produce this at short notice for the </a:t>
            </a:r>
            <a:r>
              <a:rPr lang="en-GB" sz="8800" dirty="0" smtClean="0"/>
              <a:t>regulator.</a:t>
            </a:r>
          </a:p>
          <a:p>
            <a:r>
              <a:rPr lang="en-GB" sz="8800" dirty="0"/>
              <a:t>T</a:t>
            </a:r>
            <a:r>
              <a:rPr lang="en-GB" sz="8800" dirty="0" smtClean="0"/>
              <a:t>argets </a:t>
            </a:r>
            <a:r>
              <a:rPr lang="en-GB" sz="8800" dirty="0"/>
              <a:t>and measures and monitor financial performance to ensure headroom for </a:t>
            </a:r>
            <a:r>
              <a:rPr lang="en-GB" sz="8800" dirty="0" smtClean="0"/>
              <a:t>covenants</a:t>
            </a:r>
          </a:p>
          <a:p>
            <a:r>
              <a:rPr lang="en-GB" sz="8800" b="1" dirty="0" smtClean="0">
                <a:solidFill>
                  <a:srgbClr val="FF0000"/>
                </a:solidFill>
              </a:rPr>
              <a:t>Reporting </a:t>
            </a:r>
            <a:r>
              <a:rPr lang="en-GB" sz="8800" b="1" dirty="0">
                <a:solidFill>
                  <a:srgbClr val="FF0000"/>
                </a:solidFill>
              </a:rPr>
              <a:t>requirements </a:t>
            </a:r>
            <a:r>
              <a:rPr lang="en-GB" sz="88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8800" dirty="0" smtClean="0">
                <a:solidFill>
                  <a:srgbClr val="FF0000"/>
                </a:solidFill>
              </a:rPr>
              <a:t>Boards </a:t>
            </a:r>
            <a:r>
              <a:rPr lang="en-GB" sz="8800" dirty="0">
                <a:solidFill>
                  <a:srgbClr val="FF0000"/>
                </a:solidFill>
              </a:rPr>
              <a:t>need to assure themselves on compliance each year the RP needs to assure themselves of continuing compliance – e.g. development or contract and assurance should be </a:t>
            </a:r>
            <a:r>
              <a:rPr lang="en-GB" sz="8800" u="sng" dirty="0">
                <a:solidFill>
                  <a:srgbClr val="FF0000"/>
                </a:solidFill>
              </a:rPr>
              <a:t>annual, narrative and in the round on all Regulatory </a:t>
            </a:r>
            <a:r>
              <a:rPr lang="en-GB" sz="8800" u="sng" dirty="0" smtClean="0">
                <a:solidFill>
                  <a:srgbClr val="FF0000"/>
                </a:solidFill>
              </a:rPr>
              <a:t>Standards</a:t>
            </a:r>
          </a:p>
          <a:p>
            <a:endParaRPr lang="en-GB" sz="8000" dirty="0"/>
          </a:p>
          <a:p>
            <a:pPr lvl="1"/>
            <a:endParaRPr lang="en-GB" sz="4800" dirty="0"/>
          </a:p>
          <a:p>
            <a:pPr lvl="1"/>
            <a:endParaRPr lang="en-GB" sz="4600" dirty="0"/>
          </a:p>
          <a:p>
            <a:pPr lvl="1"/>
            <a:endParaRPr lang="en-GB" sz="460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789162"/>
            <a:ext cx="1767196" cy="839418"/>
          </a:xfrm>
          <a:prstGeom prst="rect">
            <a:avLst/>
          </a:prstGeom>
        </p:spPr>
      </p:pic>
      <p:pic>
        <p:nvPicPr>
          <p:cNvPr id="5122" name="Picture 2" descr="C:\Users\Yvonne\AppData\Local\Microsoft\Windows\Temporary Internet Files\Content.IE5\R020VWT1\profitlossris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908720"/>
            <a:ext cx="1887823" cy="176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7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580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Welcome to our Unconference</vt:lpstr>
      <vt:lpstr>Domestics!</vt:lpstr>
      <vt:lpstr>The cunning plan for today</vt:lpstr>
      <vt:lpstr>New Governance and Financial Viability Standard Published: 30th Jan 2015</vt:lpstr>
      <vt:lpstr>HCA response to consultation</vt:lpstr>
      <vt:lpstr>New Governance &amp; Financial Viability Standard</vt:lpstr>
      <vt:lpstr>What is new?</vt:lpstr>
      <vt:lpstr>What does this mean for Boards (1)</vt:lpstr>
      <vt:lpstr>What does this mean for Boards (2) </vt:lpstr>
      <vt:lpstr>How can involved customers help?</vt:lpstr>
      <vt:lpstr>  Thanks for listening - Any questions? </vt:lpstr>
      <vt:lpstr>Workshops</vt:lpstr>
      <vt:lpstr>Feedback</vt:lpstr>
      <vt:lpstr>Name Badges</vt:lpstr>
      <vt:lpstr>Thanks for supporting the conference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Governance and Financial Viability Standard Published: 30th Jan 2015</dc:title>
  <dc:creator>Yvonne</dc:creator>
  <cp:lastModifiedBy>Yvonne</cp:lastModifiedBy>
  <cp:revision>37</cp:revision>
  <dcterms:created xsi:type="dcterms:W3CDTF">2015-01-31T10:04:18Z</dcterms:created>
  <dcterms:modified xsi:type="dcterms:W3CDTF">2015-02-22T10:50:23Z</dcterms:modified>
</cp:coreProperties>
</file>