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8209-EFAB-4EF9-920F-71004F14D8D6}" type="datetimeFigureOut">
              <a:rPr lang="en-GB" smtClean="0"/>
              <a:t>21/04/2015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228A-7486-474C-90DE-D970A161AC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39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8209-EFAB-4EF9-920F-71004F14D8D6}" type="datetimeFigureOut">
              <a:rPr lang="en-GB" smtClean="0"/>
              <a:t>21/04/2015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228A-7486-474C-90DE-D970A161AC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90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8209-EFAB-4EF9-920F-71004F14D8D6}" type="datetimeFigureOut">
              <a:rPr lang="en-GB" smtClean="0"/>
              <a:t>21/04/2015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228A-7486-474C-90DE-D970A161AC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92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8209-EFAB-4EF9-920F-71004F14D8D6}" type="datetimeFigureOut">
              <a:rPr lang="en-GB" smtClean="0"/>
              <a:t>21/04/2015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228A-7486-474C-90DE-D970A161AC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08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8209-EFAB-4EF9-920F-71004F14D8D6}" type="datetimeFigureOut">
              <a:rPr lang="en-GB" smtClean="0"/>
              <a:t>21/04/2015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228A-7486-474C-90DE-D970A161AC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21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8209-EFAB-4EF9-920F-71004F14D8D6}" type="datetimeFigureOut">
              <a:rPr lang="en-GB" smtClean="0"/>
              <a:t>21/04/2015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228A-7486-474C-90DE-D970A161AC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78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8209-EFAB-4EF9-920F-71004F14D8D6}" type="datetimeFigureOut">
              <a:rPr lang="en-GB" smtClean="0"/>
              <a:t>21/04/2015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228A-7486-474C-90DE-D970A161AC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43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8209-EFAB-4EF9-920F-71004F14D8D6}" type="datetimeFigureOut">
              <a:rPr lang="en-GB" smtClean="0"/>
              <a:t>21/04/2015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228A-7486-474C-90DE-D970A161AC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78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8209-EFAB-4EF9-920F-71004F14D8D6}" type="datetimeFigureOut">
              <a:rPr lang="en-GB" smtClean="0"/>
              <a:t>21/04/2015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228A-7486-474C-90DE-D970A161AC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60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8209-EFAB-4EF9-920F-71004F14D8D6}" type="datetimeFigureOut">
              <a:rPr lang="en-GB" smtClean="0"/>
              <a:t>21/04/2015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228A-7486-474C-90DE-D970A161AC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58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8209-EFAB-4EF9-920F-71004F14D8D6}" type="datetimeFigureOut">
              <a:rPr lang="en-GB" smtClean="0"/>
              <a:t>21/04/2015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228A-7486-474C-90DE-D970A161AC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54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8209-EFAB-4EF9-920F-71004F14D8D6}" type="datetimeFigureOut">
              <a:rPr lang="en-GB" smtClean="0"/>
              <a:t>21/04/2015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228A-7486-474C-90DE-D970A161AC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25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Yvonne@tenantadvisor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Yvonne@tenantadvisor.n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41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Criminal behaviour -  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Increasing the value of customer opinion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hlinkClick r:id="rId2"/>
              </a:rPr>
              <a:t>Yvonne@tenantadvisor.net</a:t>
            </a:r>
            <a:endParaRPr lang="en-GB" dirty="0" smtClean="0"/>
          </a:p>
          <a:p>
            <a:r>
              <a:rPr lang="en-GB" dirty="0" smtClean="0"/>
              <a:t>07867974659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541030"/>
            <a:ext cx="2283728" cy="1084771"/>
          </a:xfrm>
          <a:prstGeom prst="rect">
            <a:avLst/>
          </a:prstGeom>
        </p:spPr>
      </p:pic>
      <p:pic>
        <p:nvPicPr>
          <p:cNvPr id="1033" name="Picture 9" descr="C:\Users\Yvonne\AppData\Local\Microsoft\Windows\Temporary Internet Files\Content.IE5\9827OPLS\breaking-bad-crowdfunded-cropped-proto-custom_28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36180"/>
            <a:ext cx="28448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/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Discussion: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Merits of running such a project</a:t>
            </a:r>
            <a:r>
              <a:rPr lang="en-GB" b="1" dirty="0" smtClean="0">
                <a:solidFill>
                  <a:srgbClr val="7030A0"/>
                </a:solidFill>
              </a:rPr>
              <a:t/>
            </a:r>
            <a:br>
              <a:rPr lang="en-GB" b="1" dirty="0" smtClean="0">
                <a:solidFill>
                  <a:srgbClr val="7030A0"/>
                </a:solidFill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30" y="5877272"/>
            <a:ext cx="1927478" cy="91555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Can we deliver a practical </a:t>
            </a:r>
            <a:r>
              <a:rPr lang="en-GB" sz="2800" dirty="0" smtClean="0"/>
              <a:t>and useful guide </a:t>
            </a:r>
            <a:r>
              <a:rPr lang="en-GB" sz="2800" dirty="0" smtClean="0"/>
              <a:t>on how to measure customer engagement </a:t>
            </a:r>
            <a:r>
              <a:rPr lang="en-GB" sz="2800" dirty="0" smtClean="0"/>
              <a:t>results?</a:t>
            </a:r>
            <a:endParaRPr lang="en-GB" sz="2800" dirty="0" smtClean="0"/>
          </a:p>
          <a:p>
            <a:r>
              <a:rPr lang="en-GB" sz="2800" dirty="0" smtClean="0"/>
              <a:t>Can </a:t>
            </a:r>
            <a:r>
              <a:rPr lang="en-GB" sz="2800" dirty="0" smtClean="0"/>
              <a:t>we add value and gift our tool and findings to the sector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pPr marL="0" indent="0">
              <a:buNone/>
            </a:pPr>
            <a:endParaRPr lang="en-GB" sz="1800" dirty="0" smtClean="0">
              <a:hlinkClick r:id="rId3"/>
            </a:endParaRPr>
          </a:p>
          <a:p>
            <a:pPr marL="0" indent="0">
              <a:buNone/>
            </a:pPr>
            <a:endParaRPr lang="en-GB" sz="1800" dirty="0">
              <a:hlinkClick r:id="rId3"/>
            </a:endParaRPr>
          </a:p>
          <a:p>
            <a:pPr marL="0" indent="0">
              <a:buNone/>
            </a:pPr>
            <a:r>
              <a:rPr lang="en-GB" sz="1800" dirty="0" smtClean="0">
                <a:hlinkClick r:id="rId3"/>
              </a:rPr>
              <a:t>Yvonne@tenantadvisor.net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07867974659</a:t>
            </a:r>
            <a:endParaRPr lang="en-GB" sz="1800" dirty="0"/>
          </a:p>
        </p:txBody>
      </p:sp>
      <p:pic>
        <p:nvPicPr>
          <p:cNvPr id="9222" name="Picture 6" descr="C:\Users\Yvonne\AppData\Local\Microsoft\Windows\Temporary Internet Files\Content.IE5\UWMWB6KE\lospollo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04" y="2996952"/>
            <a:ext cx="2592288" cy="2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           What we are going to cover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Recent reports in favour of Customer Involvement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Can we calculate the value of customer opinion?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Over to you: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Merits of running such a project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Can we/you help?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58" y="5661248"/>
            <a:ext cx="1927478" cy="915552"/>
          </a:xfrm>
          <a:prstGeom prst="rect">
            <a:avLst/>
          </a:prstGeom>
        </p:spPr>
      </p:pic>
      <p:pic>
        <p:nvPicPr>
          <p:cNvPr id="6" name="Picture 3" descr="C:\Users\Yvonne\AppData\Local\Microsoft\Windows\Temporary Internet Files\Content.IE5\VIRAUCQE\big_burglar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719"/>
            <a:ext cx="1284268" cy="15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5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What Reports on CI?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Amicus Horizon – Success, satisfaction and scrutiny – the business case </a:t>
            </a:r>
            <a:r>
              <a:rPr lang="en-GB" sz="3400" dirty="0" smtClean="0"/>
              <a:t>for involving residents</a:t>
            </a:r>
          </a:p>
          <a:p>
            <a:pPr marL="0" indent="0">
              <a:buNone/>
            </a:pPr>
            <a:endParaRPr lang="en-GB" sz="3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sz="3400" dirty="0" smtClean="0"/>
              <a:t>Tenants </a:t>
            </a:r>
            <a:r>
              <a:rPr lang="en-GB" sz="3400" dirty="0"/>
              <a:t>L</a:t>
            </a:r>
            <a:r>
              <a:rPr lang="en-GB" sz="3400" dirty="0" smtClean="0"/>
              <a:t>eading Change – An investment is not a cost – the business benefits of tenant involvement</a:t>
            </a:r>
          </a:p>
          <a:p>
            <a:pPr marL="0" indent="0">
              <a:buNone/>
            </a:pPr>
            <a:endParaRPr lang="en-GB" sz="3400" b="1" dirty="0" smtClean="0"/>
          </a:p>
          <a:p>
            <a:pPr marL="0" indent="0">
              <a:buNone/>
            </a:pPr>
            <a:r>
              <a:rPr lang="en-GB" sz="3400" b="1" dirty="0" smtClean="0"/>
              <a:t>Both reports cover: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400" dirty="0"/>
              <a:t>T</a:t>
            </a:r>
            <a:r>
              <a:rPr lang="en-GB" sz="3400" dirty="0" smtClean="0"/>
              <a:t>he context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400" dirty="0" smtClean="0"/>
              <a:t>The VFM arguments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400" dirty="0" smtClean="0"/>
              <a:t>Some of the recent regulatory requirements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400" dirty="0" smtClean="0"/>
              <a:t>The wider environment and pressures on the Housing Organisations</a:t>
            </a:r>
          </a:p>
          <a:p>
            <a:pPr marL="0" indent="0">
              <a:buNone/>
            </a:pPr>
            <a:endParaRPr lang="en-GB" sz="3400" dirty="0" smtClean="0"/>
          </a:p>
          <a:p>
            <a:pPr marL="0" indent="0">
              <a:buNone/>
            </a:pPr>
            <a:r>
              <a:rPr lang="en-GB" sz="3400" b="1" dirty="0" smtClean="0">
                <a:solidFill>
                  <a:srgbClr val="7030A0"/>
                </a:solidFill>
              </a:rPr>
              <a:t>Has our background work on that been done?</a:t>
            </a:r>
            <a:endParaRPr lang="en-GB" sz="34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58" y="5661248"/>
            <a:ext cx="1927478" cy="915552"/>
          </a:xfrm>
          <a:prstGeom prst="rect">
            <a:avLst/>
          </a:prstGeom>
        </p:spPr>
      </p:pic>
      <p:pic>
        <p:nvPicPr>
          <p:cNvPr id="3075" name="Picture 3" descr="C:\Users\Yvonne\AppData\Local\Microsoft\Windows\Temporary Internet Files\Content.IE5\R020VWT1\Screen_Shot_2013-08-10_at_9.04.43_PM_preview_feature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" y="0"/>
            <a:ext cx="1501180" cy="11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                   Amicus Horizon report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300" dirty="0" smtClean="0"/>
              <a:t>Case studies – procurement, complaints and customers experience £2.7m pa savings against a £950K investment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300" dirty="0" smtClean="0"/>
              <a:t>97% satisfaction – due to effectiveness of CI?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300" dirty="0" smtClean="0"/>
              <a:t>Residents as co-producers, consultants, designers, testers and provide direct feedback on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300" dirty="0" smtClean="0"/>
              <a:t>One team culture of staff, board and residents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300" dirty="0" smtClean="0"/>
              <a:t>Effective in conversations which are open and based on trust</a:t>
            </a:r>
          </a:p>
          <a:p>
            <a:pPr marL="0" indent="0">
              <a:buNone/>
            </a:pPr>
            <a:r>
              <a:rPr lang="en-GB" sz="3300" dirty="0" smtClean="0"/>
              <a:t>Test service improvement, higher satisfaction and VFM</a:t>
            </a:r>
          </a:p>
          <a:p>
            <a:pPr marL="0" indent="0">
              <a:buNone/>
            </a:pPr>
            <a:r>
              <a:rPr lang="en-GB" sz="3400" dirty="0" smtClean="0"/>
              <a:t>Similar methodology</a:t>
            </a:r>
            <a:endParaRPr lang="en-GB" sz="3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931977"/>
            <a:ext cx="1927478" cy="915552"/>
          </a:xfrm>
          <a:prstGeom prst="rect">
            <a:avLst/>
          </a:prstGeom>
        </p:spPr>
      </p:pic>
      <p:pic>
        <p:nvPicPr>
          <p:cNvPr id="10243" name="Picture 3" descr="C:\Users\Yvonne\AppData\Local\Microsoft\Windows\Temporary Internet Files\Content.IE5\UWMWB6KE\Almofadas_Breaking_Ba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680"/>
            <a:ext cx="2856962" cy="13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7030A0"/>
                </a:solidFill>
              </a:rPr>
              <a:t>Doubting Thomas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University of Westminster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Embedding involvement and aligning goals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Creating a resident governance structure; BM attendance at area panels and one team culture; </a:t>
            </a:r>
            <a:r>
              <a:rPr lang="en-GB" dirty="0" smtClean="0">
                <a:solidFill>
                  <a:srgbClr val="7030A0"/>
                </a:solidFill>
              </a:rPr>
              <a:t>5 gold medal KPIs – best landlord by 2016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Complaints (£180K):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solution focused, central team, </a:t>
            </a:r>
            <a:r>
              <a:rPr lang="en-GB" dirty="0" smtClean="0">
                <a:solidFill>
                  <a:srgbClr val="7030A0"/>
                </a:solidFill>
              </a:rPr>
              <a:t>chairing stage 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Procurement (£2.3m):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Recruitment; identifying VFM; resident monitors for </a:t>
            </a:r>
            <a:r>
              <a:rPr lang="en-GB" dirty="0" smtClean="0">
                <a:solidFill>
                  <a:srgbClr val="7030A0"/>
                </a:solidFill>
              </a:rPr>
              <a:t>post work inspections </a:t>
            </a:r>
            <a:r>
              <a:rPr lang="en-GB" dirty="0" smtClean="0"/>
              <a:t>and performance review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Resident satisfaction and operating margins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Resident satisfaction and engagement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4099" name="Picture 3" descr="C:\Users\Yvonne\AppData\Local\Microsoft\Windows\Temporary Internet Files\Content.IE5\9827OPLS\188514_1_f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9939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931977"/>
            <a:ext cx="1927478" cy="9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7030A0"/>
                </a:solidFill>
              </a:rPr>
              <a:t>         Tenants Leading Change report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782"/>
            <a:ext cx="8229600" cy="523957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University of Birmingham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Financial, service, social and community benefits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5 case studies; call for evidence and workshops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Financial benefits – VFM attributed in part to CI in 20 landlords - £6.64m or £29 per property - £118m in total across the sector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5 case studies £3.90M annual verified £94 per property - £382m total across the sector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Service benefits almost all reported tenant oriented services – better than consultants over 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Shaping neighbourhoods, scrutiny and involvement in governance – most effective.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Surveys, market research and on line involvement – less so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Trust – communications on Welfare reform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Tacking ASB and regeneration programmes - community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931977"/>
            <a:ext cx="1927478" cy="915552"/>
          </a:xfrm>
          <a:prstGeom prst="rect">
            <a:avLst/>
          </a:prstGeom>
        </p:spPr>
      </p:pic>
      <p:pic>
        <p:nvPicPr>
          <p:cNvPr id="6146" name="Picture 2" descr="C:\Users\Yvonne\AppData\Local\Microsoft\Windows\Temporary Internet Files\Content.IE5\GY9LMZUI\Tom_Jones-Spirit_In_The_Room-C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398754" cy="139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7030A0"/>
                </a:solidFill>
              </a:rPr>
              <a:t>Tenants Leading Change report (2)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9600" dirty="0" smtClean="0"/>
              <a:t>Tenant Management and tenant knowledge</a:t>
            </a:r>
            <a:endParaRPr lang="en-GB" sz="96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9600" dirty="0" smtClean="0"/>
              <a:t>Social dividend- support networks, meeting neighbours, tackling isolation and engage diverse groups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9600" dirty="0" smtClean="0"/>
              <a:t>Confidence, skills and employment; inspiring staff.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9600" dirty="0" smtClean="0"/>
              <a:t>Satisfaction –causality - 38% of staff reported a link</a:t>
            </a:r>
          </a:p>
          <a:p>
            <a:pPr marL="57150" indent="0">
              <a:buNone/>
            </a:pPr>
            <a:endParaRPr lang="en-GB" sz="9600" u="sng" dirty="0" smtClean="0"/>
          </a:p>
          <a:p>
            <a:pPr marL="57150" indent="0">
              <a:buNone/>
            </a:pPr>
            <a:r>
              <a:rPr lang="en-GB" sz="9600" u="sng" dirty="0" smtClean="0"/>
              <a:t>Results</a:t>
            </a:r>
          </a:p>
          <a:p>
            <a:pPr marL="514350" indent="-457200">
              <a:buFont typeface="Wingdings" panose="05000000000000000000" pitchFamily="2" charset="2"/>
              <a:buChar char="ü"/>
            </a:pPr>
            <a:r>
              <a:rPr lang="en-GB" sz="9600" dirty="0" smtClean="0"/>
              <a:t>Awards, employment and process – not outcomes or benefits</a:t>
            </a:r>
          </a:p>
          <a:p>
            <a:pPr marL="514350" indent="-457200">
              <a:buFont typeface="Wingdings" panose="05000000000000000000" pitchFamily="2" charset="2"/>
              <a:buChar char="ü"/>
            </a:pPr>
            <a:r>
              <a:rPr lang="en-GB" sz="9600" dirty="0" smtClean="0"/>
              <a:t>Need to articulate the outcomes and benefits</a:t>
            </a:r>
          </a:p>
          <a:p>
            <a:pPr marL="514350" indent="-457200">
              <a:buFont typeface="Wingdings" panose="05000000000000000000" pitchFamily="2" charset="2"/>
              <a:buChar char="ü"/>
            </a:pPr>
            <a:r>
              <a:rPr lang="en-GB" sz="9600" dirty="0" smtClean="0"/>
              <a:t>Regulators role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934725"/>
            <a:ext cx="1927478" cy="915552"/>
          </a:xfrm>
          <a:prstGeom prst="rect">
            <a:avLst/>
          </a:prstGeom>
        </p:spPr>
      </p:pic>
      <p:pic>
        <p:nvPicPr>
          <p:cNvPr id="5122" name="Picture 2" descr="C:\Users\Yvonne\AppData\Local\Microsoft\Windows\Temporary Internet Files\Content.IE5\ATGFHYIR\188889_1_f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24" y="998"/>
            <a:ext cx="1468527" cy="125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2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The holy grail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Social Value or SROI; performance measures; real benefits and knock-on benefits</a:t>
            </a:r>
          </a:p>
          <a:p>
            <a:pPr marL="0" indent="0">
              <a:buNone/>
            </a:pPr>
            <a:r>
              <a:rPr lang="en-GB" u="sng" dirty="0" smtClean="0"/>
              <a:t>Can we help strengthen the understanding?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Based on input by customers an staff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Countable benefits – could they have occurred in others ways – if so how and by who?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Planned Outcomes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Changes - intended, positive and long term?</a:t>
            </a:r>
          </a:p>
          <a:p>
            <a:endParaRPr lang="en-GB" dirty="0"/>
          </a:p>
        </p:txBody>
      </p:sp>
      <p:pic>
        <p:nvPicPr>
          <p:cNvPr id="7170" name="Picture 2" descr="C:\Users\Yvonne\AppData\Local\Microsoft\Windows\Temporary Internet Files\Content.IE5\UWMWB6KE\IndinaJones_Blura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190880" cy="15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934725"/>
            <a:ext cx="1927478" cy="9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7030A0"/>
                </a:solidFill>
              </a:rPr>
              <a:t>S</a:t>
            </a:r>
            <a:r>
              <a:rPr lang="en-GB" b="1" dirty="0" smtClean="0">
                <a:solidFill>
                  <a:srgbClr val="7030A0"/>
                </a:solidFill>
              </a:rPr>
              <a:t>tudy danger points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Reviewing everything or just the things that work? </a:t>
            </a:r>
          </a:p>
          <a:p>
            <a:r>
              <a:rPr lang="en-GB" sz="2800" dirty="0" smtClean="0"/>
              <a:t>Sensitivities - Saying what does not work and why</a:t>
            </a:r>
          </a:p>
          <a:p>
            <a:r>
              <a:rPr lang="en-GB" sz="2800" dirty="0" smtClean="0"/>
              <a:t>Performance reporting – can we deliver?</a:t>
            </a:r>
          </a:p>
          <a:p>
            <a:r>
              <a:rPr lang="en-GB" sz="2800" dirty="0" smtClean="0"/>
              <a:t>Clarity - What does success look like?</a:t>
            </a:r>
          </a:p>
          <a:p>
            <a:r>
              <a:rPr lang="en-GB" sz="2800" dirty="0" smtClean="0"/>
              <a:t>Practical, easy to use and adopt</a:t>
            </a:r>
          </a:p>
          <a:p>
            <a:r>
              <a:rPr lang="en-GB" sz="2800" dirty="0" smtClean="0"/>
              <a:t>Listeners – Board and senior attention – regulation, VFM, meaningful, simple and efficiency focussed</a:t>
            </a:r>
            <a:r>
              <a:rPr lang="en-GB" sz="2800" b="1" dirty="0" smtClean="0">
                <a:solidFill>
                  <a:srgbClr val="7030A0"/>
                </a:solidFill>
              </a:rPr>
              <a:t>        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</a:rPr>
              <a:t>– but if we do not ……..?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8195" name="Picture 3" descr="C:\Users\Yvonne\AppData\Local\Microsoft\Windows\Temporary Internet Files\Content.IE5\GY9LMZUI\dang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27" y="16086"/>
            <a:ext cx="1305533" cy="14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30" y="5877272"/>
            <a:ext cx="1927478" cy="915552"/>
          </a:xfrm>
          <a:prstGeom prst="rect">
            <a:avLst/>
          </a:prstGeom>
        </p:spPr>
      </p:pic>
      <p:pic>
        <p:nvPicPr>
          <p:cNvPr id="8" name="Picture 3" descr="C:\Users\Yvonne\AppData\Local\Microsoft\Windows\Temporary Internet Files\Content.IE5\VIRAUCQE\big_burglar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57192"/>
            <a:ext cx="1152128" cy="14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608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Criminal behaviour -   Increasing the value of customer opinion</vt:lpstr>
      <vt:lpstr>           What we are going to cover</vt:lpstr>
      <vt:lpstr>What Reports on CI?</vt:lpstr>
      <vt:lpstr>                   Amicus Horizon report</vt:lpstr>
      <vt:lpstr>Doubting Thomas</vt:lpstr>
      <vt:lpstr>         Tenants Leading Change report</vt:lpstr>
      <vt:lpstr>Tenants Leading Change report (2)</vt:lpstr>
      <vt:lpstr>The holy grail</vt:lpstr>
      <vt:lpstr>Study danger points</vt:lpstr>
      <vt:lpstr> Discussion: Merits of running such a project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 behaviour -   Increasing the value of customer opinion</dc:title>
  <dc:creator>Yvonne</dc:creator>
  <cp:lastModifiedBy>Yvonne</cp:lastModifiedBy>
  <cp:revision>13</cp:revision>
  <dcterms:created xsi:type="dcterms:W3CDTF">2015-04-15T18:31:46Z</dcterms:created>
  <dcterms:modified xsi:type="dcterms:W3CDTF">2015-04-21T09:22:12Z</dcterms:modified>
</cp:coreProperties>
</file>