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10" r:id="rId2"/>
    <p:sldId id="288" r:id="rId3"/>
    <p:sldId id="291" r:id="rId4"/>
    <p:sldId id="292" r:id="rId5"/>
    <p:sldId id="293" r:id="rId6"/>
    <p:sldId id="294" r:id="rId7"/>
    <p:sldId id="302" r:id="rId8"/>
    <p:sldId id="304" r:id="rId9"/>
    <p:sldId id="305" r:id="rId10"/>
    <p:sldId id="307" r:id="rId11"/>
    <p:sldId id="306" r:id="rId12"/>
    <p:sldId id="308" r:id="rId13"/>
    <p:sldId id="309" r:id="rId14"/>
    <p:sldId id="299" r:id="rId15"/>
    <p:sldId id="298" r:id="rId16"/>
    <p:sldId id="311" r:id="rId17"/>
    <p:sldId id="338" r:id="rId18"/>
    <p:sldId id="339" r:id="rId19"/>
    <p:sldId id="345" r:id="rId20"/>
    <p:sldId id="348" r:id="rId21"/>
    <p:sldId id="312" r:id="rId22"/>
    <p:sldId id="344" r:id="rId23"/>
    <p:sldId id="342" r:id="rId24"/>
    <p:sldId id="343" r:id="rId25"/>
    <p:sldId id="319" r:id="rId26"/>
    <p:sldId id="347" r:id="rId27"/>
    <p:sldId id="317" r:id="rId28"/>
    <p:sldId id="326" r:id="rId29"/>
    <p:sldId id="332" r:id="rId30"/>
    <p:sldId id="336" r:id="rId31"/>
    <p:sldId id="314" r:id="rId32"/>
    <p:sldId id="315" r:id="rId33"/>
    <p:sldId id="283" r:id="rId34"/>
    <p:sldId id="350" r:id="rId35"/>
    <p:sldId id="351" r:id="rId36"/>
    <p:sldId id="313" r:id="rId37"/>
    <p:sldId id="353" r:id="rId38"/>
    <p:sldId id="340" r:id="rId39"/>
    <p:sldId id="341" r:id="rId40"/>
    <p:sldId id="352" r:id="rId41"/>
    <p:sldId id="354" r:id="rId42"/>
    <p:sldId id="355" r:id="rId43"/>
    <p:sldId id="356" r:id="rId44"/>
    <p:sldId id="358" r:id="rId45"/>
    <p:sldId id="357" r:id="rId46"/>
    <p:sldId id="287"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2377" autoAdjust="0"/>
  </p:normalViewPr>
  <p:slideViewPr>
    <p:cSldViewPr>
      <p:cViewPr>
        <p:scale>
          <a:sx n="46" d="100"/>
          <a:sy n="46" d="100"/>
        </p:scale>
        <p:origin x="-1856" y="-244"/>
      </p:cViewPr>
      <p:guideLst>
        <p:guide orient="horz" pos="2160"/>
        <p:guide pos="2880"/>
      </p:guideLst>
    </p:cSldViewPr>
  </p:slideViewPr>
  <p:notesTextViewPr>
    <p:cViewPr>
      <p:scale>
        <a:sx n="1" d="1"/>
        <a:sy n="1" d="1"/>
      </p:scale>
      <p:origin x="0" y="0"/>
    </p:cViewPr>
  </p:notesTextViewPr>
  <p:sorterViewPr>
    <p:cViewPr>
      <p:scale>
        <a:sx n="39" d="100"/>
        <a:sy n="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AF9B83-EA4B-4979-BC89-EFAD18F6088C}" type="datetimeFigureOut">
              <a:rPr lang="en-GB" smtClean="0"/>
              <a:t>20/07/2015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E3530B-9FA3-4275-96BA-375AF55838CD}" type="slidenum">
              <a:rPr lang="en-GB" smtClean="0"/>
              <a:t>‹#›</a:t>
            </a:fld>
            <a:endParaRPr lang="en-GB" dirty="0"/>
          </a:p>
        </p:txBody>
      </p:sp>
    </p:spTree>
    <p:extLst>
      <p:ext uri="{BB962C8B-B14F-4D97-AF65-F5344CB8AC3E}">
        <p14:creationId xmlns:p14="http://schemas.microsoft.com/office/powerpoint/2010/main" val="131128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 ‘housing zone’ is an area of land where the government provides funding to unlock the scheme – such as infrastructure, site acquisition and leaseholder buyouts.</a:t>
            </a:r>
          </a:p>
          <a:p>
            <a:r>
              <a:rPr lang="en-GB" sz="1200" b="0" i="0" kern="1200" dirty="0" smtClean="0">
                <a:solidFill>
                  <a:schemeClr val="tx1"/>
                </a:solidFill>
                <a:effectLst/>
                <a:latin typeface="+mn-lt"/>
                <a:ea typeface="+mn-ea"/>
                <a:cs typeface="+mn-cs"/>
              </a:rPr>
              <a:t>The developer and local authority commit to providing a certain level of affordable and private housing, and must meet these targets on deadline as a condition of the funding.</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1E3530B-9FA3-4275-96BA-375AF55838CD}" type="slidenum">
              <a:rPr lang="en-GB" smtClean="0"/>
              <a:t>4</a:t>
            </a:fld>
            <a:endParaRPr lang="en-GB" dirty="0"/>
          </a:p>
        </p:txBody>
      </p:sp>
    </p:spTree>
    <p:extLst>
      <p:ext uri="{BB962C8B-B14F-4D97-AF65-F5344CB8AC3E}">
        <p14:creationId xmlns:p14="http://schemas.microsoft.com/office/powerpoint/2010/main" val="1117666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chancellor announced a number of measures intended to reduce spending on welfare:</a:t>
            </a:r>
          </a:p>
          <a:p>
            <a:pPr lvl="0"/>
            <a:r>
              <a:rPr lang="en-GB" sz="1200" kern="1200" dirty="0" smtClean="0">
                <a:solidFill>
                  <a:schemeClr val="tx1"/>
                </a:solidFill>
                <a:effectLst/>
                <a:latin typeface="+mn-lt"/>
                <a:ea typeface="+mn-ea"/>
                <a:cs typeface="+mn-cs"/>
              </a:rPr>
              <a:t>The overall benefit cap, currently set at £500 per week (£26k per year) for a working age household with children, will be reduced to £385 (£20k per year) or £442 (£23k per year) in London</a:t>
            </a:r>
          </a:p>
          <a:p>
            <a:pPr lvl="0"/>
            <a:r>
              <a:rPr lang="en-GB" sz="1200" kern="1200" dirty="0" smtClean="0">
                <a:solidFill>
                  <a:schemeClr val="tx1"/>
                </a:solidFill>
                <a:effectLst/>
                <a:latin typeface="+mn-lt"/>
                <a:ea typeface="+mn-ea"/>
                <a:cs typeface="+mn-cs"/>
              </a:rPr>
              <a:t>Housing benefit (HB) will be frozen for four years from April 2016, along with both child and working tax credits and a number of other working age benefits, including jobseekers’ allowance (JSA), employment and support allowance (ESA), income support and child benefit</a:t>
            </a:r>
          </a:p>
          <a:p>
            <a:pPr lvl="0"/>
            <a:r>
              <a:rPr lang="en-GB" sz="1200" kern="1200" dirty="0" smtClean="0">
                <a:solidFill>
                  <a:schemeClr val="tx1"/>
                </a:solidFill>
                <a:effectLst/>
                <a:latin typeface="+mn-lt"/>
                <a:ea typeface="+mn-ea"/>
                <a:cs typeface="+mn-cs"/>
              </a:rPr>
              <a:t>Under universal credit (UC) the work allowance (the amount a claimant is allowed to earn in wages before their UC award begins to be reduced) will be abolished entirely for non-disabled, childless households. For all other households whose claim includes housing costs, it will be reduced to £44.30 per week (£192 per month)</a:t>
            </a:r>
          </a:p>
          <a:p>
            <a:pPr lvl="0"/>
            <a:r>
              <a:rPr lang="en-GB" sz="1200" kern="1200" dirty="0" smtClean="0">
                <a:solidFill>
                  <a:schemeClr val="tx1"/>
                </a:solidFill>
                <a:effectLst/>
                <a:latin typeface="+mn-lt"/>
                <a:ea typeface="+mn-ea"/>
                <a:cs typeface="+mn-cs"/>
              </a:rPr>
              <a:t>From April 2016 the income threshold for tax credits (equivalent to the work allowance for UC) will also be reduced from £123.46 per week to £74.04. In addition, the taper rate (the rate at which tax credits are then withdrawn) will be increased from 41% to 48%. This means that for every extra pound a claimant earns over £74.04, their tax credits will be reduced by 48p</a:t>
            </a:r>
          </a:p>
          <a:p>
            <a:pPr lvl="0"/>
            <a:r>
              <a:rPr lang="en-GB" sz="1200" kern="1200" dirty="0" smtClean="0">
                <a:solidFill>
                  <a:schemeClr val="tx1"/>
                </a:solidFill>
                <a:effectLst/>
                <a:latin typeface="+mn-lt"/>
                <a:ea typeface="+mn-ea"/>
                <a:cs typeface="+mn-cs"/>
              </a:rPr>
              <a:t>From April 2017 18-21 year olds submitting a new claim for UC will not be automatically entitled to receive the housing costs element (the equivalent of HB). There will be exceptions for: </a:t>
            </a:r>
          </a:p>
          <a:p>
            <a:pPr lvl="1"/>
            <a:r>
              <a:rPr lang="en-GB" sz="1200" kern="1200" dirty="0" smtClean="0">
                <a:solidFill>
                  <a:schemeClr val="tx1"/>
                </a:solidFill>
                <a:effectLst/>
                <a:latin typeface="+mn-lt"/>
                <a:ea typeface="+mn-ea"/>
                <a:cs typeface="+mn-cs"/>
              </a:rPr>
              <a:t>those who are parents and whose children live with them</a:t>
            </a:r>
          </a:p>
          <a:p>
            <a:pPr lvl="1"/>
            <a:r>
              <a:rPr lang="en-GB" sz="1200" kern="1200" dirty="0" smtClean="0">
                <a:solidFill>
                  <a:schemeClr val="tx1"/>
                </a:solidFill>
                <a:effectLst/>
                <a:latin typeface="+mn-lt"/>
                <a:ea typeface="+mn-ea"/>
                <a:cs typeface="+mn-cs"/>
              </a:rPr>
              <a:t>vulnerable groups</a:t>
            </a:r>
          </a:p>
          <a:p>
            <a:pPr lvl="1"/>
            <a:r>
              <a:rPr lang="en-GB" sz="1200" kern="1200" dirty="0" smtClean="0">
                <a:solidFill>
                  <a:schemeClr val="tx1"/>
                </a:solidFill>
                <a:effectLst/>
                <a:latin typeface="+mn-lt"/>
                <a:ea typeface="+mn-ea"/>
                <a:cs typeface="+mn-cs"/>
              </a:rPr>
              <a:t>those who had previously been living independently and working continuously for 6 months</a:t>
            </a:r>
          </a:p>
          <a:p>
            <a:pPr lvl="0"/>
            <a:r>
              <a:rPr lang="en-GB" sz="1200" kern="1200" dirty="0" smtClean="0">
                <a:solidFill>
                  <a:schemeClr val="tx1"/>
                </a:solidFill>
                <a:effectLst/>
                <a:latin typeface="+mn-lt"/>
                <a:ea typeface="+mn-ea"/>
                <a:cs typeface="+mn-cs"/>
              </a:rPr>
              <a:t>From April 2017 18 -21 year olds receiving UC will also be subject to a new youth obligation. They will be expected to participate in a programme of support at the start of their claim and to apply for an apprenticeship or traineeship, gain work place skills or go on a work placement after six months</a:t>
            </a:r>
          </a:p>
          <a:p>
            <a:pPr lvl="0"/>
            <a:r>
              <a:rPr lang="en-GB" sz="1200" kern="1200" dirty="0" smtClean="0">
                <a:solidFill>
                  <a:schemeClr val="tx1"/>
                </a:solidFill>
                <a:effectLst/>
                <a:latin typeface="+mn-lt"/>
                <a:ea typeface="+mn-ea"/>
                <a:cs typeface="+mn-cs"/>
              </a:rPr>
              <a:t>From April 2017 new claimants in the ESA work-related activity group (those who receive the lower rate of ESA) will only be paid the equivalent of JSA. This is a reduction of £29 per week, however they will still receive additional support to help them seek work</a:t>
            </a:r>
          </a:p>
          <a:p>
            <a:pPr lvl="0"/>
            <a:r>
              <a:rPr lang="en-GB" sz="1200" kern="1200" dirty="0" smtClean="0">
                <a:solidFill>
                  <a:schemeClr val="tx1"/>
                </a:solidFill>
                <a:effectLst/>
                <a:latin typeface="+mn-lt"/>
                <a:ea typeface="+mn-ea"/>
                <a:cs typeface="+mn-cs"/>
              </a:rPr>
              <a:t>From April 2017 both the child element of UC and child tax credits will be limited to a maximum of two children in most cases. This will affect new UC claimants and households who have a third (or subsequent) child born after April 2017. However child benefit will still continue to paid on third and subsequent children</a:t>
            </a:r>
          </a:p>
          <a:p>
            <a:pPr lvl="0"/>
            <a:r>
              <a:rPr lang="en-GB" sz="1200" kern="1200" dirty="0" smtClean="0">
                <a:solidFill>
                  <a:schemeClr val="tx1"/>
                </a:solidFill>
                <a:effectLst/>
                <a:latin typeface="+mn-lt"/>
                <a:ea typeface="+mn-ea"/>
                <a:cs typeface="+mn-cs"/>
              </a:rPr>
              <a:t>From April 2017 the family element in tax credits, the first child premium in UC and the family premium in HB will all be abolished. In effect this means that the amounts paid for a first child will no longer be more generous than they are for subsequent children. Similarly, this will affect new UC claimants and households who have a first child born after April 2017</a:t>
            </a:r>
          </a:p>
          <a:p>
            <a:pPr lvl="0"/>
            <a:r>
              <a:rPr lang="en-GB" sz="1200" kern="1200" dirty="0" smtClean="0">
                <a:solidFill>
                  <a:schemeClr val="tx1"/>
                </a:solidFill>
                <a:effectLst/>
                <a:latin typeface="+mn-lt"/>
                <a:ea typeface="+mn-ea"/>
                <a:cs typeface="+mn-cs"/>
              </a:rPr>
              <a:t>From April 2017 parents claiming UC, including lone parents, will be expected to prepare for work when their youngest child turns two and to look for work they turn three</a:t>
            </a:r>
          </a:p>
          <a:p>
            <a:pPr lvl="0"/>
            <a:r>
              <a:rPr lang="en-GB" sz="1200" kern="1200" dirty="0" smtClean="0">
                <a:solidFill>
                  <a:schemeClr val="tx1"/>
                </a:solidFill>
                <a:effectLst/>
                <a:latin typeface="+mn-lt"/>
                <a:ea typeface="+mn-ea"/>
                <a:cs typeface="+mn-cs"/>
              </a:rPr>
              <a:t>From April 2018 payments made under the support for mortgage interest scheme will no longer be non-repayable. Instead they will be made as loans, which will be repaid either upon the sale of the home or when the recipient returns to work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1E3530B-9FA3-4275-96BA-375AF55838CD}" type="slidenum">
              <a:rPr lang="en-GB" smtClean="0"/>
              <a:t>10</a:t>
            </a:fld>
            <a:endParaRPr lang="en-GB" dirty="0"/>
          </a:p>
        </p:txBody>
      </p:sp>
    </p:spTree>
    <p:extLst>
      <p:ext uri="{BB962C8B-B14F-4D97-AF65-F5344CB8AC3E}">
        <p14:creationId xmlns:p14="http://schemas.microsoft.com/office/powerpoint/2010/main" val="4095137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327573-0B3E-4FDE-ABE5-A1C01D093344}" type="slidenum">
              <a:rPr lang="en-GB" smtClean="0"/>
              <a:pPr/>
              <a:t>24</a:t>
            </a:fld>
            <a:endParaRPr lang="en-GB" dirty="0"/>
          </a:p>
        </p:txBody>
      </p:sp>
    </p:spTree>
    <p:extLst>
      <p:ext uri="{BB962C8B-B14F-4D97-AF65-F5344CB8AC3E}">
        <p14:creationId xmlns:p14="http://schemas.microsoft.com/office/powerpoint/2010/main" val="1214892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a:fld id="{B06D714C-0163-47DA-B8C2-54A28BA5B804}" type="slidenum">
              <a:rPr lang="en-US" altLang="en-US" sz="1200"/>
              <a:pPr algn="r"/>
              <a:t>25</a:t>
            </a:fld>
            <a:endParaRPr lang="en-US" altLang="en-US" sz="1200" dirty="0"/>
          </a:p>
        </p:txBody>
      </p:sp>
      <p:sp>
        <p:nvSpPr>
          <p:cNvPr id="12290" name="Rectangle 2"/>
          <p:cNvSpPr>
            <a:spLocks noGrp="1" noRot="1" noChangeAspect="1" noChangeArrowheads="1" noTextEdit="1"/>
          </p:cNvSpPr>
          <p:nvPr>
            <p:ph type="sldImg"/>
          </p:nvPr>
        </p:nvSpPr>
        <p:spPr>
          <a:solidFill>
            <a:srgbClr val="FFFFFF"/>
          </a:solidFill>
          <a:ln/>
        </p:spPr>
      </p:sp>
      <p:sp>
        <p:nvSpPr>
          <p:cNvPr id="12291" name="Rectangle 3"/>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dirty="0" smtClean="0">
                <a:solidFill>
                  <a:srgbClr val="7030A0"/>
                </a:solidFill>
              </a:rPr>
              <a:t>Other benefits:</a:t>
            </a:r>
          </a:p>
          <a:p>
            <a:pPr>
              <a:buFont typeface="Wingdings" panose="05000000000000000000" pitchFamily="2" charset="2"/>
              <a:buChar char="ü"/>
            </a:pPr>
            <a:r>
              <a:rPr lang="en-GB" sz="1200" dirty="0" smtClean="0"/>
              <a:t>Tenant Management - tenant knowledge</a:t>
            </a:r>
            <a:endParaRPr lang="en-GB" sz="1200" dirty="0" smtClean="0">
              <a:solidFill>
                <a:srgbClr val="7030A0"/>
              </a:solidFill>
            </a:endParaRPr>
          </a:p>
          <a:p>
            <a:pPr>
              <a:buFont typeface="Wingdings" panose="05000000000000000000" pitchFamily="2" charset="2"/>
              <a:buChar char="ü"/>
            </a:pPr>
            <a:r>
              <a:rPr lang="en-GB" sz="1200" dirty="0" smtClean="0"/>
              <a:t>Support networks, meeting neighbours, tackling isolation and engaging diverse groups</a:t>
            </a:r>
          </a:p>
          <a:p>
            <a:pPr>
              <a:buFont typeface="Wingdings" panose="05000000000000000000" pitchFamily="2" charset="2"/>
              <a:buChar char="ü"/>
            </a:pPr>
            <a:r>
              <a:rPr lang="en-GB" sz="1200" dirty="0" smtClean="0"/>
              <a:t>Confidence, skills and employment; inspiring staff</a:t>
            </a:r>
          </a:p>
          <a:p>
            <a:pPr>
              <a:buFont typeface="Wingdings" panose="05000000000000000000" pitchFamily="2" charset="2"/>
              <a:buChar char="ü"/>
            </a:pPr>
            <a:r>
              <a:rPr lang="en-GB" sz="1200" dirty="0" smtClean="0"/>
              <a:t>Tenant Satisfaction </a:t>
            </a:r>
          </a:p>
          <a:p>
            <a:pPr marL="0" indent="0">
              <a:buNone/>
            </a:pPr>
            <a:r>
              <a:rPr lang="en-GB" sz="1200" dirty="0" smtClean="0"/>
              <a:t>     –38% of staff reported a link</a:t>
            </a:r>
          </a:p>
          <a:p>
            <a:pPr marL="0" indent="0">
              <a:buNone/>
            </a:pPr>
            <a:r>
              <a:rPr lang="en-GB" sz="1200" b="1" dirty="0" smtClean="0">
                <a:solidFill>
                  <a:srgbClr val="7030A0"/>
                </a:solidFill>
              </a:rPr>
              <a:t>So every one must appreciate involvement – right?</a:t>
            </a:r>
          </a:p>
          <a:p>
            <a:endParaRPr lang="en-GB" dirty="0"/>
          </a:p>
        </p:txBody>
      </p:sp>
      <p:sp>
        <p:nvSpPr>
          <p:cNvPr id="4" name="Slide Number Placeholder 3"/>
          <p:cNvSpPr>
            <a:spLocks noGrp="1"/>
          </p:cNvSpPr>
          <p:nvPr>
            <p:ph type="sldNum" sz="quarter" idx="10"/>
          </p:nvPr>
        </p:nvSpPr>
        <p:spPr/>
        <p:txBody>
          <a:bodyPr/>
          <a:lstStyle/>
          <a:p>
            <a:fld id="{B9327573-0B3E-4FDE-ABE5-A1C01D093344}" type="slidenum">
              <a:rPr lang="en-GB" smtClean="0"/>
              <a:pPr/>
              <a:t>26</a:t>
            </a:fld>
            <a:endParaRPr lang="en-GB" dirty="0"/>
          </a:p>
        </p:txBody>
      </p:sp>
    </p:spTree>
    <p:extLst>
      <p:ext uri="{BB962C8B-B14F-4D97-AF65-F5344CB8AC3E}">
        <p14:creationId xmlns:p14="http://schemas.microsoft.com/office/powerpoint/2010/main" val="2275196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Story</a:t>
            </a:r>
            <a:r>
              <a:rPr lang="en-GB" baseline="0" dirty="0" smtClean="0"/>
              <a:t> so far</a:t>
            </a:r>
          </a:p>
          <a:p>
            <a:r>
              <a:rPr lang="en-GB" baseline="0" dirty="0" smtClean="0"/>
              <a:t>Most not collecting anything which execs or Board see</a:t>
            </a:r>
          </a:p>
          <a:p>
            <a:r>
              <a:rPr lang="en-GB" baseline="0" dirty="0" smtClean="0"/>
              <a:t>Those that did shared some of these with those in power</a:t>
            </a:r>
            <a:endParaRPr lang="en-GB" dirty="0"/>
          </a:p>
        </p:txBody>
      </p:sp>
      <p:sp>
        <p:nvSpPr>
          <p:cNvPr id="4" name="Slide Number Placeholder 3"/>
          <p:cNvSpPr>
            <a:spLocks noGrp="1"/>
          </p:cNvSpPr>
          <p:nvPr>
            <p:ph type="sldNum" sz="quarter" idx="10"/>
          </p:nvPr>
        </p:nvSpPr>
        <p:spPr/>
        <p:txBody>
          <a:bodyPr/>
          <a:lstStyle/>
          <a:p>
            <a:fld id="{C1603B56-733B-44E7-ABA3-8E79C999414C}" type="slidenum">
              <a:rPr lang="en-GB" smtClean="0"/>
              <a:pPr/>
              <a:t>38</a:t>
            </a:fld>
            <a:endParaRPr lang="en-GB" dirty="0"/>
          </a:p>
        </p:txBody>
      </p:sp>
    </p:spTree>
    <p:extLst>
      <p:ext uri="{BB962C8B-B14F-4D97-AF65-F5344CB8AC3E}">
        <p14:creationId xmlns:p14="http://schemas.microsoft.com/office/powerpoint/2010/main" val="4804296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2048243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186711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426174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2213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439690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11278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1066474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3725859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14428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4031838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78BDBF-0C57-4CB7-A707-F550C9609776}" type="datetimeFigureOut">
              <a:rPr lang="en-GB" smtClean="0"/>
              <a:t>20/07/2015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3108CBA-BA82-4218-BC27-3EBB726E5B2E}" type="slidenum">
              <a:rPr lang="en-GB" smtClean="0"/>
              <a:t>‹#›</a:t>
            </a:fld>
            <a:endParaRPr lang="en-GB" dirty="0"/>
          </a:p>
        </p:txBody>
      </p:sp>
    </p:spTree>
    <p:extLst>
      <p:ext uri="{BB962C8B-B14F-4D97-AF65-F5344CB8AC3E}">
        <p14:creationId xmlns:p14="http://schemas.microsoft.com/office/powerpoint/2010/main" val="204519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8BDBF-0C57-4CB7-A707-F550C9609776}" type="datetimeFigureOut">
              <a:rPr lang="en-GB" smtClean="0"/>
              <a:t>20/07/2015</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08CBA-BA82-4218-BC27-3EBB726E5B2E}" type="slidenum">
              <a:rPr lang="en-GB" smtClean="0"/>
              <a:t>‹#›</a:t>
            </a:fld>
            <a:endParaRPr lang="en-GB" dirty="0"/>
          </a:p>
        </p:txBody>
      </p:sp>
    </p:spTree>
    <p:extLst>
      <p:ext uri="{BB962C8B-B14F-4D97-AF65-F5344CB8AC3E}">
        <p14:creationId xmlns:p14="http://schemas.microsoft.com/office/powerpoint/2010/main" val="787169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w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Yvonne@tenantadvisor.net" TargetMode="External"/><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24745"/>
            <a:ext cx="7772400" cy="1872207"/>
          </a:xfrm>
        </p:spPr>
        <p:txBody>
          <a:bodyPr/>
          <a:lstStyle/>
          <a:p>
            <a:r>
              <a:rPr lang="en-GB" b="1" dirty="0" smtClean="0">
                <a:solidFill>
                  <a:srgbClr val="7030A0"/>
                </a:solidFill>
              </a:rPr>
              <a:t>New Government </a:t>
            </a:r>
            <a:br>
              <a:rPr lang="en-GB" b="1" dirty="0" smtClean="0">
                <a:solidFill>
                  <a:srgbClr val="7030A0"/>
                </a:solidFill>
              </a:rPr>
            </a:br>
            <a:r>
              <a:rPr lang="en-GB" b="1" dirty="0" smtClean="0">
                <a:solidFill>
                  <a:srgbClr val="7030A0"/>
                </a:solidFill>
              </a:rPr>
              <a:t>- policies &amp; budget</a:t>
            </a:r>
            <a:endParaRPr lang="en-GB" b="1" dirty="0">
              <a:solidFill>
                <a:srgbClr val="7030A0"/>
              </a:solidFill>
            </a:endParaRPr>
          </a:p>
        </p:txBody>
      </p:sp>
      <p:sp>
        <p:nvSpPr>
          <p:cNvPr id="5" name="Subtitle 4"/>
          <p:cNvSpPr>
            <a:spLocks noGrp="1"/>
          </p:cNvSpPr>
          <p:nvPr>
            <p:ph type="subTitle" idx="1"/>
          </p:nvPr>
        </p:nvSpPr>
        <p:spPr>
          <a:xfrm>
            <a:off x="1371600" y="4149080"/>
            <a:ext cx="6400800" cy="1489720"/>
          </a:xfrm>
        </p:spPr>
        <p:txBody>
          <a:bodyPr>
            <a:normAutofit fontScale="92500" lnSpcReduction="20000"/>
          </a:bodyPr>
          <a:lstStyle/>
          <a:p>
            <a:endParaRPr lang="en-GB" dirty="0" smtClean="0">
              <a:solidFill>
                <a:schemeClr val="tx1"/>
              </a:solidFill>
            </a:endParaRPr>
          </a:p>
          <a:p>
            <a:r>
              <a:rPr lang="en-GB" sz="3900" dirty="0" smtClean="0">
                <a:solidFill>
                  <a:srgbClr val="7030A0"/>
                </a:solidFill>
              </a:rPr>
              <a:t>What does it mean for housing and for tenants?</a:t>
            </a:r>
            <a:endParaRPr lang="en-GB" sz="3900" dirty="0">
              <a:solidFill>
                <a:srgbClr val="7030A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7904" y="2978905"/>
            <a:ext cx="1767196" cy="839418"/>
          </a:xfrm>
          <a:prstGeom prst="rect">
            <a:avLst/>
          </a:prstGeom>
        </p:spPr>
      </p:pic>
    </p:spTree>
    <p:extLst>
      <p:ext uri="{BB962C8B-B14F-4D97-AF65-F5344CB8AC3E}">
        <p14:creationId xmlns:p14="http://schemas.microsoft.com/office/powerpoint/2010/main" val="3623404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Benefits</a:t>
            </a:r>
            <a:endParaRPr lang="en-GB" b="1" dirty="0">
              <a:solidFill>
                <a:srgbClr val="7030A0"/>
              </a:solidFill>
            </a:endParaRPr>
          </a:p>
        </p:txBody>
      </p:sp>
      <p:sp>
        <p:nvSpPr>
          <p:cNvPr id="3" name="Content Placeholder 2"/>
          <p:cNvSpPr>
            <a:spLocks noGrp="1"/>
          </p:cNvSpPr>
          <p:nvPr>
            <p:ph sz="half" idx="1"/>
          </p:nvPr>
        </p:nvSpPr>
        <p:spPr>
          <a:xfrm>
            <a:off x="457200" y="1124744"/>
            <a:ext cx="5698976" cy="5616624"/>
          </a:xfrm>
        </p:spPr>
        <p:txBody>
          <a:bodyPr>
            <a:normAutofit fontScale="85000" lnSpcReduction="20000"/>
          </a:bodyPr>
          <a:lstStyle/>
          <a:p>
            <a:r>
              <a:rPr lang="en-GB" dirty="0"/>
              <a:t>Working age </a:t>
            </a:r>
            <a:r>
              <a:rPr lang="en-GB" dirty="0" smtClean="0"/>
              <a:t>benefits, inc HB frozen for 4 years</a:t>
            </a:r>
          </a:p>
          <a:p>
            <a:pPr lvl="0"/>
            <a:r>
              <a:rPr lang="en-GB" dirty="0"/>
              <a:t>The benefit cap reduced from £26,000 to £20,000 by </a:t>
            </a:r>
            <a:r>
              <a:rPr lang="en-GB" dirty="0" smtClean="0"/>
              <a:t>2016/17 </a:t>
            </a:r>
            <a:r>
              <a:rPr lang="en-GB" dirty="0" smtClean="0">
                <a:solidFill>
                  <a:srgbClr val="7030A0"/>
                </a:solidFill>
              </a:rPr>
              <a:t>(£500 to 385 a week up north)</a:t>
            </a:r>
          </a:p>
          <a:p>
            <a:pPr lvl="0"/>
            <a:r>
              <a:rPr lang="en-GB" dirty="0" smtClean="0"/>
              <a:t>No automatic HB for 18-21 year olds and a youth obligation</a:t>
            </a:r>
          </a:p>
          <a:p>
            <a:pPr lvl="0"/>
            <a:r>
              <a:rPr lang="en-GB" dirty="0" smtClean="0"/>
              <a:t>Abolish UC work allowance – non disabled or childless</a:t>
            </a:r>
          </a:p>
          <a:p>
            <a:pPr lvl="0"/>
            <a:r>
              <a:rPr lang="en-GB" dirty="0" smtClean="0"/>
              <a:t>Tax credits reduced from £123.46 a week to £74.04 (48p in every £)</a:t>
            </a:r>
          </a:p>
          <a:p>
            <a:pPr lvl="0"/>
            <a:r>
              <a:rPr lang="en-GB" dirty="0" smtClean="0"/>
              <a:t>2017 – first child – parent to work at 3 years and no extra child benefit for first child</a:t>
            </a:r>
          </a:p>
          <a:p>
            <a:pPr lvl="0"/>
            <a:r>
              <a:rPr lang="en-GB" dirty="0" smtClean="0"/>
              <a:t>2018 – mortgage interest – becomes a loan</a:t>
            </a:r>
            <a:endParaRPr lang="en-GB" dirty="0"/>
          </a:p>
          <a:p>
            <a:endParaRPr lang="en-GB" dirty="0"/>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300192" y="1340768"/>
            <a:ext cx="2627784" cy="2759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2101568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
            </a:r>
            <a:br>
              <a:rPr lang="en-GB" b="1" dirty="0" smtClean="0">
                <a:solidFill>
                  <a:srgbClr val="7030A0"/>
                </a:solidFill>
              </a:rPr>
            </a:br>
            <a:r>
              <a:rPr lang="en-GB" b="1" dirty="0" smtClean="0">
                <a:solidFill>
                  <a:srgbClr val="7030A0"/>
                </a:solidFill>
              </a:rPr>
              <a:t>Rent </a:t>
            </a:r>
            <a:r>
              <a:rPr lang="en-GB" b="1" dirty="0">
                <a:solidFill>
                  <a:srgbClr val="7030A0"/>
                </a:solidFill>
              </a:rPr>
              <a:t>reduction at </a:t>
            </a:r>
            <a:r>
              <a:rPr lang="en-GB" b="1" dirty="0" smtClean="0">
                <a:solidFill>
                  <a:srgbClr val="7030A0"/>
                </a:solidFill>
              </a:rPr>
              <a:t>1%pa for 4 years</a:t>
            </a:r>
            <a:r>
              <a:rPr lang="en-GB" dirty="0"/>
              <a:t/>
            </a:r>
            <a:br>
              <a:rPr lang="en-GB" dirty="0"/>
            </a:br>
            <a:endParaRPr lang="en-GB" dirty="0"/>
          </a:p>
        </p:txBody>
      </p:sp>
      <p:sp>
        <p:nvSpPr>
          <p:cNvPr id="3" name="Content Placeholder 2"/>
          <p:cNvSpPr>
            <a:spLocks noGrp="1"/>
          </p:cNvSpPr>
          <p:nvPr>
            <p:ph sz="half" idx="1"/>
          </p:nvPr>
        </p:nvSpPr>
        <p:spPr>
          <a:xfrm>
            <a:off x="457200" y="1600200"/>
            <a:ext cx="4762872" cy="5044482"/>
          </a:xfrm>
        </p:spPr>
        <p:txBody>
          <a:bodyPr>
            <a:normAutofit/>
          </a:bodyPr>
          <a:lstStyle/>
          <a:p>
            <a:r>
              <a:rPr lang="en-GB" dirty="0" smtClean="0"/>
              <a:t>Current business plans assume a rent plus 1% increase, plus CPI (forecast at 0.9% in September 2015)</a:t>
            </a:r>
          </a:p>
          <a:p>
            <a:r>
              <a:rPr lang="en-GB" dirty="0" smtClean="0"/>
              <a:t>Details coming out</a:t>
            </a:r>
          </a:p>
          <a:p>
            <a:r>
              <a:rPr lang="en-GB" dirty="0" smtClean="0"/>
              <a:t>In reality a 2.9% decrease in income in year one </a:t>
            </a:r>
          </a:p>
          <a:p>
            <a:r>
              <a:rPr lang="en-GB" dirty="0" smtClean="0"/>
              <a:t>Reduce </a:t>
            </a:r>
            <a:r>
              <a:rPr lang="en-GB" dirty="0"/>
              <a:t>rents in social housing by on average 12% by 2020/21</a:t>
            </a:r>
            <a:endParaRPr lang="en-GB" dirty="0">
              <a:solidFill>
                <a:srgbClr val="7030A0"/>
              </a:solidFill>
            </a:endParaRPr>
          </a:p>
        </p:txBody>
      </p:sp>
      <p:pic>
        <p:nvPicPr>
          <p:cNvPr id="307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64088" y="2204864"/>
            <a:ext cx="3278135" cy="2612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821633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Household incomes</a:t>
            </a:r>
            <a:endParaRPr lang="en-GB" b="1" dirty="0">
              <a:solidFill>
                <a:srgbClr val="7030A0"/>
              </a:solidFill>
            </a:endParaRPr>
          </a:p>
        </p:txBody>
      </p:sp>
      <p:sp>
        <p:nvSpPr>
          <p:cNvPr id="3" name="Content Placeholder 2"/>
          <p:cNvSpPr>
            <a:spLocks noGrp="1"/>
          </p:cNvSpPr>
          <p:nvPr>
            <p:ph sz="half" idx="1"/>
          </p:nvPr>
        </p:nvSpPr>
        <p:spPr>
          <a:xfrm>
            <a:off x="251520" y="1700808"/>
            <a:ext cx="4896544" cy="4525963"/>
          </a:xfrm>
        </p:spPr>
        <p:txBody>
          <a:bodyPr>
            <a:normAutofit fontScale="92500" lnSpcReduction="20000"/>
          </a:bodyPr>
          <a:lstStyle/>
          <a:p>
            <a:r>
              <a:rPr lang="en-GB" dirty="0"/>
              <a:t>T</a:t>
            </a:r>
            <a:r>
              <a:rPr lang="en-GB" dirty="0" smtClean="0"/>
              <a:t>enants </a:t>
            </a:r>
            <a:r>
              <a:rPr lang="en-GB" dirty="0"/>
              <a:t>in social housing who earn more than £30,000 per </a:t>
            </a:r>
            <a:r>
              <a:rPr lang="en-GB" dirty="0" smtClean="0"/>
              <a:t>year in the north will </a:t>
            </a:r>
            <a:r>
              <a:rPr lang="en-GB" dirty="0"/>
              <a:t>be expected to pay market or near market rents. </a:t>
            </a:r>
            <a:endParaRPr lang="en-GB" dirty="0" smtClean="0"/>
          </a:p>
          <a:p>
            <a:r>
              <a:rPr lang="en-GB" dirty="0" smtClean="0"/>
              <a:t>LAs expected </a:t>
            </a:r>
            <a:r>
              <a:rPr lang="en-GB" dirty="0"/>
              <a:t>to pay the extra money raised to the Exchequer to help with deficit </a:t>
            </a:r>
            <a:r>
              <a:rPr lang="en-GB" dirty="0" smtClean="0"/>
              <a:t>reduction</a:t>
            </a:r>
          </a:p>
          <a:p>
            <a:r>
              <a:rPr lang="en-GB" dirty="0" smtClean="0"/>
              <a:t>HAs expected </a:t>
            </a:r>
            <a:r>
              <a:rPr lang="en-GB" dirty="0"/>
              <a:t>to reinvest the money to build more homes. </a:t>
            </a:r>
            <a:endParaRPr lang="en-GB" dirty="0" smtClean="0"/>
          </a:p>
          <a:p>
            <a:pPr marL="0" indent="0">
              <a:buNone/>
            </a:pPr>
            <a:r>
              <a:rPr lang="en-GB" dirty="0" smtClean="0">
                <a:solidFill>
                  <a:srgbClr val="7030A0"/>
                </a:solidFill>
              </a:rPr>
              <a:t>Government </a:t>
            </a:r>
            <a:r>
              <a:rPr lang="en-GB" dirty="0">
                <a:solidFill>
                  <a:srgbClr val="7030A0"/>
                </a:solidFill>
              </a:rPr>
              <a:t>will be consulting on the detail of this measure</a:t>
            </a:r>
            <a:r>
              <a:rPr lang="en-GB" dirty="0" smtClean="0">
                <a:solidFill>
                  <a:srgbClr val="7030A0"/>
                </a:solidFill>
              </a:rPr>
              <a:t>.</a:t>
            </a:r>
          </a:p>
          <a:p>
            <a:endParaRPr lang="en-GB"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663964" y="1700808"/>
            <a:ext cx="2712616" cy="3616822"/>
          </a:xfr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2110923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Lifetime tenancies</a:t>
            </a:r>
            <a:endParaRPr lang="en-GB" b="1" dirty="0">
              <a:solidFill>
                <a:srgbClr val="7030A0"/>
              </a:solidFill>
            </a:endParaRPr>
          </a:p>
        </p:txBody>
      </p:sp>
      <p:sp>
        <p:nvSpPr>
          <p:cNvPr id="3" name="Content Placeholder 2"/>
          <p:cNvSpPr>
            <a:spLocks noGrp="1"/>
          </p:cNvSpPr>
          <p:nvPr>
            <p:ph sz="half" idx="1"/>
          </p:nvPr>
        </p:nvSpPr>
        <p:spPr>
          <a:xfrm>
            <a:off x="457200" y="1600200"/>
            <a:ext cx="4690864" cy="4525963"/>
          </a:xfrm>
        </p:spPr>
        <p:txBody>
          <a:bodyPr>
            <a:normAutofit fontScale="92500" lnSpcReduction="20000"/>
          </a:bodyPr>
          <a:lstStyle/>
          <a:p>
            <a:r>
              <a:rPr lang="en-GB" dirty="0"/>
              <a:t>Government will review the use of ‘lifetime tenancies’ for social housing with the aim of limiting their use and ensuring that best use is made of stock</a:t>
            </a:r>
            <a:r>
              <a:rPr lang="en-GB" dirty="0" smtClean="0"/>
              <a:t>.</a:t>
            </a:r>
          </a:p>
          <a:p>
            <a:r>
              <a:rPr lang="en-GB" dirty="0" smtClean="0"/>
              <a:t>HCA said they will be encouraging shared ownership and some affordable rents last week (social rents only if case can be made)</a:t>
            </a:r>
          </a:p>
          <a:p>
            <a:r>
              <a:rPr lang="en-GB" dirty="0" smtClean="0">
                <a:solidFill>
                  <a:srgbClr val="7030A0"/>
                </a:solidFill>
              </a:rPr>
              <a:t>Creation </a:t>
            </a:r>
            <a:r>
              <a:rPr lang="en-GB" dirty="0">
                <a:solidFill>
                  <a:srgbClr val="7030A0"/>
                </a:solidFill>
              </a:rPr>
              <a:t>of help to buy ISAs, which will be available to savers from December 2015.</a:t>
            </a:r>
          </a:p>
          <a:p>
            <a:endParaRPr lang="en-GB" dirty="0"/>
          </a:p>
          <a:p>
            <a:pPr marL="0" indent="0">
              <a:buNone/>
            </a:pPr>
            <a:endParaRPr lang="en-GB"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52120" y="1484784"/>
            <a:ext cx="3096344" cy="3266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4522585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Deep Dive inspections</a:t>
            </a:r>
            <a:endParaRPr lang="en-GB" b="1" dirty="0">
              <a:solidFill>
                <a:srgbClr val="7030A0"/>
              </a:solidFill>
            </a:endParaRPr>
          </a:p>
        </p:txBody>
      </p:sp>
      <p:sp>
        <p:nvSpPr>
          <p:cNvPr id="3" name="Content Placeholder 2"/>
          <p:cNvSpPr>
            <a:spLocks noGrp="1"/>
          </p:cNvSpPr>
          <p:nvPr>
            <p:ph sz="half" idx="1"/>
          </p:nvPr>
        </p:nvSpPr>
        <p:spPr>
          <a:xfrm>
            <a:off x="467544" y="1556792"/>
            <a:ext cx="4906888" cy="4525963"/>
          </a:xfrm>
        </p:spPr>
        <p:txBody>
          <a:bodyPr>
            <a:normAutofit fontScale="92500" lnSpcReduction="20000"/>
          </a:bodyPr>
          <a:lstStyle/>
          <a:p>
            <a:r>
              <a:rPr lang="en-GB" sz="3600" dirty="0"/>
              <a:t>Extensive document list requested</a:t>
            </a:r>
          </a:p>
          <a:p>
            <a:r>
              <a:rPr lang="en-GB" sz="3600" dirty="0"/>
              <a:t>Board meeting attended</a:t>
            </a:r>
          </a:p>
          <a:p>
            <a:r>
              <a:rPr lang="en-GB" sz="3600" dirty="0"/>
              <a:t>Follow up meeting</a:t>
            </a:r>
          </a:p>
          <a:p>
            <a:r>
              <a:rPr lang="en-GB" sz="3600" dirty="0"/>
              <a:t>Team of 4/5 at HCA</a:t>
            </a:r>
          </a:p>
          <a:p>
            <a:r>
              <a:rPr lang="en-GB" sz="3600" dirty="0"/>
              <a:t>Lots of interaction &amp; further info requests</a:t>
            </a:r>
          </a:p>
          <a:p>
            <a:r>
              <a:rPr lang="en-GB" sz="3600" dirty="0" smtClean="0"/>
              <a:t>St Vincent’s HA Pilot – </a:t>
            </a:r>
            <a:r>
              <a:rPr lang="en-GB" sz="3600" dirty="0"/>
              <a:t>F</a:t>
            </a:r>
            <a:r>
              <a:rPr lang="en-GB" sz="3600" dirty="0" smtClean="0"/>
              <a:t>eb to June</a:t>
            </a:r>
            <a:endParaRPr lang="en-GB" sz="3600"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580112" y="2348880"/>
            <a:ext cx="2700762" cy="179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045119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Over to you – Discussion</a:t>
            </a:r>
            <a:endParaRPr lang="en-GB" b="1" dirty="0">
              <a:solidFill>
                <a:srgbClr val="7030A0"/>
              </a:solidFill>
            </a:endParaRPr>
          </a:p>
        </p:txBody>
      </p:sp>
      <p:sp>
        <p:nvSpPr>
          <p:cNvPr id="3" name="Content Placeholder 2"/>
          <p:cNvSpPr>
            <a:spLocks noGrp="1"/>
          </p:cNvSpPr>
          <p:nvPr>
            <p:ph sz="half" idx="1"/>
          </p:nvPr>
        </p:nvSpPr>
        <p:spPr>
          <a:xfrm>
            <a:off x="457200" y="1600200"/>
            <a:ext cx="4762872" cy="4525963"/>
          </a:xfrm>
        </p:spPr>
        <p:txBody>
          <a:bodyPr>
            <a:normAutofit lnSpcReduction="10000"/>
          </a:bodyPr>
          <a:lstStyle/>
          <a:p>
            <a:pPr marL="0" indent="0">
              <a:buNone/>
            </a:pPr>
            <a:r>
              <a:rPr lang="en-GB" b="1" dirty="0">
                <a:solidFill>
                  <a:srgbClr val="7030A0"/>
                </a:solidFill>
              </a:rPr>
              <a:t>Government Policy</a:t>
            </a:r>
          </a:p>
          <a:p>
            <a:pPr marL="0" indent="0">
              <a:buNone/>
            </a:pPr>
            <a:r>
              <a:rPr lang="en-GB" b="1" dirty="0" smtClean="0">
                <a:solidFill>
                  <a:srgbClr val="7030A0"/>
                </a:solidFill>
              </a:rPr>
              <a:t>Changes made in the budget</a:t>
            </a:r>
          </a:p>
          <a:p>
            <a:pPr marL="0" indent="0">
              <a:buNone/>
            </a:pPr>
            <a:r>
              <a:rPr lang="en-GB" b="1" dirty="0" smtClean="0">
                <a:solidFill>
                  <a:srgbClr val="7030A0"/>
                </a:solidFill>
              </a:rPr>
              <a:t>Spending review</a:t>
            </a:r>
            <a:endParaRPr lang="en-GB" b="1" dirty="0">
              <a:solidFill>
                <a:srgbClr val="7030A0"/>
              </a:solidFill>
            </a:endParaRPr>
          </a:p>
          <a:p>
            <a:pPr marL="0" indent="0">
              <a:buNone/>
            </a:pPr>
            <a:endParaRPr lang="en-GB" dirty="0" smtClean="0"/>
          </a:p>
          <a:p>
            <a:pPr marL="0" indent="0">
              <a:buNone/>
            </a:pPr>
            <a:r>
              <a:rPr lang="en-GB" dirty="0" smtClean="0"/>
              <a:t>What do your tenants know about this?</a:t>
            </a:r>
          </a:p>
          <a:p>
            <a:pPr marL="0" indent="0">
              <a:buNone/>
            </a:pPr>
            <a:r>
              <a:rPr lang="en-GB" dirty="0" smtClean="0"/>
              <a:t>What is the role of CI staff in this?</a:t>
            </a:r>
          </a:p>
          <a:p>
            <a:pPr marL="0" indent="0">
              <a:buNone/>
            </a:pPr>
            <a:r>
              <a:rPr lang="en-GB" dirty="0" smtClean="0"/>
              <a:t>How do we get tenants up to speed?</a:t>
            </a:r>
          </a:p>
          <a:p>
            <a:pPr marL="0" indent="0">
              <a:buNone/>
            </a:pPr>
            <a:endParaRPr lang="en-GB" dirty="0" smtClean="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22634" y="2492896"/>
            <a:ext cx="2995275" cy="1728043"/>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53339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b="1" dirty="0" smtClean="0">
                <a:solidFill>
                  <a:srgbClr val="7030A0"/>
                </a:solidFill>
              </a:rPr>
              <a:t>Break</a:t>
            </a:r>
            <a:endParaRPr lang="en-GB" b="1" dirty="0">
              <a:solidFill>
                <a:srgbClr val="7030A0"/>
              </a:solidFill>
            </a:endParaRPr>
          </a:p>
        </p:txBody>
      </p:sp>
      <p:pic>
        <p:nvPicPr>
          <p:cNvPr id="6146" name="Picture 2" descr="C:\Users\Yvonne\AppData\Local\Microsoft\Windows\Temporary Internet Files\Content.IE5\WO9OJXEF\coffee_break_ahead_sign[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412776"/>
            <a:ext cx="4806000" cy="404153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016542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0063" y="404664"/>
            <a:ext cx="7772400" cy="1008112"/>
          </a:xfrm>
        </p:spPr>
        <p:txBody>
          <a:bodyPr/>
          <a:lstStyle/>
          <a:p>
            <a:r>
              <a:rPr lang="en-US" altLang="en-US" b="1" dirty="0" smtClean="0">
                <a:solidFill>
                  <a:srgbClr val="7030A0"/>
                </a:solidFill>
              </a:rPr>
              <a:t>A bit of navel gazing</a:t>
            </a:r>
          </a:p>
        </p:txBody>
      </p:sp>
      <p:sp>
        <p:nvSpPr>
          <p:cNvPr id="13315" name="Content Placeholder 2"/>
          <p:cNvSpPr>
            <a:spLocks noGrp="1"/>
          </p:cNvSpPr>
          <p:nvPr>
            <p:ph idx="1"/>
          </p:nvPr>
        </p:nvSpPr>
        <p:spPr>
          <a:xfrm>
            <a:off x="685800" y="1412776"/>
            <a:ext cx="7558608" cy="5112568"/>
          </a:xfrm>
        </p:spPr>
        <p:txBody>
          <a:bodyPr>
            <a:normAutofit fontScale="77500" lnSpcReduction="20000"/>
          </a:bodyPr>
          <a:lstStyle/>
          <a:p>
            <a:pPr marL="0" indent="0">
              <a:buNone/>
            </a:pPr>
            <a:r>
              <a:rPr lang="en-GB" altLang="en-US" sz="3100" b="1" dirty="0" smtClean="0">
                <a:solidFill>
                  <a:srgbClr val="7030A0"/>
                </a:solidFill>
              </a:rPr>
              <a:t>Customer involvement:</a:t>
            </a:r>
            <a:endParaRPr lang="en-GB" altLang="en-US" sz="3100" dirty="0" smtClean="0">
              <a:solidFill>
                <a:srgbClr val="7030A0"/>
              </a:solidFill>
            </a:endParaRPr>
          </a:p>
          <a:p>
            <a:pPr>
              <a:buFont typeface="Wingdings" panose="05000000000000000000" pitchFamily="2" charset="2"/>
              <a:buChar char="ü"/>
            </a:pPr>
            <a:r>
              <a:rPr lang="en-GB" altLang="en-US" sz="3100" dirty="0" smtClean="0"/>
              <a:t>Does this have any relation to what tenants want?</a:t>
            </a:r>
          </a:p>
          <a:p>
            <a:pPr>
              <a:buFont typeface="Wingdings" panose="05000000000000000000" pitchFamily="2" charset="2"/>
              <a:buChar char="ü"/>
            </a:pPr>
            <a:r>
              <a:rPr lang="en-GB" altLang="en-US" sz="3100" dirty="0" smtClean="0"/>
              <a:t>Are many tenants engaged?</a:t>
            </a:r>
          </a:p>
          <a:p>
            <a:pPr>
              <a:buFont typeface="Wingdings" panose="05000000000000000000" pitchFamily="2" charset="2"/>
              <a:buChar char="ü"/>
            </a:pPr>
            <a:r>
              <a:rPr lang="en-GB" altLang="en-US" sz="3100" dirty="0" smtClean="0"/>
              <a:t>Does tenant feedback turn into actions quickly?</a:t>
            </a:r>
          </a:p>
          <a:p>
            <a:pPr>
              <a:buFont typeface="Wingdings" panose="05000000000000000000" pitchFamily="2" charset="2"/>
              <a:buChar char="ü"/>
            </a:pPr>
            <a:r>
              <a:rPr lang="en-GB" altLang="en-US" sz="3100" dirty="0" smtClean="0"/>
              <a:t>Is it tailored for different groups?</a:t>
            </a:r>
          </a:p>
          <a:p>
            <a:pPr>
              <a:buFont typeface="Wingdings" panose="05000000000000000000" pitchFamily="2" charset="2"/>
              <a:buChar char="ü"/>
            </a:pPr>
            <a:r>
              <a:rPr lang="en-GB" altLang="en-US" sz="3100" dirty="0" smtClean="0"/>
              <a:t>Are we clear on outcomes expected from involvement?</a:t>
            </a:r>
          </a:p>
          <a:p>
            <a:pPr marL="0" indent="0">
              <a:buNone/>
            </a:pPr>
            <a:r>
              <a:rPr lang="en-GB" altLang="en-US" sz="3100" b="1" dirty="0" smtClean="0">
                <a:solidFill>
                  <a:srgbClr val="7030A0"/>
                </a:solidFill>
              </a:rPr>
              <a:t>Customer Surveys</a:t>
            </a:r>
          </a:p>
          <a:p>
            <a:pPr>
              <a:buFont typeface="Wingdings" panose="05000000000000000000" pitchFamily="2" charset="2"/>
              <a:buChar char="ü"/>
            </a:pPr>
            <a:r>
              <a:rPr lang="en-GB" altLang="en-US" sz="3100" dirty="0" smtClean="0"/>
              <a:t>Do surveys help to understand tenant needs, aspirations and perspectives?</a:t>
            </a:r>
          </a:p>
          <a:p>
            <a:pPr marL="0" indent="0">
              <a:buFontTx/>
              <a:buNone/>
            </a:pPr>
            <a:r>
              <a:rPr lang="en-GB" altLang="en-US" sz="3100" b="1" dirty="0" smtClean="0">
                <a:solidFill>
                  <a:srgbClr val="7030A0"/>
                </a:solidFill>
              </a:rPr>
              <a:t>Benchmarking for satisfaction and performance? </a:t>
            </a:r>
          </a:p>
          <a:p>
            <a:pPr>
              <a:buFont typeface="Wingdings" panose="05000000000000000000" pitchFamily="2" charset="2"/>
              <a:buChar char="ü"/>
            </a:pPr>
            <a:r>
              <a:rPr lang="en-GB" altLang="en-US" sz="3100" dirty="0" smtClean="0"/>
              <a:t>Are we best in class?</a:t>
            </a:r>
          </a:p>
          <a:p>
            <a:pPr marL="0" indent="0">
              <a:buNone/>
            </a:pPr>
            <a:r>
              <a:rPr lang="en-GB" altLang="en-US" sz="3100" b="1" dirty="0" smtClean="0"/>
              <a:t>Does any of above information aid business decisions or regulatory compliance?</a:t>
            </a:r>
            <a:endParaRPr lang="en-GB" altLang="en-US" sz="3100" dirty="0" smtClean="0"/>
          </a:p>
          <a:p>
            <a:pPr marL="0" indent="0">
              <a:buNone/>
            </a:pPr>
            <a:r>
              <a:rPr lang="en-GB" altLang="en-US" sz="3100" b="1" dirty="0" smtClean="0">
                <a:solidFill>
                  <a:srgbClr val="7030A0"/>
                </a:solidFill>
              </a:rPr>
              <a:t>VFM? – the answer should be yes to all of these</a:t>
            </a:r>
          </a:p>
          <a:p>
            <a:pPr marL="0" indent="0" algn="ctr">
              <a:buNone/>
            </a:pPr>
            <a:endParaRPr lang="en-GB" altLang="en-US" sz="2200" dirty="0" smtClean="0"/>
          </a:p>
          <a:p>
            <a:pPr>
              <a:buFontTx/>
              <a:buChar char="-"/>
            </a:pPr>
            <a:endParaRPr lang="en-GB" altLang="en-US" sz="2200" dirty="0" smtClean="0"/>
          </a:p>
          <a:p>
            <a:pPr marL="0" indent="0">
              <a:buFontTx/>
              <a:buNone/>
            </a:pPr>
            <a:endParaRPr lang="en-GB" altLang="en-US" sz="2200" dirty="0" smtClean="0"/>
          </a:p>
          <a:p>
            <a:pPr marL="0" indent="0">
              <a:buFontTx/>
              <a:buNone/>
            </a:pPr>
            <a:endParaRPr lang="en-US" altLang="en-US" sz="22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047" y="0"/>
            <a:ext cx="2006933" cy="17281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1385942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Protected for now</a:t>
            </a:r>
            <a:endParaRPr lang="en-GB" b="1" dirty="0">
              <a:solidFill>
                <a:srgbClr val="7030A0"/>
              </a:solidFill>
            </a:endParaRPr>
          </a:p>
        </p:txBody>
      </p:sp>
      <p:sp>
        <p:nvSpPr>
          <p:cNvPr id="3" name="Content Placeholder 2"/>
          <p:cNvSpPr>
            <a:spLocks noGrp="1"/>
          </p:cNvSpPr>
          <p:nvPr>
            <p:ph idx="1"/>
          </p:nvPr>
        </p:nvSpPr>
        <p:spPr>
          <a:xfrm>
            <a:off x="457200" y="1340768"/>
            <a:ext cx="8229600" cy="4785395"/>
          </a:xfrm>
        </p:spPr>
        <p:txBody>
          <a:bodyPr>
            <a:normAutofit fontScale="85000" lnSpcReduction="20000"/>
          </a:bodyPr>
          <a:lstStyle/>
          <a:p>
            <a:pPr marL="0" indent="0">
              <a:buNone/>
            </a:pPr>
            <a:r>
              <a:rPr lang="en-GB" b="1" dirty="0" smtClean="0">
                <a:solidFill>
                  <a:srgbClr val="7030A0"/>
                </a:solidFill>
              </a:rPr>
              <a:t>Tenant involvement = cross cutting standard</a:t>
            </a:r>
          </a:p>
          <a:p>
            <a:pPr>
              <a:buFont typeface="Wingdings" panose="05000000000000000000" pitchFamily="2" charset="2"/>
              <a:buChar char="ü"/>
            </a:pPr>
            <a:r>
              <a:rPr lang="en-GB" dirty="0" smtClean="0"/>
              <a:t>Scrutiny Panel or similar</a:t>
            </a:r>
          </a:p>
          <a:p>
            <a:pPr>
              <a:buFont typeface="Wingdings" panose="05000000000000000000" pitchFamily="2" charset="2"/>
              <a:buChar char="ü"/>
            </a:pPr>
            <a:r>
              <a:rPr lang="en-GB" dirty="0" smtClean="0"/>
              <a:t>Performance</a:t>
            </a:r>
          </a:p>
          <a:p>
            <a:pPr>
              <a:buFont typeface="Wingdings" panose="05000000000000000000" pitchFamily="2" charset="2"/>
              <a:buChar char="ü"/>
            </a:pPr>
            <a:r>
              <a:rPr lang="en-GB" dirty="0" smtClean="0"/>
              <a:t>Policy</a:t>
            </a:r>
          </a:p>
          <a:p>
            <a:pPr>
              <a:buFont typeface="Wingdings" panose="05000000000000000000" pitchFamily="2" charset="2"/>
              <a:buChar char="ü"/>
            </a:pPr>
            <a:r>
              <a:rPr lang="en-GB" dirty="0" smtClean="0"/>
              <a:t>Complaints information</a:t>
            </a:r>
          </a:p>
          <a:p>
            <a:pPr>
              <a:buFont typeface="Wingdings" panose="05000000000000000000" pitchFamily="2" charset="2"/>
              <a:buChar char="ü"/>
            </a:pPr>
            <a:r>
              <a:rPr lang="en-GB" dirty="0" smtClean="0"/>
              <a:t>Choice</a:t>
            </a:r>
          </a:p>
          <a:p>
            <a:pPr>
              <a:buFont typeface="Wingdings" panose="05000000000000000000" pitchFamily="2" charset="2"/>
              <a:buChar char="ü"/>
            </a:pPr>
            <a:r>
              <a:rPr lang="en-GB" dirty="0" smtClean="0"/>
              <a:t>Annual reports</a:t>
            </a:r>
          </a:p>
          <a:p>
            <a:pPr>
              <a:buFont typeface="Wingdings" panose="05000000000000000000" pitchFamily="2" charset="2"/>
              <a:buChar char="ü"/>
            </a:pPr>
            <a:r>
              <a:rPr lang="en-GB" dirty="0" smtClean="0"/>
              <a:t>RTM and repairs cashback engagement</a:t>
            </a:r>
          </a:p>
          <a:p>
            <a:pPr>
              <a:buFont typeface="Wingdings" panose="05000000000000000000" pitchFamily="2" charset="2"/>
              <a:buChar char="ü"/>
            </a:pPr>
            <a:r>
              <a:rPr lang="en-GB" dirty="0" smtClean="0"/>
              <a:t>Statutory consultation – changes in management</a:t>
            </a:r>
          </a:p>
          <a:p>
            <a:pPr>
              <a:buFont typeface="Wingdings" panose="05000000000000000000" pitchFamily="2" charset="2"/>
              <a:buChar char="ü"/>
            </a:pPr>
            <a:r>
              <a:rPr lang="en-GB" dirty="0" smtClean="0">
                <a:solidFill>
                  <a:srgbClr val="7030A0"/>
                </a:solidFill>
              </a:rPr>
              <a:t>VFM – Stakeholder  involvement in look back and forward</a:t>
            </a:r>
          </a:p>
        </p:txBody>
      </p:sp>
      <p:pic>
        <p:nvPicPr>
          <p:cNvPr id="4" name="Picture 3" descr="C:\Users\Yvonne\AppData\Local\Microsoft\Windows\Temporary Internet Files\Content.IE5\GY9LMZUI\dang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1628800"/>
            <a:ext cx="1883768" cy="215146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101171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b="1" dirty="0" smtClean="0">
                <a:solidFill>
                  <a:srgbClr val="7030A0"/>
                </a:solidFill>
              </a:rPr>
              <a:t>Recent reports</a:t>
            </a:r>
            <a:br>
              <a:rPr lang="en-GB" sz="3200" b="1" dirty="0" smtClean="0">
                <a:solidFill>
                  <a:srgbClr val="7030A0"/>
                </a:solidFill>
              </a:rPr>
            </a:br>
            <a:r>
              <a:rPr lang="en-GB" sz="3200" b="1" dirty="0" smtClean="0">
                <a:solidFill>
                  <a:srgbClr val="7030A0"/>
                </a:solidFill>
              </a:rPr>
              <a:t>The business case for resident involvement</a:t>
            </a:r>
            <a:endParaRPr lang="en-GB" sz="3200" b="1" dirty="0">
              <a:solidFill>
                <a:srgbClr val="7030A0"/>
              </a:solidFill>
            </a:endParaRPr>
          </a:p>
        </p:txBody>
      </p:sp>
      <p:sp>
        <p:nvSpPr>
          <p:cNvPr id="3" name="Content Placeholder 2"/>
          <p:cNvSpPr>
            <a:spLocks noGrp="1"/>
          </p:cNvSpPr>
          <p:nvPr>
            <p:ph idx="1"/>
          </p:nvPr>
        </p:nvSpPr>
        <p:spPr>
          <a:xfrm>
            <a:off x="395536" y="1556791"/>
            <a:ext cx="8229600" cy="5112569"/>
          </a:xfrm>
        </p:spPr>
        <p:txBody>
          <a:bodyPr>
            <a:normAutofit/>
          </a:bodyPr>
          <a:lstStyle/>
          <a:p>
            <a:pPr>
              <a:buFont typeface="Wingdings" panose="05000000000000000000" pitchFamily="2" charset="2"/>
              <a:buChar char="ü"/>
            </a:pPr>
            <a:r>
              <a:rPr lang="en-GB" sz="2800" dirty="0" smtClean="0">
                <a:solidFill>
                  <a:srgbClr val="7030A0"/>
                </a:solidFill>
              </a:rPr>
              <a:t>Amicus Horizon </a:t>
            </a:r>
            <a:r>
              <a:rPr lang="en-GB" sz="2800" dirty="0" smtClean="0"/>
              <a:t>- Success, satisfaction and scrutiny – the business case for involving residents</a:t>
            </a:r>
          </a:p>
          <a:p>
            <a:pPr>
              <a:buFont typeface="Wingdings" panose="05000000000000000000" pitchFamily="2" charset="2"/>
              <a:buChar char="ü"/>
            </a:pPr>
            <a:r>
              <a:rPr lang="en-GB" sz="2800" dirty="0" smtClean="0">
                <a:solidFill>
                  <a:srgbClr val="7030A0"/>
                </a:solidFill>
              </a:rPr>
              <a:t>Tenants </a:t>
            </a:r>
            <a:r>
              <a:rPr lang="en-GB" sz="2800" dirty="0">
                <a:solidFill>
                  <a:srgbClr val="7030A0"/>
                </a:solidFill>
              </a:rPr>
              <a:t>L</a:t>
            </a:r>
            <a:r>
              <a:rPr lang="en-GB" sz="2800" dirty="0" smtClean="0">
                <a:solidFill>
                  <a:srgbClr val="7030A0"/>
                </a:solidFill>
              </a:rPr>
              <a:t>eading Change </a:t>
            </a:r>
            <a:r>
              <a:rPr lang="en-GB" sz="2800" dirty="0" smtClean="0"/>
              <a:t>– An investment, not a cost – the business benefits of tenant involvement</a:t>
            </a:r>
          </a:p>
          <a:p>
            <a:pPr>
              <a:buFont typeface="Wingdings" panose="05000000000000000000" pitchFamily="2" charset="2"/>
              <a:buChar char="ü"/>
            </a:pPr>
            <a:r>
              <a:rPr lang="en-GB" sz="2800" dirty="0" smtClean="0">
                <a:solidFill>
                  <a:srgbClr val="7030A0"/>
                </a:solidFill>
              </a:rPr>
              <a:t>Family Mosaic - Changing Places </a:t>
            </a:r>
            <a:r>
              <a:rPr lang="en-GB" sz="2800" dirty="0" smtClean="0"/>
              <a:t>– how can we make resident involvement relevant?</a:t>
            </a:r>
          </a:p>
          <a:p>
            <a:pPr marL="0" indent="0">
              <a:buNone/>
            </a:pPr>
            <a:endParaRPr lang="en-GB" sz="2800" dirty="0" smtClean="0"/>
          </a:p>
          <a:p>
            <a:pPr marL="0" indent="0">
              <a:buNone/>
            </a:pPr>
            <a:endParaRPr lang="en-GB" sz="4000" b="1" dirty="0" smtClean="0"/>
          </a:p>
          <a:p>
            <a:pPr marL="0" indent="0">
              <a:buNone/>
            </a:pPr>
            <a:endParaRPr lang="en-GB" sz="3400" dirty="0" smtClean="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9817" y="6202119"/>
            <a:ext cx="1554183" cy="738237"/>
          </a:xfrm>
          <a:prstGeom prst="rect">
            <a:avLst/>
          </a:prstGeom>
        </p:spPr>
      </p:pic>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1840" y="4566021"/>
            <a:ext cx="1574800" cy="12890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592" y="4365104"/>
            <a:ext cx="1270000" cy="1600200"/>
          </a:xfrm>
          <a:prstGeom prst="rect">
            <a:avLst/>
          </a:prstGeom>
        </p:spPr>
      </p:pic>
    </p:spTree>
    <p:extLst>
      <p:ext uri="{BB962C8B-B14F-4D97-AF65-F5344CB8AC3E}">
        <p14:creationId xmlns:p14="http://schemas.microsoft.com/office/powerpoint/2010/main" val="9714717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May 2015</a:t>
            </a:r>
            <a:br>
              <a:rPr lang="en-GB" b="1" dirty="0" smtClean="0">
                <a:solidFill>
                  <a:srgbClr val="7030A0"/>
                </a:solidFill>
              </a:rPr>
            </a:br>
            <a:r>
              <a:rPr lang="en-GB" b="1" dirty="0" smtClean="0">
                <a:solidFill>
                  <a:srgbClr val="7030A0"/>
                </a:solidFill>
              </a:rPr>
              <a:t>New Government – new Policies</a:t>
            </a:r>
            <a:endParaRPr lang="en-GB" b="1" dirty="0">
              <a:solidFill>
                <a:srgbClr val="7030A0"/>
              </a:solidFill>
            </a:endParaRPr>
          </a:p>
        </p:txBody>
      </p:sp>
      <p:sp>
        <p:nvSpPr>
          <p:cNvPr id="3" name="Content Placeholder 2"/>
          <p:cNvSpPr>
            <a:spLocks noGrp="1"/>
          </p:cNvSpPr>
          <p:nvPr>
            <p:ph sz="half" idx="1"/>
          </p:nvPr>
        </p:nvSpPr>
        <p:spPr>
          <a:xfrm>
            <a:off x="457200" y="1916832"/>
            <a:ext cx="4690864" cy="4209331"/>
          </a:xfrm>
        </p:spPr>
        <p:txBody>
          <a:bodyPr/>
          <a:lstStyle/>
          <a:p>
            <a:r>
              <a:rPr lang="en-GB" dirty="0" smtClean="0"/>
              <a:t>Right to Buy</a:t>
            </a:r>
          </a:p>
          <a:p>
            <a:r>
              <a:rPr lang="en-GB" dirty="0" smtClean="0"/>
              <a:t>New Homes</a:t>
            </a:r>
          </a:p>
          <a:p>
            <a:r>
              <a:rPr lang="en-GB" dirty="0" smtClean="0"/>
              <a:t>Housing Zones</a:t>
            </a:r>
          </a:p>
          <a:p>
            <a:r>
              <a:rPr lang="en-GB" dirty="0"/>
              <a:t>Welfare </a:t>
            </a:r>
            <a:r>
              <a:rPr lang="en-GB" dirty="0" smtClean="0"/>
              <a:t>Changes</a:t>
            </a:r>
          </a:p>
          <a:p>
            <a:r>
              <a:rPr lang="en-GB" dirty="0" smtClean="0"/>
              <a:t>Human Rights and immigration</a:t>
            </a:r>
            <a:endParaRPr lang="en-GB" dirty="0"/>
          </a:p>
          <a:p>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754501"/>
            <a:ext cx="1767196" cy="839418"/>
          </a:xfrm>
          <a:prstGeom prst="rect">
            <a:avLst/>
          </a:prstGeom>
        </p:spPr>
      </p:pic>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499992" y="2204864"/>
            <a:ext cx="4038600" cy="2422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4279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Changing Lives Report </a:t>
            </a:r>
            <a:endParaRPr lang="en-GB" b="1" dirty="0">
              <a:solidFill>
                <a:srgbClr val="7030A0"/>
              </a:solidFill>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ü"/>
            </a:pPr>
            <a:r>
              <a:rPr lang="en-GB" dirty="0" smtClean="0"/>
              <a:t>More surveys </a:t>
            </a:r>
          </a:p>
          <a:p>
            <a:pPr>
              <a:buFont typeface="Wingdings" panose="05000000000000000000" pitchFamily="2" charset="2"/>
              <a:buChar char="ü"/>
            </a:pPr>
            <a:r>
              <a:rPr lang="en-GB" dirty="0" smtClean="0"/>
              <a:t>Better use of insight </a:t>
            </a:r>
          </a:p>
          <a:p>
            <a:pPr>
              <a:buFont typeface="Wingdings" panose="05000000000000000000" pitchFamily="2" charset="2"/>
              <a:buChar char="ü"/>
            </a:pPr>
            <a:r>
              <a:rPr lang="en-GB" dirty="0" smtClean="0"/>
              <a:t>Focusing on local empowerment of active citizens to replace the demise of TARAs</a:t>
            </a:r>
          </a:p>
          <a:p>
            <a:pPr>
              <a:buFont typeface="Wingdings" panose="05000000000000000000" pitchFamily="2" charset="2"/>
              <a:buChar char="ü"/>
            </a:pPr>
            <a:r>
              <a:rPr lang="en-GB" dirty="0" smtClean="0"/>
              <a:t>Better use of social media</a:t>
            </a:r>
          </a:p>
          <a:p>
            <a:pPr marL="0" indent="0">
              <a:buNone/>
            </a:pPr>
            <a:r>
              <a:rPr lang="en-GB" dirty="0" smtClean="0">
                <a:solidFill>
                  <a:srgbClr val="7030A0"/>
                </a:solidFill>
              </a:rPr>
              <a:t>…………..Not yet proven – 5 studies to follow</a:t>
            </a:r>
            <a:endParaRPr lang="en-GB" dirty="0">
              <a:solidFill>
                <a:srgbClr val="7030A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1412776"/>
            <a:ext cx="2025650" cy="10033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584" y="5589240"/>
            <a:ext cx="1898650" cy="1066800"/>
          </a:xfrm>
          <a:prstGeom prst="rect">
            <a:avLst/>
          </a:prstGeom>
        </p:spPr>
      </p:pic>
    </p:spTree>
    <p:extLst>
      <p:ext uri="{BB962C8B-B14F-4D97-AF65-F5344CB8AC3E}">
        <p14:creationId xmlns:p14="http://schemas.microsoft.com/office/powerpoint/2010/main" val="1676226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Social Media/Surveys</a:t>
            </a:r>
            <a:endParaRPr lang="en-GB" b="1" dirty="0">
              <a:solidFill>
                <a:srgbClr val="7030A0"/>
              </a:solidFill>
            </a:endParaRPr>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Conflicting reports – social media, surveys and market research v meetings</a:t>
            </a:r>
          </a:p>
          <a:p>
            <a:pPr marL="0" indent="0">
              <a:buNone/>
            </a:pPr>
            <a:r>
              <a:rPr lang="en-GB" altLang="en-US" dirty="0" smtClean="0"/>
              <a:t>Need to ensure </a:t>
            </a:r>
            <a:r>
              <a:rPr lang="en-GB" altLang="en-US" dirty="0"/>
              <a:t>the correct information </a:t>
            </a:r>
            <a:r>
              <a:rPr lang="en-GB" altLang="en-US" dirty="0" smtClean="0"/>
              <a:t>enables </a:t>
            </a:r>
            <a:r>
              <a:rPr lang="en-GB" altLang="en-US" dirty="0"/>
              <a:t>and </a:t>
            </a:r>
            <a:r>
              <a:rPr lang="en-GB" altLang="en-US" dirty="0" smtClean="0"/>
              <a:t>informs decision-making</a:t>
            </a:r>
            <a:r>
              <a:rPr lang="en-GB" altLang="en-US" dirty="0"/>
              <a:t>, </a:t>
            </a:r>
            <a:r>
              <a:rPr lang="en-GB" altLang="en-US" dirty="0" smtClean="0"/>
              <a:t>through appropriate </a:t>
            </a:r>
            <a:r>
              <a:rPr lang="en-GB" altLang="en-US" dirty="0"/>
              <a:t>methods </a:t>
            </a:r>
            <a:r>
              <a:rPr lang="en-GB" u="sng" dirty="0" smtClean="0">
                <a:solidFill>
                  <a:srgbClr val="7030A0"/>
                </a:solidFill>
              </a:rPr>
              <a:t>How we do this</a:t>
            </a:r>
          </a:p>
          <a:p>
            <a:pPr>
              <a:buFont typeface="Wingdings" panose="05000000000000000000" pitchFamily="2" charset="2"/>
              <a:buChar char="ü"/>
            </a:pPr>
            <a:r>
              <a:rPr lang="en-GB" altLang="en-US" dirty="0" smtClean="0">
                <a:latin typeface="Calibri" pitchFamily="34" charset="0"/>
              </a:rPr>
              <a:t>Run </a:t>
            </a:r>
            <a:r>
              <a:rPr lang="en-GB" altLang="en-US" dirty="0">
                <a:latin typeface="Calibri" pitchFamily="34" charset="0"/>
              </a:rPr>
              <a:t>surveys (ongoing, quarterly, annual, biennial)</a:t>
            </a:r>
          </a:p>
          <a:p>
            <a:pPr>
              <a:spcBef>
                <a:spcPts val="1200"/>
              </a:spcBef>
              <a:buFont typeface="Wingdings" panose="05000000000000000000" pitchFamily="2" charset="2"/>
              <a:buChar char="ü"/>
            </a:pPr>
            <a:r>
              <a:rPr lang="en-GB" altLang="en-US" dirty="0">
                <a:latin typeface="Calibri" pitchFamily="34" charset="0"/>
              </a:rPr>
              <a:t>Mixed methods – phone, by post, random sample, full census</a:t>
            </a:r>
          </a:p>
          <a:p>
            <a:pPr>
              <a:spcBef>
                <a:spcPts val="1200"/>
              </a:spcBef>
              <a:buFont typeface="Wingdings" panose="05000000000000000000" pitchFamily="2" charset="2"/>
              <a:buChar char="ü"/>
            </a:pPr>
            <a:r>
              <a:rPr lang="en-GB" altLang="en-US" dirty="0">
                <a:latin typeface="Calibri" pitchFamily="34" charset="0"/>
              </a:rPr>
              <a:t>Mostly done externally, with analysis done internally</a:t>
            </a:r>
          </a:p>
          <a:p>
            <a:pPr>
              <a:spcBef>
                <a:spcPts val="1200"/>
              </a:spcBef>
              <a:buFont typeface="Wingdings" panose="05000000000000000000" pitchFamily="2" charset="2"/>
              <a:buChar char="ü"/>
            </a:pPr>
            <a:r>
              <a:rPr lang="en-GB" altLang="en-US" dirty="0">
                <a:latin typeface="Calibri" pitchFamily="34" charset="0"/>
              </a:rPr>
              <a:t>STAR widely adopted and feeds into benchmarking</a:t>
            </a:r>
          </a:p>
          <a:p>
            <a:endParaRPr lang="en-GB" dirty="0" smtClean="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071694"/>
            <a:ext cx="1063382" cy="505106"/>
          </a:xfrm>
          <a:prstGeom prst="rect">
            <a:avLst/>
          </a:prstGeom>
        </p:spPr>
      </p:pic>
      <p:pic>
        <p:nvPicPr>
          <p:cNvPr id="11266" name="Picture 2" descr="C:\Users\Yvonne\AppData\Local\Microsoft\Windows\Temporary Internet Files\Content.IE5\ATGFHYIR\4811082031_474a8e78a0_z[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3722" y="260648"/>
            <a:ext cx="1579689" cy="1184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0986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GB" sz="3200" b="1" dirty="0" smtClean="0">
                <a:solidFill>
                  <a:srgbClr val="7030A0"/>
                </a:solidFill>
              </a:rPr>
              <a:t>         STAR and other satisfaction surveys</a:t>
            </a:r>
            <a:endParaRPr lang="en-GB" sz="3200" b="1" dirty="0">
              <a:solidFill>
                <a:srgbClr val="7030A0"/>
              </a:solidFill>
            </a:endParaRPr>
          </a:p>
        </p:txBody>
      </p:sp>
      <p:sp>
        <p:nvSpPr>
          <p:cNvPr id="3" name="Content Placeholder 2"/>
          <p:cNvSpPr>
            <a:spLocks noGrp="1"/>
          </p:cNvSpPr>
          <p:nvPr>
            <p:ph idx="1"/>
          </p:nvPr>
        </p:nvSpPr>
        <p:spPr>
          <a:xfrm>
            <a:off x="457200" y="1258730"/>
            <a:ext cx="8229600" cy="5338622"/>
          </a:xfrm>
        </p:spPr>
        <p:txBody>
          <a:bodyPr>
            <a:normAutofit fontScale="70000" lnSpcReduction="20000"/>
          </a:bodyPr>
          <a:lstStyle/>
          <a:p>
            <a:pPr>
              <a:buFont typeface="Wingdings" panose="05000000000000000000" pitchFamily="2" charset="2"/>
              <a:buChar char="ü"/>
            </a:pPr>
            <a:r>
              <a:rPr lang="en-US" altLang="en-US" dirty="0" smtClean="0"/>
              <a:t>Satisfaction with service provided by housing provider</a:t>
            </a:r>
          </a:p>
          <a:p>
            <a:pPr>
              <a:buFont typeface="Wingdings" panose="05000000000000000000" pitchFamily="2" charset="2"/>
              <a:buChar char="ü"/>
            </a:pPr>
            <a:r>
              <a:rPr lang="en-US" altLang="en-US" dirty="0" smtClean="0"/>
              <a:t>Satisfaction with home/neighbourhood/rent/service charges/repairs</a:t>
            </a:r>
          </a:p>
          <a:p>
            <a:pPr>
              <a:buFont typeface="Wingdings" panose="05000000000000000000" pitchFamily="2" charset="2"/>
              <a:buChar char="ü"/>
            </a:pPr>
            <a:r>
              <a:rPr lang="en-US" altLang="en-US" dirty="0" smtClean="0">
                <a:solidFill>
                  <a:srgbClr val="7030A0"/>
                </a:solidFill>
              </a:rPr>
              <a:t>Satisfaction with opportunities to get involved</a:t>
            </a:r>
          </a:p>
          <a:p>
            <a:pPr>
              <a:buFont typeface="Wingdings" panose="05000000000000000000" pitchFamily="2" charset="2"/>
              <a:buChar char="ü"/>
            </a:pPr>
            <a:r>
              <a:rPr lang="en-US" altLang="en-US" dirty="0" smtClean="0">
                <a:solidFill>
                  <a:srgbClr val="7030A0"/>
                </a:solidFill>
              </a:rPr>
              <a:t>Satisfaction with views taken into account</a:t>
            </a:r>
          </a:p>
          <a:p>
            <a:pPr>
              <a:buFont typeface="Wingdings" panose="05000000000000000000" pitchFamily="2" charset="2"/>
              <a:buChar char="ü"/>
            </a:pPr>
            <a:r>
              <a:rPr lang="en-US" altLang="en-US" dirty="0"/>
              <a:t>P</a:t>
            </a:r>
            <a:r>
              <a:rPr lang="en-US" altLang="en-US" dirty="0" smtClean="0"/>
              <a:t>hone surveys by staff and tenants and paper surveys on specific services</a:t>
            </a:r>
          </a:p>
          <a:p>
            <a:pPr marL="0" indent="0">
              <a:buNone/>
            </a:pPr>
            <a:r>
              <a:rPr lang="en-US" altLang="en-US" b="1" dirty="0" smtClean="0">
                <a:solidFill>
                  <a:srgbClr val="7030A0"/>
                </a:solidFill>
              </a:rPr>
              <a:t>BUT:</a:t>
            </a:r>
          </a:p>
          <a:p>
            <a:pPr>
              <a:buFont typeface="Wingdings" panose="05000000000000000000" pitchFamily="2" charset="2"/>
              <a:buChar char="ü"/>
            </a:pPr>
            <a:r>
              <a:rPr lang="en-US" altLang="en-US" dirty="0" smtClean="0">
                <a:solidFill>
                  <a:srgbClr val="7030A0"/>
                </a:solidFill>
              </a:rPr>
              <a:t>Issues of frequency of collection and use of data for decisions</a:t>
            </a:r>
          </a:p>
          <a:p>
            <a:pPr>
              <a:buFont typeface="Wingdings" panose="05000000000000000000" pitchFamily="2" charset="2"/>
              <a:buChar char="ü"/>
            </a:pPr>
            <a:r>
              <a:rPr lang="en-US" altLang="en-US" dirty="0" smtClean="0"/>
              <a:t>Inconsistency </a:t>
            </a:r>
            <a:r>
              <a:rPr lang="en-US" altLang="en-US" dirty="0"/>
              <a:t>in benchmarking </a:t>
            </a:r>
            <a:r>
              <a:rPr lang="en-US" altLang="en-US" dirty="0" smtClean="0"/>
              <a:t>comparisons</a:t>
            </a:r>
            <a:endParaRPr lang="en-US" altLang="en-US" b="1" dirty="0" smtClean="0">
              <a:solidFill>
                <a:srgbClr val="7030A0"/>
              </a:solidFill>
            </a:endParaRPr>
          </a:p>
          <a:p>
            <a:pPr>
              <a:buFont typeface="Wingdings" panose="05000000000000000000" pitchFamily="2" charset="2"/>
              <a:buChar char="ü"/>
            </a:pPr>
            <a:r>
              <a:rPr lang="en-US" altLang="en-US" dirty="0" smtClean="0"/>
              <a:t>Are your standards really measurable or known?</a:t>
            </a:r>
          </a:p>
          <a:p>
            <a:pPr>
              <a:buFont typeface="Wingdings" panose="05000000000000000000" pitchFamily="2" charset="2"/>
              <a:buChar char="ü"/>
            </a:pPr>
            <a:r>
              <a:rPr lang="en-US" altLang="en-US" dirty="0" smtClean="0"/>
              <a:t>Do service surveys measure more than politeness ?</a:t>
            </a:r>
          </a:p>
          <a:p>
            <a:pPr>
              <a:buFont typeface="Wingdings" panose="05000000000000000000" pitchFamily="2" charset="2"/>
              <a:buChar char="ü"/>
            </a:pPr>
            <a:r>
              <a:rPr lang="en-US" altLang="en-US" dirty="0" smtClean="0"/>
              <a:t>Do you review combined positives scores and movement?</a:t>
            </a:r>
          </a:p>
          <a:p>
            <a:pPr>
              <a:buFont typeface="Wingdings" panose="05000000000000000000" pitchFamily="2" charset="2"/>
              <a:buChar char="ü"/>
            </a:pPr>
            <a:r>
              <a:rPr lang="en-US" altLang="en-US" dirty="0" smtClean="0"/>
              <a:t>Do you offer alternatives in the satisfaction box?</a:t>
            </a:r>
          </a:p>
          <a:p>
            <a:pPr>
              <a:buFont typeface="Wingdings" panose="05000000000000000000" pitchFamily="2" charset="2"/>
              <a:buChar char="ü"/>
            </a:pPr>
            <a:r>
              <a:rPr lang="en-US" dirty="0" smtClean="0"/>
              <a:t>What do you do with the benchmarked results?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2952" y="260648"/>
            <a:ext cx="1332490" cy="99808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9064" y="4221088"/>
            <a:ext cx="1574800" cy="1289050"/>
          </a:xfrm>
          <a:prstGeom prst="rect">
            <a:avLst/>
          </a:prstGeom>
        </p:spPr>
      </p:pic>
    </p:spTree>
    <p:extLst>
      <p:ext uri="{BB962C8B-B14F-4D97-AF65-F5344CB8AC3E}">
        <p14:creationId xmlns:p14="http://schemas.microsoft.com/office/powerpoint/2010/main" val="1603982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normAutofit fontScale="90000"/>
          </a:bodyPr>
          <a:lstStyle/>
          <a:p>
            <a:r>
              <a:rPr lang="en-US" altLang="en-US" b="1" dirty="0">
                <a:solidFill>
                  <a:srgbClr val="7030A0"/>
                </a:solidFill>
              </a:rPr>
              <a:t>A</a:t>
            </a:r>
            <a:r>
              <a:rPr lang="en-US" altLang="en-US" b="1" dirty="0" smtClean="0">
                <a:solidFill>
                  <a:srgbClr val="7030A0"/>
                </a:solidFill>
              </a:rPr>
              <a:t>pproaches to customer satisfaction</a:t>
            </a:r>
          </a:p>
        </p:txBody>
      </p:sp>
      <p:sp>
        <p:nvSpPr>
          <p:cNvPr id="14338" name="Content Placeholder 2"/>
          <p:cNvSpPr>
            <a:spLocks noGrp="1"/>
          </p:cNvSpPr>
          <p:nvPr>
            <p:ph sz="half" idx="1"/>
          </p:nvPr>
        </p:nvSpPr>
        <p:spPr>
          <a:xfrm>
            <a:off x="395536" y="1556792"/>
            <a:ext cx="4752528" cy="5040560"/>
          </a:xfrm>
        </p:spPr>
        <p:txBody>
          <a:bodyPr>
            <a:normAutofit fontScale="92500" lnSpcReduction="20000"/>
          </a:bodyPr>
          <a:lstStyle/>
          <a:p>
            <a:pPr marL="0" indent="0">
              <a:spcBef>
                <a:spcPct val="50000"/>
              </a:spcBef>
              <a:buClr>
                <a:srgbClr val="7030A0"/>
              </a:buClr>
              <a:buFontTx/>
              <a:buNone/>
              <a:defRPr/>
            </a:pPr>
            <a:r>
              <a:rPr lang="en-US" sz="3000" b="1" dirty="0" smtClean="0">
                <a:latin typeface="Calibri" charset="0"/>
                <a:ea typeface="MS PGothic" charset="0"/>
              </a:rPr>
              <a:t>Public Sector</a:t>
            </a:r>
          </a:p>
          <a:p>
            <a:pPr marL="631825" indent="-457200">
              <a:spcBef>
                <a:spcPct val="50000"/>
              </a:spcBef>
              <a:buFont typeface="Wingdings" panose="05000000000000000000" pitchFamily="2" charset="2"/>
              <a:buChar char="ü"/>
              <a:defRPr/>
            </a:pPr>
            <a:r>
              <a:rPr lang="en-US" sz="3000" dirty="0" smtClean="0">
                <a:latin typeface="Calibri" charset="0"/>
                <a:ea typeface="MS PGothic" charset="0"/>
              </a:rPr>
              <a:t>Quality, expectation, service</a:t>
            </a:r>
          </a:p>
          <a:p>
            <a:pPr marL="631825" indent="-457200">
              <a:spcBef>
                <a:spcPct val="50000"/>
              </a:spcBef>
              <a:buFont typeface="Wingdings" panose="05000000000000000000" pitchFamily="2" charset="2"/>
              <a:buChar char="ü"/>
              <a:defRPr/>
            </a:pPr>
            <a:r>
              <a:rPr lang="en-US" sz="3000" dirty="0">
                <a:latin typeface="Calibri" charset="0"/>
                <a:ea typeface="MS PGothic" charset="0"/>
              </a:rPr>
              <a:t>Q</a:t>
            </a:r>
            <a:r>
              <a:rPr lang="en-US" sz="3000" dirty="0" smtClean="0">
                <a:latin typeface="Calibri" charset="0"/>
                <a:ea typeface="MS PGothic" charset="0"/>
              </a:rPr>
              <a:t>uality of life </a:t>
            </a:r>
            <a:endParaRPr lang="en-US" sz="3000" dirty="0">
              <a:latin typeface="Calibri" charset="0"/>
              <a:ea typeface="MS PGothic" charset="0"/>
            </a:endParaRPr>
          </a:p>
          <a:p>
            <a:pPr marL="631825" indent="-457200">
              <a:spcBef>
                <a:spcPct val="50000"/>
              </a:spcBef>
              <a:buFont typeface="Wingdings" panose="05000000000000000000" pitchFamily="2" charset="2"/>
              <a:buChar char="ü"/>
              <a:defRPr/>
            </a:pPr>
            <a:r>
              <a:rPr lang="en-US" sz="3000" dirty="0" smtClean="0">
                <a:latin typeface="Calibri" charset="0"/>
                <a:ea typeface="MS PGothic" charset="0"/>
              </a:rPr>
              <a:t>Social objectives</a:t>
            </a:r>
          </a:p>
          <a:p>
            <a:pPr marL="0" indent="0">
              <a:spcBef>
                <a:spcPct val="50000"/>
              </a:spcBef>
              <a:buClr>
                <a:srgbClr val="7030A0"/>
              </a:buClr>
              <a:buFontTx/>
              <a:buNone/>
              <a:defRPr/>
            </a:pPr>
            <a:r>
              <a:rPr lang="en-US" sz="3000" b="1" dirty="0" smtClean="0">
                <a:latin typeface="Calibri" charset="0"/>
                <a:ea typeface="MS PGothic" charset="0"/>
              </a:rPr>
              <a:t>Private Sector additions:</a:t>
            </a:r>
            <a:endParaRPr lang="en-US" sz="3000" b="1" dirty="0">
              <a:latin typeface="Calibri" charset="0"/>
              <a:ea typeface="MS PGothic" charset="0"/>
            </a:endParaRPr>
          </a:p>
          <a:p>
            <a:pPr marL="631825" indent="-457200">
              <a:spcBef>
                <a:spcPct val="50000"/>
              </a:spcBef>
              <a:buFont typeface="Wingdings" panose="05000000000000000000" pitchFamily="2" charset="2"/>
              <a:buChar char="ü"/>
              <a:defRPr/>
            </a:pPr>
            <a:r>
              <a:rPr lang="en-US" sz="3000" dirty="0" smtClean="0">
                <a:latin typeface="Calibri" charset="0"/>
                <a:ea typeface="MS PGothic" charset="0"/>
              </a:rPr>
              <a:t>Value and image</a:t>
            </a:r>
          </a:p>
          <a:p>
            <a:pPr marL="631825" indent="-457200">
              <a:spcBef>
                <a:spcPct val="50000"/>
              </a:spcBef>
              <a:buFont typeface="Wingdings" panose="05000000000000000000" pitchFamily="2" charset="2"/>
              <a:buChar char="ü"/>
              <a:defRPr/>
            </a:pPr>
            <a:r>
              <a:rPr lang="en-US" sz="3000" dirty="0" smtClean="0">
                <a:latin typeface="Calibri" charset="0"/>
                <a:ea typeface="MS PGothic" charset="0"/>
              </a:rPr>
              <a:t>Loyalty</a:t>
            </a:r>
          </a:p>
          <a:p>
            <a:pPr marL="631825" indent="-457200">
              <a:spcBef>
                <a:spcPct val="50000"/>
              </a:spcBef>
              <a:buFont typeface="Wingdings" panose="05000000000000000000" pitchFamily="2" charset="2"/>
              <a:buChar char="ü"/>
              <a:defRPr/>
            </a:pPr>
            <a:r>
              <a:rPr lang="en-US" sz="3000" dirty="0">
                <a:latin typeface="Calibri" charset="0"/>
                <a:ea typeface="MS PGothic" charset="0"/>
              </a:rPr>
              <a:t>F</a:t>
            </a:r>
            <a:r>
              <a:rPr lang="en-US" sz="3000" dirty="0" smtClean="0">
                <a:latin typeface="Calibri" charset="0"/>
                <a:ea typeface="MS PGothic" charset="0"/>
              </a:rPr>
              <a:t>inancial </a:t>
            </a:r>
            <a:r>
              <a:rPr lang="en-US" sz="3000" dirty="0">
                <a:latin typeface="Calibri" charset="0"/>
                <a:ea typeface="MS PGothic" charset="0"/>
              </a:rPr>
              <a:t>performance</a:t>
            </a:r>
          </a:p>
          <a:p>
            <a:pPr indent="-168275">
              <a:spcBef>
                <a:spcPct val="50000"/>
              </a:spcBef>
              <a:defRPr/>
            </a:pPr>
            <a:endParaRPr lang="en-US" sz="2200" dirty="0" smtClean="0">
              <a:latin typeface="Calibri" charset="0"/>
              <a:ea typeface="MS PGothic" charset="0"/>
            </a:endParaRPr>
          </a:p>
        </p:txBody>
      </p:sp>
      <p:pic>
        <p:nvPicPr>
          <p:cNvPr id="3"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24413" y="1628800"/>
            <a:ext cx="4090371" cy="331236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12152763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00063" y="642938"/>
            <a:ext cx="7772400" cy="1143000"/>
          </a:xfrm>
        </p:spPr>
        <p:txBody>
          <a:bodyPr>
            <a:normAutofit fontScale="90000"/>
          </a:bodyPr>
          <a:lstStyle/>
          <a:p>
            <a:r>
              <a:rPr lang="en-US" altLang="en-US" b="1" dirty="0" smtClean="0">
                <a:solidFill>
                  <a:srgbClr val="7030A0"/>
                </a:solidFill>
              </a:rPr>
              <a:t>Satisfaction is good business in the private sector</a:t>
            </a:r>
          </a:p>
        </p:txBody>
      </p:sp>
      <p:sp>
        <p:nvSpPr>
          <p:cNvPr id="17411" name="Content Placeholder 2"/>
          <p:cNvSpPr>
            <a:spLocks noGrp="1"/>
          </p:cNvSpPr>
          <p:nvPr>
            <p:ph idx="1"/>
          </p:nvPr>
        </p:nvSpPr>
        <p:spPr>
          <a:xfrm>
            <a:off x="685800" y="1981200"/>
            <a:ext cx="8134672" cy="4616152"/>
          </a:xfrm>
        </p:spPr>
        <p:txBody>
          <a:bodyPr>
            <a:normAutofit/>
          </a:bodyPr>
          <a:lstStyle/>
          <a:p>
            <a:pPr>
              <a:buFont typeface="Wingdings" panose="05000000000000000000" pitchFamily="2" charset="2"/>
              <a:buChar char="ü"/>
            </a:pPr>
            <a:r>
              <a:rPr lang="en-US" altLang="en-US" sz="2400" dirty="0" smtClean="0"/>
              <a:t>Loyalty rises with satisfaction</a:t>
            </a:r>
          </a:p>
          <a:p>
            <a:pPr>
              <a:buFont typeface="Wingdings" panose="05000000000000000000" pitchFamily="2" charset="2"/>
              <a:buChar char="ü"/>
            </a:pPr>
            <a:r>
              <a:rPr lang="en-US" altLang="en-US" sz="2400" dirty="0" smtClean="0"/>
              <a:t>Recommendation rates rise with satisfaction</a:t>
            </a:r>
          </a:p>
          <a:p>
            <a:pPr>
              <a:buFont typeface="Wingdings" panose="05000000000000000000" pitchFamily="2" charset="2"/>
              <a:buChar char="ü"/>
            </a:pPr>
            <a:r>
              <a:rPr lang="en-US" altLang="en-US" sz="2400" dirty="0" smtClean="0"/>
              <a:t>Higher satisfaction = better sales</a:t>
            </a:r>
          </a:p>
          <a:p>
            <a:pPr marL="0" indent="0">
              <a:buNone/>
            </a:pPr>
            <a:r>
              <a:rPr lang="en-US" altLang="en-US" sz="2400" b="1" dirty="0" smtClean="0">
                <a:solidFill>
                  <a:srgbClr val="7030A0"/>
                </a:solidFill>
              </a:rPr>
              <a:t>Loyalty</a:t>
            </a:r>
            <a:r>
              <a:rPr lang="en-US" altLang="en-US" sz="2400" dirty="0" smtClean="0"/>
              <a:t> means different things to HAs with little consumer choice ……though this might impact on the bottom line</a:t>
            </a:r>
          </a:p>
          <a:p>
            <a:pPr marL="0" indent="0">
              <a:buNone/>
            </a:pPr>
            <a:r>
              <a:rPr lang="en-US" altLang="en-US" sz="2400" b="1" dirty="0" smtClean="0">
                <a:solidFill>
                  <a:srgbClr val="7030A0"/>
                </a:solidFill>
              </a:rPr>
              <a:t>VFM</a:t>
            </a:r>
            <a:r>
              <a:rPr lang="en-US" altLang="en-US" sz="2400" dirty="0" smtClean="0">
                <a:solidFill>
                  <a:srgbClr val="7030A0"/>
                </a:solidFill>
              </a:rPr>
              <a:t> </a:t>
            </a:r>
            <a:r>
              <a:rPr lang="en-US" altLang="en-US" sz="2400" dirty="0" smtClean="0"/>
              <a:t>– becoming more focused  to improve services quality an reduce waste</a:t>
            </a:r>
          </a:p>
          <a:p>
            <a:pPr marL="0" indent="0">
              <a:buNone/>
            </a:pPr>
            <a:r>
              <a:rPr lang="en-US" altLang="en-US" sz="2400" b="1" dirty="0" smtClean="0">
                <a:solidFill>
                  <a:srgbClr val="7030A0"/>
                </a:solidFill>
              </a:rPr>
              <a:t>Financial Performance </a:t>
            </a:r>
            <a:r>
              <a:rPr lang="en-US" altLang="en-US" sz="2400" dirty="0" smtClean="0"/>
              <a:t>-  </a:t>
            </a:r>
            <a:r>
              <a:rPr lang="en-US" sz="2400" dirty="0" smtClean="0"/>
              <a:t>Setting KPIs and meeting targets - r</a:t>
            </a:r>
            <a:r>
              <a:rPr lang="en-US" altLang="en-US" sz="2400" dirty="0" smtClean="0"/>
              <a:t>ecent reports say CI helps the bottom 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5045" y="1196752"/>
            <a:ext cx="2308771" cy="195198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5560291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611188" y="1719263"/>
            <a:ext cx="5329237"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168275">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spcBef>
                <a:spcPct val="50000"/>
              </a:spcBef>
              <a:buFont typeface="Arial" pitchFamily="34" charset="0"/>
              <a:buChar char="•"/>
            </a:pPr>
            <a:r>
              <a:rPr lang="en-US" altLang="en-US" sz="2200" dirty="0">
                <a:latin typeface="Calibri" pitchFamily="34" charset="0"/>
              </a:rPr>
              <a:t>Performance Management – KPIs, Targets</a:t>
            </a:r>
          </a:p>
          <a:p>
            <a:pPr>
              <a:spcBef>
                <a:spcPct val="50000"/>
              </a:spcBef>
              <a:buFont typeface="Arial" pitchFamily="34" charset="0"/>
              <a:buChar char="•"/>
            </a:pPr>
            <a:r>
              <a:rPr lang="en-US" altLang="en-US" sz="2200" dirty="0">
                <a:latin typeface="Calibri" pitchFamily="34" charset="0"/>
              </a:rPr>
              <a:t>Understand residents’ needs and aspirations leading to service improvement</a:t>
            </a:r>
          </a:p>
          <a:p>
            <a:pPr>
              <a:spcBef>
                <a:spcPct val="50000"/>
              </a:spcBef>
              <a:buFont typeface="Arial" pitchFamily="34" charset="0"/>
              <a:buChar char="•"/>
            </a:pPr>
            <a:r>
              <a:rPr lang="en-US" altLang="en-US" sz="2200" dirty="0">
                <a:latin typeface="Calibri" pitchFamily="34" charset="0"/>
              </a:rPr>
              <a:t>Benchmarking</a:t>
            </a:r>
          </a:p>
          <a:p>
            <a:pPr>
              <a:spcBef>
                <a:spcPct val="50000"/>
              </a:spcBef>
              <a:buFont typeface="Arial" pitchFamily="34" charset="0"/>
              <a:buChar char="•"/>
            </a:pPr>
            <a:r>
              <a:rPr lang="en-US" altLang="en-US" sz="2200" dirty="0">
                <a:latin typeface="Calibri" pitchFamily="34" charset="0"/>
              </a:rPr>
              <a:t>Value for Money (regulatory compliance)</a:t>
            </a:r>
          </a:p>
          <a:p>
            <a:pPr>
              <a:spcBef>
                <a:spcPct val="50000"/>
              </a:spcBef>
              <a:buFont typeface="Arial" pitchFamily="34" charset="0"/>
              <a:buChar char="•"/>
            </a:pPr>
            <a:r>
              <a:rPr lang="en-US" altLang="en-US" sz="2200" dirty="0">
                <a:latin typeface="Calibri" pitchFamily="34" charset="0"/>
              </a:rPr>
              <a:t>Because we have always done it that way</a:t>
            </a:r>
          </a:p>
          <a:p>
            <a:pPr>
              <a:spcBef>
                <a:spcPct val="50000"/>
              </a:spcBef>
              <a:buFont typeface="Arial" pitchFamily="34" charset="0"/>
              <a:buChar char="•"/>
            </a:pPr>
            <a:r>
              <a:rPr lang="en-US" altLang="en-US" sz="2200" b="1" u="sng" dirty="0">
                <a:latin typeface="Calibri" pitchFamily="34" charset="0"/>
              </a:rPr>
              <a:t>But</a:t>
            </a:r>
            <a:r>
              <a:rPr lang="en-US" altLang="en-US" sz="2200" dirty="0">
                <a:latin typeface="Calibri" pitchFamily="34" charset="0"/>
              </a:rPr>
              <a:t>, nothing particularly insightful</a:t>
            </a:r>
          </a:p>
        </p:txBody>
      </p:sp>
      <p:sp>
        <p:nvSpPr>
          <p:cNvPr id="11267" name="Title 1"/>
          <p:cNvSpPr>
            <a:spLocks noGrp="1"/>
          </p:cNvSpPr>
          <p:nvPr>
            <p:ph type="title"/>
          </p:nvPr>
        </p:nvSpPr>
        <p:spPr>
          <a:xfrm>
            <a:off x="500063" y="642938"/>
            <a:ext cx="7772400" cy="1143000"/>
          </a:xfrm>
        </p:spPr>
        <p:txBody>
          <a:bodyPr>
            <a:normAutofit/>
          </a:bodyPr>
          <a:lstStyle/>
          <a:p>
            <a:r>
              <a:rPr lang="en-US" altLang="en-US" b="1" dirty="0">
                <a:solidFill>
                  <a:srgbClr val="7030A0"/>
                </a:solidFill>
              </a:rPr>
              <a:t>W</a:t>
            </a:r>
            <a:r>
              <a:rPr lang="en-US" altLang="en-US" b="1" dirty="0" smtClean="0">
                <a:solidFill>
                  <a:srgbClr val="7030A0"/>
                </a:solidFill>
              </a:rPr>
              <a:t>hy we do it</a:t>
            </a:r>
          </a:p>
        </p:txBody>
      </p:sp>
      <p:pic>
        <p:nvPicPr>
          <p:cNvPr id="8194" name="Picture 2" descr="C:\Users\Yvonne\AppData\Local\Microsoft\Windows\Temporary Internet Files\Content.IE5\JI6SFWLN\Questionmark[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8224" y="1412776"/>
            <a:ext cx="2282349" cy="285293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2360" y="6071694"/>
            <a:ext cx="1063382" cy="505106"/>
          </a:xfrm>
          <a:prstGeom prst="rect">
            <a:avLst/>
          </a:prstGeom>
        </p:spPr>
      </p:pic>
    </p:spTree>
    <p:extLst>
      <p:ext uri="{BB962C8B-B14F-4D97-AF65-F5344CB8AC3E}">
        <p14:creationId xmlns:p14="http://schemas.microsoft.com/office/powerpoint/2010/main" val="22556830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60648"/>
            <a:ext cx="8229600" cy="1143000"/>
          </a:xfrm>
        </p:spPr>
        <p:txBody>
          <a:bodyPr>
            <a:normAutofit/>
          </a:bodyPr>
          <a:lstStyle/>
          <a:p>
            <a:r>
              <a:rPr lang="en-GB" sz="3600" b="1" dirty="0">
                <a:solidFill>
                  <a:srgbClr val="7030A0"/>
                </a:solidFill>
              </a:rPr>
              <a:t>Tenants Leading Change Report </a:t>
            </a:r>
            <a:r>
              <a:rPr lang="en-GB" sz="3600" b="1" dirty="0" smtClean="0">
                <a:solidFill>
                  <a:srgbClr val="7030A0"/>
                </a:solidFill>
              </a:rPr>
              <a:t>(2)</a:t>
            </a:r>
            <a:endParaRPr lang="en-GB" sz="3600" dirty="0"/>
          </a:p>
        </p:txBody>
      </p:sp>
      <p:sp>
        <p:nvSpPr>
          <p:cNvPr id="3" name="Content Placeholder 2"/>
          <p:cNvSpPr>
            <a:spLocks noGrp="1"/>
          </p:cNvSpPr>
          <p:nvPr>
            <p:ph idx="1"/>
          </p:nvPr>
        </p:nvSpPr>
        <p:spPr>
          <a:xfrm>
            <a:off x="457200" y="1268760"/>
            <a:ext cx="5987008" cy="5400600"/>
          </a:xfrm>
        </p:spPr>
        <p:txBody>
          <a:bodyPr>
            <a:noAutofit/>
          </a:bodyPr>
          <a:lstStyle/>
          <a:p>
            <a:pPr marL="0" indent="0">
              <a:buNone/>
            </a:pPr>
            <a:r>
              <a:rPr lang="en-GB" sz="2800" b="1" dirty="0" smtClean="0">
                <a:solidFill>
                  <a:srgbClr val="7030A0"/>
                </a:solidFill>
              </a:rPr>
              <a:t>Most effective</a:t>
            </a:r>
          </a:p>
          <a:p>
            <a:pPr>
              <a:buFont typeface="Wingdings" panose="05000000000000000000" pitchFamily="2" charset="2"/>
              <a:buChar char="ü"/>
            </a:pPr>
            <a:r>
              <a:rPr lang="en-GB" sz="2800" dirty="0" smtClean="0"/>
              <a:t>Shaping neighbourhoods </a:t>
            </a:r>
          </a:p>
          <a:p>
            <a:pPr>
              <a:buFont typeface="Wingdings" panose="05000000000000000000" pitchFamily="2" charset="2"/>
              <a:buChar char="ü"/>
            </a:pPr>
            <a:r>
              <a:rPr lang="en-GB" sz="2800" dirty="0" smtClean="0"/>
              <a:t>Scrutiny </a:t>
            </a:r>
            <a:endParaRPr lang="en-GB" sz="2800" dirty="0"/>
          </a:p>
          <a:p>
            <a:pPr>
              <a:buFont typeface="Wingdings" panose="05000000000000000000" pitchFamily="2" charset="2"/>
              <a:buChar char="ü"/>
            </a:pPr>
            <a:r>
              <a:rPr lang="en-GB" sz="2800" dirty="0" smtClean="0"/>
              <a:t>Involvement </a:t>
            </a:r>
            <a:r>
              <a:rPr lang="en-GB" sz="2800" dirty="0"/>
              <a:t>in </a:t>
            </a:r>
            <a:r>
              <a:rPr lang="en-GB" sz="2800" dirty="0" smtClean="0"/>
              <a:t>governance</a:t>
            </a:r>
          </a:p>
          <a:p>
            <a:pPr>
              <a:buFont typeface="Wingdings" panose="05000000000000000000" pitchFamily="2" charset="2"/>
              <a:buChar char="ü"/>
            </a:pPr>
            <a:r>
              <a:rPr lang="en-GB" sz="2800" dirty="0"/>
              <a:t>C</a:t>
            </a:r>
            <a:r>
              <a:rPr lang="en-GB" sz="2800" dirty="0" smtClean="0"/>
              <a:t>ommunications </a:t>
            </a:r>
            <a:r>
              <a:rPr lang="en-GB" sz="2800" dirty="0"/>
              <a:t>on Welfare </a:t>
            </a:r>
            <a:r>
              <a:rPr lang="en-GB" sz="2800" dirty="0" smtClean="0"/>
              <a:t>Reform</a:t>
            </a:r>
          </a:p>
          <a:p>
            <a:pPr>
              <a:buFont typeface="Wingdings" panose="05000000000000000000" pitchFamily="2" charset="2"/>
              <a:buChar char="ü"/>
            </a:pPr>
            <a:r>
              <a:rPr lang="en-GB" sz="2800" dirty="0" smtClean="0"/>
              <a:t>Tacking ASB</a:t>
            </a:r>
          </a:p>
          <a:p>
            <a:pPr>
              <a:buFont typeface="Wingdings" panose="05000000000000000000" pitchFamily="2" charset="2"/>
              <a:buChar char="ü"/>
            </a:pPr>
            <a:r>
              <a:rPr lang="en-GB" sz="2800" dirty="0" smtClean="0"/>
              <a:t>Regeneration programmes</a:t>
            </a:r>
          </a:p>
          <a:p>
            <a:pPr marL="0" indent="0">
              <a:buNone/>
            </a:pPr>
            <a:r>
              <a:rPr lang="en-GB" sz="2800" b="1" dirty="0" smtClean="0">
                <a:solidFill>
                  <a:srgbClr val="7030A0"/>
                </a:solidFill>
              </a:rPr>
              <a:t>Least effective</a:t>
            </a:r>
            <a:endParaRPr lang="en-GB" sz="2800" b="1" dirty="0">
              <a:solidFill>
                <a:srgbClr val="7030A0"/>
              </a:solidFill>
            </a:endParaRPr>
          </a:p>
          <a:p>
            <a:pPr>
              <a:buFont typeface="Wingdings" panose="05000000000000000000" pitchFamily="2" charset="2"/>
              <a:buChar char="ü"/>
            </a:pPr>
            <a:r>
              <a:rPr lang="en-GB" sz="2800" dirty="0"/>
              <a:t>Surveys, market research and on line involvement – less </a:t>
            </a:r>
            <a:r>
              <a:rPr lang="en-GB" sz="2800" dirty="0" smtClean="0"/>
              <a:t>so</a:t>
            </a:r>
            <a:endParaRPr lang="en-GB" sz="2800" dirty="0"/>
          </a:p>
          <a:p>
            <a:pPr marL="0" indent="0">
              <a:buNone/>
            </a:pPr>
            <a:r>
              <a:rPr lang="en-GB" sz="2000" dirty="0" smtClean="0">
                <a:solidFill>
                  <a:srgbClr val="FF0000"/>
                </a:solidFill>
              </a:rPr>
              <a:t> </a:t>
            </a:r>
            <a:endParaRPr lang="en-GB" sz="2000" dirty="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5477" y="1412776"/>
            <a:ext cx="2688523"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0792" y="5877272"/>
            <a:ext cx="1535375" cy="729303"/>
          </a:xfrm>
          <a:prstGeom prst="rect">
            <a:avLst/>
          </a:prstGeom>
        </p:spPr>
      </p:pic>
    </p:spTree>
    <p:extLst>
      <p:ext uri="{BB962C8B-B14F-4D97-AF65-F5344CB8AC3E}">
        <p14:creationId xmlns:p14="http://schemas.microsoft.com/office/powerpoint/2010/main" val="41317438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Feedback – STAR - HACT</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GB" altLang="en-US" dirty="0" smtClean="0"/>
              <a:t>Do </a:t>
            </a:r>
            <a:r>
              <a:rPr lang="en-GB" altLang="en-US" dirty="0"/>
              <a:t>current approaches </a:t>
            </a:r>
            <a:r>
              <a:rPr lang="en-GB" altLang="en-US" b="1" dirty="0"/>
              <a:t>reflect best practice </a:t>
            </a:r>
            <a:r>
              <a:rPr lang="en-GB" altLang="en-US" dirty="0"/>
              <a:t>and are they </a:t>
            </a:r>
            <a:r>
              <a:rPr lang="en-GB" altLang="en-US" b="1" dirty="0"/>
              <a:t>relevant</a:t>
            </a:r>
            <a:r>
              <a:rPr lang="en-GB" altLang="en-US" dirty="0"/>
              <a:t> to resident experiences? </a:t>
            </a:r>
          </a:p>
          <a:p>
            <a:pPr>
              <a:buFont typeface="Wingdings" panose="05000000000000000000" pitchFamily="2" charset="2"/>
              <a:buChar char="ü"/>
            </a:pPr>
            <a:r>
              <a:rPr lang="en-US" altLang="en-US" dirty="0"/>
              <a:t>Do</a:t>
            </a:r>
            <a:r>
              <a:rPr lang="en-GB" altLang="en-US" dirty="0"/>
              <a:t> surveys </a:t>
            </a:r>
            <a:r>
              <a:rPr lang="en-US" altLang="en-US" dirty="0"/>
              <a:t>provide</a:t>
            </a:r>
            <a:r>
              <a:rPr lang="en-GB" altLang="en-US" dirty="0"/>
              <a:t> the critical </a:t>
            </a:r>
            <a:r>
              <a:rPr lang="en-GB" altLang="en-US" b="1" dirty="0"/>
              <a:t>information needed</a:t>
            </a:r>
            <a:r>
              <a:rPr lang="en-GB" altLang="en-US" dirty="0"/>
              <a:t> to inform </a:t>
            </a:r>
            <a:r>
              <a:rPr lang="en-GB" altLang="en-US" b="1" dirty="0"/>
              <a:t>business decisions </a:t>
            </a:r>
            <a:r>
              <a:rPr lang="en-GB" altLang="en-US" dirty="0"/>
              <a:t>and build high quality services? </a:t>
            </a:r>
          </a:p>
          <a:p>
            <a:pPr>
              <a:buFont typeface="Wingdings" panose="05000000000000000000" pitchFamily="2" charset="2"/>
              <a:buChar char="ü"/>
            </a:pPr>
            <a:r>
              <a:rPr lang="en-GB" altLang="en-US" dirty="0"/>
              <a:t>Do these surveys provide much </a:t>
            </a:r>
            <a:r>
              <a:rPr lang="en-GB" altLang="en-US" b="1" dirty="0"/>
              <a:t>value and insight</a:t>
            </a:r>
            <a:r>
              <a:rPr lang="en-GB" altLang="en-US" dirty="0"/>
              <a:t> and do they help us understand residents</a:t>
            </a:r>
            <a:r>
              <a:rPr lang="en-GB" altLang="en-US" b="1" dirty="0"/>
              <a:t>’ needs and perspectives</a:t>
            </a:r>
            <a:r>
              <a:rPr lang="en-GB" altLang="en-US" dirty="0"/>
              <a:t>? </a:t>
            </a:r>
          </a:p>
          <a:p>
            <a:pPr>
              <a:buFont typeface="Wingdings" panose="05000000000000000000" pitchFamily="2" charset="2"/>
              <a:buChar char="ü"/>
            </a:pPr>
            <a:r>
              <a:rPr lang="en-GB" altLang="en-US" dirty="0"/>
              <a:t>Is the focus on satisfaction </a:t>
            </a:r>
            <a:r>
              <a:rPr lang="en-GB" altLang="en-US" b="1" dirty="0"/>
              <a:t>too narrow </a:t>
            </a:r>
            <a:r>
              <a:rPr lang="en-GB" altLang="en-US" dirty="0"/>
              <a:t>at the expense of more important information, such as </a:t>
            </a:r>
            <a:r>
              <a:rPr lang="en-GB" altLang="en-US" b="1" dirty="0"/>
              <a:t>wellbeing</a:t>
            </a:r>
            <a:r>
              <a:rPr lang="en-GB" altLang="en-US" dirty="0"/>
              <a:t> of residents? </a:t>
            </a:r>
          </a:p>
          <a:p>
            <a:endParaRPr lang="en-GB" dirty="0"/>
          </a:p>
        </p:txBody>
      </p:sp>
      <p:pic>
        <p:nvPicPr>
          <p:cNvPr id="9218" name="Picture 2" descr="C:\Users\Yvonne\AppData\Local\Microsoft\Windows\Temporary Internet Files\Content.IE5\GY9LMZUI\Question-Mark-pi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332656"/>
            <a:ext cx="902076" cy="12358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71694"/>
            <a:ext cx="1063382" cy="505106"/>
          </a:xfrm>
          <a:prstGeom prst="rect">
            <a:avLst/>
          </a:prstGeom>
        </p:spPr>
      </p:pic>
    </p:spTree>
    <p:extLst>
      <p:ext uri="{BB962C8B-B14F-4D97-AF65-F5344CB8AC3E}">
        <p14:creationId xmlns:p14="http://schemas.microsoft.com/office/powerpoint/2010/main" val="3180881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500063" y="404813"/>
            <a:ext cx="7772400" cy="1143000"/>
          </a:xfrm>
        </p:spPr>
        <p:txBody>
          <a:bodyPr>
            <a:normAutofit/>
          </a:bodyPr>
          <a:lstStyle/>
          <a:p>
            <a:r>
              <a:rPr lang="en-US" altLang="en-US" b="1" dirty="0" smtClean="0">
                <a:solidFill>
                  <a:srgbClr val="7030A0"/>
                </a:solidFill>
              </a:rPr>
              <a:t>Problems with surveys and STAR</a:t>
            </a:r>
          </a:p>
        </p:txBody>
      </p:sp>
      <p:sp>
        <p:nvSpPr>
          <p:cNvPr id="20483" name="Content Placeholder 2"/>
          <p:cNvSpPr>
            <a:spLocks noGrp="1"/>
          </p:cNvSpPr>
          <p:nvPr>
            <p:ph idx="1"/>
          </p:nvPr>
        </p:nvSpPr>
        <p:spPr>
          <a:xfrm>
            <a:off x="685800" y="1268760"/>
            <a:ext cx="8062664" cy="5308040"/>
          </a:xfrm>
        </p:spPr>
        <p:txBody>
          <a:bodyPr>
            <a:normAutofit lnSpcReduction="10000"/>
          </a:bodyPr>
          <a:lstStyle/>
          <a:p>
            <a:pPr>
              <a:spcBef>
                <a:spcPct val="0"/>
              </a:spcBef>
              <a:spcAft>
                <a:spcPts val="1200"/>
              </a:spcAft>
              <a:buFont typeface="Wingdings" panose="05000000000000000000" pitchFamily="2" charset="2"/>
              <a:buChar char="ü"/>
            </a:pPr>
            <a:r>
              <a:rPr lang="en-US" altLang="en-US" sz="2200" dirty="0" smtClean="0"/>
              <a:t>Not a </a:t>
            </a:r>
            <a:r>
              <a:rPr lang="en-US" altLang="en-US" sz="2200" dirty="0"/>
              <a:t>c</a:t>
            </a:r>
            <a:r>
              <a:rPr lang="en-US" altLang="en-US" sz="2200" dirty="0" smtClean="0"/>
              <a:t>oordinated approach - benchmarking</a:t>
            </a:r>
          </a:p>
          <a:p>
            <a:pPr>
              <a:spcBef>
                <a:spcPct val="0"/>
              </a:spcBef>
              <a:spcAft>
                <a:spcPts val="1200"/>
              </a:spcAft>
              <a:buFont typeface="Wingdings" panose="05000000000000000000" pitchFamily="2" charset="2"/>
              <a:buChar char="ü"/>
            </a:pPr>
            <a:r>
              <a:rPr lang="en-US" altLang="en-US" sz="2200" dirty="0" smtClean="0"/>
              <a:t>No clarity of use of data – VFM?</a:t>
            </a:r>
          </a:p>
          <a:p>
            <a:pPr>
              <a:spcBef>
                <a:spcPct val="0"/>
              </a:spcBef>
              <a:spcAft>
                <a:spcPts val="1200"/>
              </a:spcAft>
              <a:buFont typeface="Wingdings" panose="05000000000000000000" pitchFamily="2" charset="2"/>
              <a:buChar char="ü"/>
            </a:pPr>
            <a:r>
              <a:rPr lang="en-US" altLang="en-US" sz="2200" dirty="0"/>
              <a:t>D</a:t>
            </a:r>
            <a:r>
              <a:rPr lang="en-US" altLang="en-US" sz="2200" dirty="0" smtClean="0"/>
              <a:t>ata not fully utilized to drive insights – aggregate scores</a:t>
            </a:r>
          </a:p>
          <a:p>
            <a:pPr>
              <a:spcBef>
                <a:spcPct val="0"/>
              </a:spcBef>
              <a:spcAft>
                <a:spcPts val="1200"/>
              </a:spcAft>
              <a:buFont typeface="Wingdings" panose="05000000000000000000" pitchFamily="2" charset="2"/>
              <a:buChar char="ü"/>
            </a:pPr>
            <a:r>
              <a:rPr lang="en-US" altLang="en-US" sz="2200" dirty="0" smtClean="0"/>
              <a:t>Method not  tailored to different groups</a:t>
            </a:r>
          </a:p>
          <a:p>
            <a:pPr>
              <a:spcBef>
                <a:spcPct val="0"/>
              </a:spcBef>
              <a:spcAft>
                <a:spcPts val="1200"/>
              </a:spcAft>
              <a:buFont typeface="Wingdings" panose="05000000000000000000" pitchFamily="2" charset="2"/>
              <a:buChar char="ü"/>
            </a:pPr>
            <a:r>
              <a:rPr lang="en-US" altLang="en-US" sz="2200" dirty="0" smtClean="0"/>
              <a:t>External factors - excuses – impact?</a:t>
            </a:r>
          </a:p>
          <a:p>
            <a:pPr>
              <a:spcBef>
                <a:spcPct val="0"/>
              </a:spcBef>
              <a:spcAft>
                <a:spcPts val="1200"/>
              </a:spcAft>
              <a:buFont typeface="Wingdings" panose="05000000000000000000" pitchFamily="2" charset="2"/>
              <a:buChar char="ü"/>
            </a:pPr>
            <a:r>
              <a:rPr lang="en-US" altLang="en-US" sz="2200" dirty="0"/>
              <a:t>N</a:t>
            </a:r>
            <a:r>
              <a:rPr lang="en-US" altLang="en-US" sz="2200" dirty="0" smtClean="0"/>
              <a:t>ot actioned – other work called for</a:t>
            </a:r>
          </a:p>
          <a:p>
            <a:pPr>
              <a:spcBef>
                <a:spcPct val="0"/>
              </a:spcBef>
              <a:spcAft>
                <a:spcPts val="1200"/>
              </a:spcAft>
              <a:buFont typeface="Wingdings" panose="05000000000000000000" pitchFamily="2" charset="2"/>
              <a:buChar char="ü"/>
            </a:pPr>
            <a:r>
              <a:rPr lang="en-US" altLang="en-US" sz="2200" dirty="0" smtClean="0"/>
              <a:t>Responses are impressionistic – mood?</a:t>
            </a:r>
          </a:p>
          <a:p>
            <a:pPr marL="0" indent="0">
              <a:spcBef>
                <a:spcPct val="0"/>
              </a:spcBef>
              <a:spcAft>
                <a:spcPts val="1200"/>
              </a:spcAft>
              <a:buFontTx/>
              <a:buNone/>
            </a:pPr>
            <a:r>
              <a:rPr lang="en-US" altLang="en-US" sz="2200" b="1" u="sng" dirty="0" smtClean="0">
                <a:solidFill>
                  <a:srgbClr val="7030A0"/>
                </a:solidFill>
              </a:rPr>
              <a:t>But the info should:</a:t>
            </a:r>
          </a:p>
          <a:p>
            <a:pPr indent="-168275">
              <a:defRPr/>
            </a:pPr>
            <a:r>
              <a:rPr lang="en-US" sz="2200" b="1" dirty="0" smtClean="0"/>
              <a:t>Inform </a:t>
            </a:r>
            <a:r>
              <a:rPr lang="en-US" sz="2200" b="1" dirty="0"/>
              <a:t>business decisions</a:t>
            </a:r>
          </a:p>
          <a:p>
            <a:pPr indent="-168275">
              <a:defRPr/>
            </a:pPr>
            <a:r>
              <a:rPr lang="en-US" sz="2200" b="1" dirty="0" smtClean="0"/>
              <a:t>Improve </a:t>
            </a:r>
            <a:r>
              <a:rPr lang="en-US" sz="2200" b="1" dirty="0"/>
              <a:t>services</a:t>
            </a:r>
          </a:p>
          <a:p>
            <a:pPr indent="-168275">
              <a:defRPr/>
            </a:pPr>
            <a:r>
              <a:rPr lang="en-US" sz="2200" b="1" dirty="0" smtClean="0"/>
              <a:t>Set </a:t>
            </a:r>
            <a:r>
              <a:rPr lang="en-US" sz="2200" b="1" dirty="0"/>
              <a:t>KPIs and </a:t>
            </a:r>
            <a:r>
              <a:rPr lang="en-US" sz="2200" b="1" dirty="0" smtClean="0"/>
              <a:t>meet targets</a:t>
            </a:r>
          </a:p>
          <a:p>
            <a:pPr indent="-168275">
              <a:defRPr/>
            </a:pPr>
            <a:r>
              <a:rPr lang="en-US" sz="2200" b="1" dirty="0" smtClean="0"/>
              <a:t>Be collected regularly</a:t>
            </a:r>
            <a:endParaRPr lang="en-US" sz="2200" b="1" dirty="0"/>
          </a:p>
          <a:p>
            <a:pPr marL="0" indent="0">
              <a:spcBef>
                <a:spcPct val="0"/>
              </a:spcBef>
              <a:spcAft>
                <a:spcPts val="1200"/>
              </a:spcAft>
              <a:buFontTx/>
              <a:buNone/>
            </a:pPr>
            <a:endParaRPr lang="en-US" altLang="en-US" sz="2200" dirty="0" smtClean="0"/>
          </a:p>
          <a:p>
            <a:pPr marL="0" indent="0">
              <a:spcBef>
                <a:spcPct val="0"/>
              </a:spcBef>
              <a:spcAft>
                <a:spcPts val="1200"/>
              </a:spcAft>
              <a:buFontTx/>
              <a:buNone/>
            </a:pPr>
            <a:endParaRPr lang="en-US" altLang="en-US" sz="2200" dirty="0" smtClean="0"/>
          </a:p>
        </p:txBody>
      </p:sp>
      <p:pic>
        <p:nvPicPr>
          <p:cNvPr id="10243" name="Picture 3" descr="C:\Users\Yvonne\AppData\Local\Microsoft\Windows\Temporary Internet Files\Content.IE5\VIRAUCQE\entrevista_gu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5851" y="2722772"/>
            <a:ext cx="2108200" cy="2317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2360" y="6071694"/>
            <a:ext cx="1063382" cy="505106"/>
          </a:xfrm>
          <a:prstGeom prst="rect">
            <a:avLst/>
          </a:prstGeom>
        </p:spPr>
      </p:pic>
    </p:spTree>
    <p:extLst>
      <p:ext uri="{BB962C8B-B14F-4D97-AF65-F5344CB8AC3E}">
        <p14:creationId xmlns:p14="http://schemas.microsoft.com/office/powerpoint/2010/main" val="3400119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00063" y="642938"/>
            <a:ext cx="7772400" cy="1143000"/>
          </a:xfrm>
        </p:spPr>
        <p:txBody>
          <a:bodyPr/>
          <a:lstStyle/>
          <a:p>
            <a:r>
              <a:rPr lang="en-US" altLang="en-US" b="1" dirty="0" smtClean="0">
                <a:solidFill>
                  <a:srgbClr val="7030A0"/>
                </a:solidFill>
              </a:rPr>
              <a:t>Better satisfaction information</a:t>
            </a:r>
          </a:p>
        </p:txBody>
      </p:sp>
      <p:sp>
        <p:nvSpPr>
          <p:cNvPr id="26627" name="Content Placeholder 2"/>
          <p:cNvSpPr>
            <a:spLocks noGrp="1"/>
          </p:cNvSpPr>
          <p:nvPr>
            <p:ph idx="1"/>
          </p:nvPr>
        </p:nvSpPr>
        <p:spPr>
          <a:xfrm>
            <a:off x="395536" y="1628800"/>
            <a:ext cx="7272808" cy="4896544"/>
          </a:xfrm>
        </p:spPr>
        <p:txBody>
          <a:bodyPr>
            <a:normAutofit lnSpcReduction="10000"/>
          </a:bodyPr>
          <a:lstStyle/>
          <a:p>
            <a:pPr>
              <a:spcBef>
                <a:spcPts val="1125"/>
              </a:spcBef>
              <a:buFont typeface="Wingdings" panose="05000000000000000000" pitchFamily="2" charset="2"/>
              <a:buChar char="ü"/>
            </a:pPr>
            <a:r>
              <a:rPr lang="en-US" altLang="en-US" sz="2400" dirty="0" smtClean="0"/>
              <a:t>Capture wider impacts – recognize it is not a single transaction</a:t>
            </a:r>
          </a:p>
          <a:p>
            <a:pPr>
              <a:spcBef>
                <a:spcPts val="1125"/>
              </a:spcBef>
              <a:buFont typeface="Wingdings" panose="05000000000000000000" pitchFamily="2" charset="2"/>
              <a:buChar char="ü"/>
            </a:pPr>
            <a:r>
              <a:rPr lang="en-US" altLang="en-US" sz="2400" dirty="0" smtClean="0"/>
              <a:t>Inform business decisions and improve  residents’ lives</a:t>
            </a:r>
          </a:p>
          <a:p>
            <a:pPr>
              <a:spcBef>
                <a:spcPts val="1125"/>
              </a:spcBef>
              <a:buFont typeface="Wingdings" panose="05000000000000000000" pitchFamily="2" charset="2"/>
              <a:buChar char="ü"/>
            </a:pPr>
            <a:r>
              <a:rPr lang="en-US" altLang="en-US" sz="2400" dirty="0" smtClean="0"/>
              <a:t>Deliver above and beyond current methods – behaviour, big data, data analytics</a:t>
            </a:r>
          </a:p>
          <a:p>
            <a:pPr>
              <a:spcBef>
                <a:spcPts val="1125"/>
              </a:spcBef>
              <a:buFont typeface="Wingdings" panose="05000000000000000000" pitchFamily="2" charset="2"/>
              <a:buChar char="ü"/>
            </a:pPr>
            <a:r>
              <a:rPr lang="en-US" altLang="en-US" sz="2400" dirty="0" smtClean="0"/>
              <a:t>What do tenants want from us (and other services) and other organisations?</a:t>
            </a:r>
          </a:p>
          <a:p>
            <a:pPr>
              <a:spcBef>
                <a:spcPts val="1125"/>
              </a:spcBef>
              <a:buFont typeface="Wingdings" panose="05000000000000000000" pitchFamily="2" charset="2"/>
              <a:buChar char="ü"/>
            </a:pPr>
            <a:r>
              <a:rPr lang="en-US" altLang="en-US" sz="2400" dirty="0" smtClean="0"/>
              <a:t>What do tenants expect </a:t>
            </a:r>
            <a:endParaRPr lang="en-US" altLang="en-US" sz="2400" dirty="0"/>
          </a:p>
          <a:p>
            <a:pPr>
              <a:spcBef>
                <a:spcPts val="1125"/>
              </a:spcBef>
              <a:buFont typeface="Wingdings" panose="05000000000000000000" pitchFamily="2" charset="2"/>
              <a:buChar char="ü"/>
            </a:pPr>
            <a:r>
              <a:rPr lang="en-US" altLang="en-US" sz="2400" dirty="0" smtClean="0"/>
              <a:t>What do they think they get </a:t>
            </a:r>
            <a:endParaRPr lang="en-US" altLang="en-US" sz="2400" dirty="0"/>
          </a:p>
          <a:p>
            <a:pPr>
              <a:spcBef>
                <a:spcPts val="1125"/>
              </a:spcBef>
              <a:buFont typeface="Wingdings" panose="05000000000000000000" pitchFamily="2" charset="2"/>
              <a:buChar char="ü"/>
            </a:pPr>
            <a:r>
              <a:rPr lang="en-US" altLang="en-US" sz="2400" dirty="0" smtClean="0"/>
              <a:t>What do they consider excellent would look like?</a:t>
            </a:r>
          </a:p>
          <a:p>
            <a:pPr>
              <a:buFont typeface="Wingdings" panose="05000000000000000000" pitchFamily="2" charset="2"/>
              <a:buChar char="ü"/>
            </a:pPr>
            <a:endParaRPr lang="en-US" altLang="en-US" sz="2200" dirty="0" smtClean="0"/>
          </a:p>
        </p:txBody>
      </p:sp>
      <p:pic>
        <p:nvPicPr>
          <p:cNvPr id="13315" name="Picture 3" descr="C:\Users\Yvonne\AppData\Local\Microsoft\Windows\Temporary Internet Files\Content.IE5\VIRAUCQE\Web-survey[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0352" y="1801695"/>
            <a:ext cx="1270000" cy="1054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2497299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Right to Buy</a:t>
            </a:r>
            <a:endParaRPr lang="en-GB" b="1" dirty="0">
              <a:solidFill>
                <a:srgbClr val="7030A0"/>
              </a:solidFill>
            </a:endParaRPr>
          </a:p>
        </p:txBody>
      </p:sp>
      <p:sp>
        <p:nvSpPr>
          <p:cNvPr id="3" name="Content Placeholder 2"/>
          <p:cNvSpPr>
            <a:spLocks noGrp="1"/>
          </p:cNvSpPr>
          <p:nvPr>
            <p:ph sz="half" idx="1"/>
          </p:nvPr>
        </p:nvSpPr>
        <p:spPr>
          <a:xfrm>
            <a:off x="457200" y="1268760"/>
            <a:ext cx="4474840" cy="5375922"/>
          </a:xfrm>
        </p:spPr>
        <p:txBody>
          <a:bodyPr>
            <a:normAutofit/>
          </a:bodyPr>
          <a:lstStyle/>
          <a:p>
            <a:r>
              <a:rPr lang="en-GB" dirty="0" smtClean="0"/>
              <a:t>Extend RTB to 1.4 million HA tenants living in their home for 3 or more years</a:t>
            </a:r>
          </a:p>
          <a:p>
            <a:r>
              <a:rPr lang="en-GB" dirty="0" smtClean="0"/>
              <a:t>35% discount, rising at 1% a year to 70% (up to £78,000)</a:t>
            </a:r>
          </a:p>
          <a:p>
            <a:r>
              <a:rPr lang="en-GB" dirty="0" smtClean="0"/>
              <a:t>LAs to fund this by selling off their most expensive property</a:t>
            </a:r>
          </a:p>
          <a:p>
            <a:r>
              <a:rPr lang="en-GB" dirty="0" smtClean="0"/>
              <a:t>HA receipts to create a £1billion brownfield fund</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20072" y="1988840"/>
            <a:ext cx="3784656" cy="2232248"/>
          </a:xfr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703385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00063" y="642938"/>
            <a:ext cx="7772400" cy="1143000"/>
          </a:xfrm>
        </p:spPr>
        <p:txBody>
          <a:bodyPr/>
          <a:lstStyle/>
          <a:p>
            <a:r>
              <a:rPr lang="en-US" altLang="en-US" b="1" dirty="0" smtClean="0">
                <a:solidFill>
                  <a:srgbClr val="7030A0"/>
                </a:solidFill>
              </a:rPr>
              <a:t>HACT working with us?</a:t>
            </a:r>
          </a:p>
        </p:txBody>
      </p:sp>
      <p:sp>
        <p:nvSpPr>
          <p:cNvPr id="35843" name="Content Placeholder 2"/>
          <p:cNvSpPr>
            <a:spLocks noGrp="1"/>
          </p:cNvSpPr>
          <p:nvPr>
            <p:ph idx="1"/>
          </p:nvPr>
        </p:nvSpPr>
        <p:spPr>
          <a:xfrm>
            <a:off x="685800" y="1981200"/>
            <a:ext cx="5614392" cy="4472136"/>
          </a:xfrm>
        </p:spPr>
        <p:txBody>
          <a:bodyPr>
            <a:normAutofit/>
          </a:bodyPr>
          <a:lstStyle/>
          <a:p>
            <a:pPr>
              <a:spcBef>
                <a:spcPts val="1125"/>
              </a:spcBef>
              <a:buFont typeface="Wingdings" panose="05000000000000000000" pitchFamily="2" charset="2"/>
              <a:buChar char="ü"/>
            </a:pPr>
            <a:r>
              <a:rPr lang="en-US" altLang="en-US" sz="2800" dirty="0" smtClean="0"/>
              <a:t>Measure wellbeing and life satisfaction</a:t>
            </a:r>
          </a:p>
          <a:p>
            <a:pPr>
              <a:spcBef>
                <a:spcPts val="1125"/>
              </a:spcBef>
              <a:buFont typeface="Wingdings" panose="05000000000000000000" pitchFamily="2" charset="2"/>
              <a:buChar char="ü"/>
            </a:pPr>
            <a:r>
              <a:rPr lang="en-US" altLang="en-US" sz="2800" dirty="0" smtClean="0"/>
              <a:t>In-depth analytics to aid more informed benchmarking</a:t>
            </a:r>
          </a:p>
          <a:p>
            <a:pPr>
              <a:spcBef>
                <a:spcPts val="1125"/>
              </a:spcBef>
              <a:buFont typeface="Wingdings" panose="05000000000000000000" pitchFamily="2" charset="2"/>
              <a:buChar char="ü"/>
            </a:pPr>
            <a:r>
              <a:rPr lang="en-US" altLang="en-US" sz="2800" dirty="0" smtClean="0"/>
              <a:t>Improve understanding of the drivers of satisfaction as well as the outcomes from it, linked to business performance</a:t>
            </a:r>
          </a:p>
        </p:txBody>
      </p:sp>
      <p:pic>
        <p:nvPicPr>
          <p:cNvPr id="15362" name="Picture 2" descr="C:\Users\Yvonne\AppData\Local\Microsoft\Windows\Temporary Internet Files\Content.IE5\OEEPIP2C\survey-tip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4765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2658954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Volunteering</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Big society</a:t>
            </a:r>
          </a:p>
          <a:p>
            <a:r>
              <a:rPr lang="en-GB" dirty="0"/>
              <a:t>Y</a:t>
            </a:r>
            <a:r>
              <a:rPr lang="en-GB" dirty="0" smtClean="0"/>
              <a:t>oung People and volunteering</a:t>
            </a:r>
          </a:p>
          <a:p>
            <a:r>
              <a:rPr lang="en-GB" dirty="0" smtClean="0"/>
              <a:t>Working people and volunteering</a:t>
            </a:r>
          </a:p>
          <a:p>
            <a:r>
              <a:rPr lang="en-GB" dirty="0" smtClean="0">
                <a:solidFill>
                  <a:srgbClr val="7030A0"/>
                </a:solidFill>
              </a:rPr>
              <a:t>Can you give x hours a week/month/year to help……..?</a:t>
            </a:r>
          </a:p>
          <a:p>
            <a:r>
              <a:rPr lang="en-GB" dirty="0" smtClean="0"/>
              <a:t>Volunteering as a route to employment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197" y="1052736"/>
            <a:ext cx="278130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2912283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Engagement Conference - Ideas</a:t>
            </a:r>
            <a:endParaRPr lang="en-GB" b="1" dirty="0">
              <a:solidFill>
                <a:srgbClr val="7030A0"/>
              </a:solidFill>
            </a:endParaRPr>
          </a:p>
        </p:txBody>
      </p:sp>
      <p:sp>
        <p:nvSpPr>
          <p:cNvPr id="3" name="Content Placeholder 2"/>
          <p:cNvSpPr>
            <a:spLocks noGrp="1"/>
          </p:cNvSpPr>
          <p:nvPr>
            <p:ph idx="1"/>
          </p:nvPr>
        </p:nvSpPr>
        <p:spPr>
          <a:xfrm>
            <a:off x="457200" y="1340768"/>
            <a:ext cx="8229600" cy="5400600"/>
          </a:xfrm>
        </p:spPr>
        <p:txBody>
          <a:bodyPr>
            <a:normAutofit fontScale="85000" lnSpcReduction="20000"/>
          </a:bodyPr>
          <a:lstStyle/>
          <a:p>
            <a:r>
              <a:rPr lang="en-GB" dirty="0" smtClean="0"/>
              <a:t>New build – self build</a:t>
            </a:r>
          </a:p>
          <a:p>
            <a:r>
              <a:rPr lang="en-GB" dirty="0" smtClean="0"/>
              <a:t>Community Land Trusts</a:t>
            </a:r>
          </a:p>
          <a:p>
            <a:r>
              <a:rPr lang="en-GB" dirty="0" smtClean="0"/>
              <a:t>Sunday Assembly – volunteering</a:t>
            </a:r>
          </a:p>
          <a:p>
            <a:r>
              <a:rPr lang="en-GB" dirty="0" smtClean="0"/>
              <a:t>Drama –ASB?</a:t>
            </a:r>
          </a:p>
          <a:p>
            <a:r>
              <a:rPr lang="en-GB" dirty="0"/>
              <a:t>Stories - You Tube and website </a:t>
            </a:r>
            <a:r>
              <a:rPr lang="en-GB" dirty="0" smtClean="0"/>
              <a:t>clips</a:t>
            </a:r>
          </a:p>
          <a:p>
            <a:r>
              <a:rPr lang="en-GB" dirty="0"/>
              <a:t>W</a:t>
            </a:r>
            <a:r>
              <a:rPr lang="en-GB" dirty="0" smtClean="0"/>
              <a:t>hat do we do and why are we here - HACT?</a:t>
            </a:r>
          </a:p>
          <a:p>
            <a:r>
              <a:rPr lang="en-GB" dirty="0" smtClean="0"/>
              <a:t>DIY and decorating</a:t>
            </a:r>
          </a:p>
          <a:p>
            <a:r>
              <a:rPr lang="en-GB" dirty="0" smtClean="0"/>
              <a:t>UPRISING for Young People</a:t>
            </a:r>
          </a:p>
          <a:p>
            <a:r>
              <a:rPr lang="en-GB" dirty="0" smtClean="0"/>
              <a:t>Evening meetings and TARAs</a:t>
            </a:r>
          </a:p>
          <a:p>
            <a:r>
              <a:rPr lang="en-GB" dirty="0" smtClean="0"/>
              <a:t>Door knocking on UC and to understand needs</a:t>
            </a:r>
          </a:p>
          <a:p>
            <a:r>
              <a:rPr lang="en-GB" dirty="0" smtClean="0"/>
              <a:t>Smaller patches – more knowledge of tenants?</a:t>
            </a:r>
          </a:p>
          <a:p>
            <a:r>
              <a:rPr lang="en-GB" dirty="0" smtClean="0"/>
              <a:t>Us of Interns for engagement and research</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3878950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CI adding Value in meetings</a:t>
            </a:r>
            <a:endParaRPr lang="en-GB" b="1" dirty="0">
              <a:solidFill>
                <a:srgbClr val="7030A0"/>
              </a:solidFill>
            </a:endParaRPr>
          </a:p>
        </p:txBody>
      </p:sp>
      <p:sp>
        <p:nvSpPr>
          <p:cNvPr id="3" name="Content Placeholder 2"/>
          <p:cNvSpPr>
            <a:spLocks noGrp="1"/>
          </p:cNvSpPr>
          <p:nvPr>
            <p:ph idx="1"/>
          </p:nvPr>
        </p:nvSpPr>
        <p:spPr>
          <a:xfrm>
            <a:off x="457199" y="1340768"/>
            <a:ext cx="8291265" cy="5236032"/>
          </a:xfrm>
        </p:spPr>
        <p:txBody>
          <a:bodyPr>
            <a:normAutofit fontScale="92500"/>
          </a:bodyPr>
          <a:lstStyle/>
          <a:p>
            <a:r>
              <a:rPr lang="en-GB" dirty="0" smtClean="0"/>
              <a:t>Holding landlord to account for meeting regulatory standards</a:t>
            </a:r>
          </a:p>
          <a:p>
            <a:r>
              <a:rPr lang="en-GB" dirty="0" smtClean="0"/>
              <a:t>Holding landlords to account for service promises </a:t>
            </a:r>
          </a:p>
          <a:p>
            <a:r>
              <a:rPr lang="en-GB" dirty="0" smtClean="0"/>
              <a:t>Challenging performance information</a:t>
            </a:r>
          </a:p>
          <a:p>
            <a:r>
              <a:rPr lang="en-GB" dirty="0" smtClean="0"/>
              <a:t>Commenting on new </a:t>
            </a:r>
            <a:r>
              <a:rPr lang="en-GB" dirty="0"/>
              <a:t>p</a:t>
            </a:r>
            <a:r>
              <a:rPr lang="en-GB" dirty="0" smtClean="0"/>
              <a:t>olicies and ways of working</a:t>
            </a:r>
          </a:p>
          <a:p>
            <a:r>
              <a:rPr lang="en-GB" dirty="0" smtClean="0"/>
              <a:t>Scrutinising services</a:t>
            </a:r>
          </a:p>
          <a:p>
            <a:r>
              <a:rPr lang="en-GB" dirty="0" smtClean="0"/>
              <a:t>Feeding back through surveys, complaints and comments</a:t>
            </a:r>
          </a:p>
          <a:p>
            <a:r>
              <a:rPr lang="en-GB" dirty="0">
                <a:solidFill>
                  <a:srgbClr val="7030A0"/>
                </a:solidFill>
              </a:rPr>
              <a:t>C</a:t>
            </a:r>
            <a:r>
              <a:rPr lang="en-GB" dirty="0" smtClean="0">
                <a:solidFill>
                  <a:srgbClr val="7030A0"/>
                </a:solidFill>
              </a:rPr>
              <a:t>ampaigning?</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071694"/>
            <a:ext cx="1063382" cy="505106"/>
          </a:xfrm>
          <a:prstGeom prst="rect">
            <a:avLst/>
          </a:prstGeom>
        </p:spPr>
      </p:pic>
      <p:pic>
        <p:nvPicPr>
          <p:cNvPr id="8198" name="Picture 6" descr="C:\Users\Yvonne\AppData\Local\Microsoft\Windows\Temporary Internet Files\Content.IE5\WO9OJXEF\Value[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570" y="5205912"/>
            <a:ext cx="2433475" cy="114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939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VFM and stakeholder engagement</a:t>
            </a:r>
            <a:endParaRPr lang="en-GB" b="1" dirty="0">
              <a:solidFill>
                <a:srgbClr val="7030A0"/>
              </a:solidFill>
            </a:endParaRPr>
          </a:p>
        </p:txBody>
      </p:sp>
      <p:sp>
        <p:nvSpPr>
          <p:cNvPr id="3" name="Content Placeholder 2"/>
          <p:cNvSpPr>
            <a:spLocks noGrp="1"/>
          </p:cNvSpPr>
          <p:nvPr>
            <p:ph idx="1"/>
          </p:nvPr>
        </p:nvSpPr>
        <p:spPr/>
        <p:txBody>
          <a:bodyPr>
            <a:normAutofit fontScale="92500" lnSpcReduction="20000"/>
          </a:bodyPr>
          <a:lstStyle/>
          <a:p>
            <a:pPr>
              <a:buFont typeface="Wingdings" panose="05000000000000000000" pitchFamily="2" charset="2"/>
              <a:buChar char="ü"/>
            </a:pPr>
            <a:r>
              <a:rPr lang="en-GB" dirty="0" smtClean="0"/>
              <a:t>Training</a:t>
            </a:r>
          </a:p>
          <a:p>
            <a:pPr>
              <a:buFont typeface="Wingdings" panose="05000000000000000000" pitchFamily="2" charset="2"/>
              <a:buChar char="ü"/>
            </a:pPr>
            <a:r>
              <a:rPr lang="en-GB" dirty="0" smtClean="0"/>
              <a:t>Look back – did we deliver?</a:t>
            </a:r>
          </a:p>
          <a:p>
            <a:pPr>
              <a:buFont typeface="Wingdings" panose="05000000000000000000" pitchFamily="2" charset="2"/>
              <a:buChar char="ü"/>
            </a:pPr>
            <a:r>
              <a:rPr lang="en-GB" dirty="0" smtClean="0"/>
              <a:t>Look forward  - all services</a:t>
            </a:r>
          </a:p>
          <a:p>
            <a:pPr marL="0" indent="0">
              <a:buNone/>
            </a:pPr>
            <a:r>
              <a:rPr lang="en-GB" dirty="0">
                <a:solidFill>
                  <a:srgbClr val="7030A0"/>
                </a:solidFill>
              </a:rPr>
              <a:t>W</a:t>
            </a:r>
            <a:r>
              <a:rPr lang="en-GB" dirty="0" smtClean="0">
                <a:solidFill>
                  <a:srgbClr val="7030A0"/>
                </a:solidFill>
              </a:rPr>
              <a:t>hat changes in services do customers want?</a:t>
            </a:r>
          </a:p>
          <a:p>
            <a:pPr marL="0" indent="0">
              <a:buNone/>
            </a:pPr>
            <a:r>
              <a:rPr lang="en-GB" dirty="0" smtClean="0">
                <a:solidFill>
                  <a:srgbClr val="7030A0"/>
                </a:solidFill>
              </a:rPr>
              <a:t>How are we performing?</a:t>
            </a:r>
          </a:p>
          <a:p>
            <a:pPr marL="0" indent="0">
              <a:buNone/>
            </a:pPr>
            <a:r>
              <a:rPr lang="en-GB" dirty="0">
                <a:solidFill>
                  <a:srgbClr val="7030A0"/>
                </a:solidFill>
              </a:rPr>
              <a:t>W</a:t>
            </a:r>
            <a:r>
              <a:rPr lang="en-GB" dirty="0" smtClean="0">
                <a:solidFill>
                  <a:srgbClr val="7030A0"/>
                </a:solidFill>
              </a:rPr>
              <a:t>hat services need improving?</a:t>
            </a:r>
          </a:p>
          <a:p>
            <a:pPr marL="0" indent="0">
              <a:buNone/>
            </a:pPr>
            <a:r>
              <a:rPr lang="en-GB" dirty="0" smtClean="0">
                <a:solidFill>
                  <a:srgbClr val="7030A0"/>
                </a:solidFill>
              </a:rPr>
              <a:t>What services do not add value?</a:t>
            </a:r>
          </a:p>
          <a:p>
            <a:pPr marL="0" indent="0">
              <a:buNone/>
            </a:pPr>
            <a:r>
              <a:rPr lang="en-GB" dirty="0" smtClean="0">
                <a:solidFill>
                  <a:srgbClr val="7030A0"/>
                </a:solidFill>
              </a:rPr>
              <a:t>Do we waste money or effort?</a:t>
            </a:r>
          </a:p>
          <a:p>
            <a:pPr marL="0" indent="0">
              <a:buNone/>
            </a:pPr>
            <a:r>
              <a:rPr lang="en-GB" dirty="0" smtClean="0"/>
              <a:t>Include the outputs/actions in the VFM statement forward plan</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0272" y="1510198"/>
            <a:ext cx="1798142" cy="1234019"/>
          </a:xfrm>
          <a:prstGeom prst="rect">
            <a:avLst/>
          </a:prstGeom>
        </p:spPr>
      </p:pic>
    </p:spTree>
    <p:extLst>
      <p:ext uri="{BB962C8B-B14F-4D97-AF65-F5344CB8AC3E}">
        <p14:creationId xmlns:p14="http://schemas.microsoft.com/office/powerpoint/2010/main" val="28510656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7030A0"/>
                </a:solidFill>
              </a:rPr>
              <a:t>Examples - Involving customers in reviewing against regulatory standards (handout)</a:t>
            </a:r>
            <a:endParaRPr lang="en-GB" sz="3200" b="1" dirty="0">
              <a:solidFill>
                <a:srgbClr val="7030A0"/>
              </a:solidFill>
            </a:endParaRPr>
          </a:p>
        </p:txBody>
      </p:sp>
      <p:sp>
        <p:nvSpPr>
          <p:cNvPr id="4" name="Content Placeholder 3"/>
          <p:cNvSpPr>
            <a:spLocks noGrp="1"/>
          </p:cNvSpPr>
          <p:nvPr>
            <p:ph sz="half" idx="1"/>
          </p:nvPr>
        </p:nvSpPr>
        <p:spPr>
          <a:xfrm>
            <a:off x="457200" y="1600200"/>
            <a:ext cx="5410944" cy="4525963"/>
          </a:xfrm>
        </p:spPr>
        <p:txBody>
          <a:bodyPr>
            <a:noAutofit/>
          </a:bodyPr>
          <a:lstStyle/>
          <a:p>
            <a:pPr marL="0" indent="0">
              <a:buNone/>
            </a:pPr>
            <a:r>
              <a:rPr lang="en-GB" sz="2400" u="sng" dirty="0" smtClean="0">
                <a:solidFill>
                  <a:srgbClr val="7030A0"/>
                </a:solidFill>
              </a:rPr>
              <a:t>Meeting One</a:t>
            </a:r>
          </a:p>
          <a:p>
            <a:pPr>
              <a:buFont typeface="Wingdings" panose="05000000000000000000" pitchFamily="2" charset="2"/>
              <a:buChar char="ü"/>
            </a:pPr>
            <a:r>
              <a:rPr lang="en-GB" sz="2400" dirty="0" smtClean="0"/>
              <a:t>Bit of training on open unbiased questions</a:t>
            </a:r>
            <a:endParaRPr lang="en-GB" sz="2400" dirty="0"/>
          </a:p>
          <a:p>
            <a:pPr>
              <a:buFont typeface="Wingdings" panose="05000000000000000000" pitchFamily="2" charset="2"/>
              <a:buChar char="ü"/>
            </a:pPr>
            <a:r>
              <a:rPr lang="en-GB" sz="2400" dirty="0" smtClean="0"/>
              <a:t>Questions tenants would like to ask based on regulatory standards</a:t>
            </a:r>
          </a:p>
          <a:p>
            <a:pPr>
              <a:buFont typeface="Wingdings" panose="05000000000000000000" pitchFamily="2" charset="2"/>
              <a:buChar char="ü"/>
            </a:pPr>
            <a:r>
              <a:rPr lang="en-GB" sz="2400" dirty="0" smtClean="0"/>
              <a:t>Evidence that tenants would like to see to demonstrate compliance</a:t>
            </a:r>
          </a:p>
          <a:p>
            <a:pPr marL="0" indent="0">
              <a:buNone/>
            </a:pPr>
            <a:r>
              <a:rPr lang="en-GB" sz="2400" u="sng" dirty="0" smtClean="0">
                <a:solidFill>
                  <a:srgbClr val="7030A0"/>
                </a:solidFill>
              </a:rPr>
              <a:t>Meeting Two</a:t>
            </a:r>
          </a:p>
          <a:p>
            <a:pPr>
              <a:buFont typeface="Wingdings" panose="05000000000000000000" pitchFamily="2" charset="2"/>
              <a:buChar char="ü"/>
            </a:pPr>
            <a:r>
              <a:rPr lang="en-GB" sz="2400" dirty="0" smtClean="0"/>
              <a:t>Managers come back and fill in the answers and share evidence</a:t>
            </a:r>
          </a:p>
          <a:p>
            <a:pPr>
              <a:buFont typeface="Wingdings" panose="05000000000000000000" pitchFamily="2" charset="2"/>
              <a:buChar char="ü"/>
            </a:pPr>
            <a:r>
              <a:rPr lang="en-GB" sz="2400" dirty="0"/>
              <a:t>G</a:t>
            </a:r>
            <a:r>
              <a:rPr lang="en-GB" sz="2400" dirty="0" smtClean="0"/>
              <a:t>aps are discussed and promises appear in the VFM statement</a:t>
            </a:r>
          </a:p>
          <a:p>
            <a:pPr>
              <a:buFont typeface="Wingdings" panose="05000000000000000000" pitchFamily="2" charset="2"/>
              <a:buChar char="ü"/>
            </a:pPr>
            <a:endParaRPr lang="en-GB" sz="2400" dirty="0"/>
          </a:p>
        </p:txBody>
      </p:sp>
      <p:pic>
        <p:nvPicPr>
          <p:cNvPr id="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6012160" y="1628800"/>
            <a:ext cx="29210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12132050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L</a:t>
            </a:r>
            <a:r>
              <a:rPr lang="en-GB" b="1" dirty="0" smtClean="0">
                <a:solidFill>
                  <a:srgbClr val="7030A0"/>
                </a:solidFill>
              </a:rPr>
              <a:t>unch</a:t>
            </a:r>
            <a:endParaRPr lang="en-GB" b="1" dirty="0">
              <a:solidFill>
                <a:srgbClr val="7030A0"/>
              </a:solidFill>
            </a:endParaRPr>
          </a:p>
        </p:txBody>
      </p:sp>
      <p:pic>
        <p:nvPicPr>
          <p:cNvPr id="7171" name="Picture 3" descr="C:\Users\Yvonne\AppData\Local\Microsoft\Windows\Temporary Internet Files\Content.IE5\PNCFVHFO\What's%20for%20Lunch%20animated[1].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0570" y="1628800"/>
            <a:ext cx="4597627" cy="35813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7127455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Update on the measuring CI project</a:t>
            </a:r>
            <a:endParaRPr lang="en-GB" b="1" dirty="0">
              <a:solidFill>
                <a:srgbClr val="7030A0"/>
              </a:solidFill>
            </a:endParaRPr>
          </a:p>
        </p:txBody>
      </p:sp>
      <p:sp>
        <p:nvSpPr>
          <p:cNvPr id="3" name="Content Placeholder 2"/>
          <p:cNvSpPr>
            <a:spLocks noGrp="1"/>
          </p:cNvSpPr>
          <p:nvPr>
            <p:ph idx="1"/>
          </p:nvPr>
        </p:nvSpPr>
        <p:spPr/>
        <p:txBody>
          <a:bodyPr/>
          <a:lstStyle/>
          <a:p>
            <a:r>
              <a:rPr lang="en-GB" dirty="0" smtClean="0"/>
              <a:t>25 organisations involved</a:t>
            </a:r>
          </a:p>
          <a:p>
            <a:r>
              <a:rPr lang="en-GB" dirty="0" smtClean="0"/>
              <a:t>Develop and test a model for measuring the quality and where possible cost of involvement</a:t>
            </a:r>
          </a:p>
          <a:p>
            <a:r>
              <a:rPr lang="en-GB" dirty="0" smtClean="0"/>
              <a:t>Project by Nic Bliss – investment and impact statement</a:t>
            </a:r>
          </a:p>
          <a:p>
            <a:r>
              <a:rPr lang="en-GB" dirty="0" smtClean="0"/>
              <a:t>Collaboration - HACT measuring community investment for the bottom line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Tree>
    <p:extLst>
      <p:ext uri="{BB962C8B-B14F-4D97-AF65-F5344CB8AC3E}">
        <p14:creationId xmlns:p14="http://schemas.microsoft.com/office/powerpoint/2010/main" val="32605519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gets measured gets done!</a:t>
            </a:r>
            <a:endParaRPr lang="en-GB" b="1" dirty="0">
              <a:solidFill>
                <a:srgbClr val="7030A0"/>
              </a:solidFill>
            </a:endParaRPr>
          </a:p>
        </p:txBody>
      </p:sp>
      <p:sp>
        <p:nvSpPr>
          <p:cNvPr id="3" name="Content Placeholder 2"/>
          <p:cNvSpPr>
            <a:spLocks noGrp="1"/>
          </p:cNvSpPr>
          <p:nvPr>
            <p:ph idx="1"/>
          </p:nvPr>
        </p:nvSpPr>
        <p:spPr>
          <a:xfrm>
            <a:off x="307975" y="1412776"/>
            <a:ext cx="8229600" cy="5145737"/>
          </a:xfrm>
        </p:spPr>
        <p:txBody>
          <a:bodyPr>
            <a:normAutofit fontScale="92500" lnSpcReduction="20000"/>
          </a:bodyPr>
          <a:lstStyle/>
          <a:p>
            <a:pPr>
              <a:buFont typeface="Wingdings" panose="05000000000000000000" pitchFamily="2" charset="2"/>
              <a:buChar char="ü"/>
            </a:pPr>
            <a:r>
              <a:rPr lang="en-GB" dirty="0" smtClean="0"/>
              <a:t>Annual Impact </a:t>
            </a:r>
            <a:r>
              <a:rPr lang="en-GB" dirty="0"/>
              <a:t>A</a:t>
            </a:r>
            <a:r>
              <a:rPr lang="en-GB" dirty="0" smtClean="0"/>
              <a:t>ssessments for Board</a:t>
            </a:r>
          </a:p>
          <a:p>
            <a:pPr>
              <a:buFont typeface="Wingdings" panose="05000000000000000000" pitchFamily="2" charset="2"/>
              <a:buChar char="ü"/>
            </a:pPr>
            <a:r>
              <a:rPr lang="en-GB" dirty="0" smtClean="0"/>
              <a:t>Service </a:t>
            </a:r>
            <a:r>
              <a:rPr lang="en-GB" dirty="0"/>
              <a:t>changes as a result of CI </a:t>
            </a:r>
          </a:p>
          <a:p>
            <a:pPr>
              <a:buFont typeface="Wingdings" panose="05000000000000000000" pitchFamily="2" charset="2"/>
              <a:buChar char="ü"/>
            </a:pPr>
            <a:r>
              <a:rPr lang="en-GB" dirty="0" smtClean="0"/>
              <a:t>“So what” surveys– what have we learnt/changed – </a:t>
            </a:r>
            <a:r>
              <a:rPr lang="en-GB" dirty="0" smtClean="0">
                <a:solidFill>
                  <a:srgbClr val="7030A0"/>
                </a:solidFill>
              </a:rPr>
              <a:t>what has made a difference?</a:t>
            </a:r>
          </a:p>
          <a:p>
            <a:pPr>
              <a:buFont typeface="Wingdings" panose="05000000000000000000" pitchFamily="2" charset="2"/>
              <a:buChar char="ü"/>
            </a:pPr>
            <a:r>
              <a:rPr lang="en-GB" dirty="0" smtClean="0"/>
              <a:t>Numbers involved in attending training/involvement – </a:t>
            </a:r>
            <a:r>
              <a:rPr lang="en-GB" dirty="0" smtClean="0">
                <a:solidFill>
                  <a:srgbClr val="7030A0"/>
                </a:solidFill>
              </a:rPr>
              <a:t>but are they the same people?</a:t>
            </a:r>
          </a:p>
          <a:p>
            <a:pPr>
              <a:buFont typeface="Wingdings" panose="05000000000000000000" pitchFamily="2" charset="2"/>
              <a:buChar char="ü"/>
            </a:pPr>
            <a:r>
              <a:rPr lang="en-GB" dirty="0" smtClean="0"/>
              <a:t>Increase </a:t>
            </a:r>
            <a:r>
              <a:rPr lang="en-GB" smtClean="0"/>
              <a:t>in under-represented </a:t>
            </a:r>
            <a:r>
              <a:rPr lang="en-GB" dirty="0" smtClean="0"/>
              <a:t>groups</a:t>
            </a:r>
          </a:p>
          <a:p>
            <a:pPr>
              <a:buFont typeface="Wingdings" panose="05000000000000000000" pitchFamily="2" charset="2"/>
              <a:buChar char="ü"/>
            </a:pPr>
            <a:r>
              <a:rPr lang="en-GB" dirty="0"/>
              <a:t>S</a:t>
            </a:r>
            <a:r>
              <a:rPr lang="en-GB" dirty="0" smtClean="0"/>
              <a:t>atisfaction with opportunities to get involved and  views taken into account</a:t>
            </a:r>
          </a:p>
          <a:p>
            <a:pPr marL="0" indent="0">
              <a:buNone/>
            </a:pPr>
            <a:r>
              <a:rPr lang="en-GB" dirty="0" smtClean="0">
                <a:solidFill>
                  <a:srgbClr val="7030A0"/>
                </a:solidFill>
              </a:rPr>
              <a:t>Are the Minutes you take action focussed?</a:t>
            </a:r>
          </a:p>
          <a:p>
            <a:pPr>
              <a:buFont typeface="Wingdings" panose="05000000000000000000" pitchFamily="2" charset="2"/>
              <a:buChar char="ü"/>
            </a:pPr>
            <a:endParaRPr lang="en-GB" dirty="0" smtClean="0"/>
          </a:p>
          <a:p>
            <a:pPr marL="0" indent="0">
              <a:buNone/>
            </a:pPr>
            <a:endParaRPr lang="en-GB" dirty="0" smtClean="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sp>
        <p:nvSpPr>
          <p:cNvPr id="5" name="AutoShape 5" descr="Image result for meas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7" descr="Image result for measur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229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209256"/>
            <a:ext cx="2275958" cy="15145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8572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solidFill>
                  <a:srgbClr val="7030A0"/>
                </a:solidFill>
              </a:rPr>
              <a:t>W</a:t>
            </a:r>
            <a:r>
              <a:rPr lang="en-GB" b="1" dirty="0" smtClean="0">
                <a:solidFill>
                  <a:srgbClr val="7030A0"/>
                </a:solidFill>
              </a:rPr>
              <a:t>e have always done it this way!</a:t>
            </a:r>
            <a:endParaRPr lang="en-GB" b="1" dirty="0">
              <a:solidFill>
                <a:srgbClr val="7030A0"/>
              </a:solidFill>
            </a:endParaRPr>
          </a:p>
        </p:txBody>
      </p:sp>
      <p:sp>
        <p:nvSpPr>
          <p:cNvPr id="3" name="Content Placeholder 2"/>
          <p:cNvSpPr>
            <a:spLocks noGrp="1"/>
          </p:cNvSpPr>
          <p:nvPr>
            <p:ph idx="1"/>
          </p:nvPr>
        </p:nvSpPr>
        <p:spPr>
          <a:xfrm>
            <a:off x="395536" y="1556792"/>
            <a:ext cx="8229600" cy="4525963"/>
          </a:xfrm>
        </p:spPr>
        <p:txBody>
          <a:bodyPr>
            <a:normAutofit fontScale="77500" lnSpcReduction="20000"/>
          </a:bodyPr>
          <a:lstStyle/>
          <a:p>
            <a:pPr>
              <a:buFont typeface="Wingdings" panose="05000000000000000000" pitchFamily="2" charset="2"/>
              <a:buChar char="ü"/>
            </a:pPr>
            <a:r>
              <a:rPr lang="en-GB" dirty="0" smtClean="0"/>
              <a:t>Few KPIs  collected </a:t>
            </a:r>
            <a:endParaRPr lang="en-GB" dirty="0"/>
          </a:p>
          <a:p>
            <a:pPr>
              <a:buFont typeface="Wingdings" panose="05000000000000000000" pitchFamily="2" charset="2"/>
              <a:buChar char="ü"/>
            </a:pPr>
            <a:r>
              <a:rPr lang="en-GB" dirty="0"/>
              <a:t>M</a:t>
            </a:r>
            <a:r>
              <a:rPr lang="en-GB" dirty="0" smtClean="0"/>
              <a:t>anagement of CI - not measured</a:t>
            </a:r>
          </a:p>
          <a:p>
            <a:pPr>
              <a:buFont typeface="Wingdings" panose="05000000000000000000" pitchFamily="2" charset="2"/>
              <a:buChar char="ü"/>
            </a:pPr>
            <a:r>
              <a:rPr lang="en-GB" dirty="0" smtClean="0"/>
              <a:t>Boards mainly hear only from Scrutiny Panels</a:t>
            </a:r>
          </a:p>
          <a:p>
            <a:pPr>
              <a:buFont typeface="Wingdings" panose="05000000000000000000" pitchFamily="2" charset="2"/>
              <a:buChar char="ü"/>
            </a:pPr>
            <a:r>
              <a:rPr lang="en-GB" dirty="0" smtClean="0"/>
              <a:t>Poor use of social media and web surveys</a:t>
            </a:r>
          </a:p>
          <a:p>
            <a:pPr>
              <a:buFont typeface="Wingdings" panose="05000000000000000000" pitchFamily="2" charset="2"/>
              <a:buChar char="ü"/>
            </a:pPr>
            <a:r>
              <a:rPr lang="en-GB" dirty="0" smtClean="0"/>
              <a:t>Little feedback on what has been achieved as a result</a:t>
            </a:r>
          </a:p>
          <a:p>
            <a:pPr>
              <a:buFont typeface="Wingdings" panose="05000000000000000000" pitchFamily="2" charset="2"/>
              <a:buChar char="ü"/>
            </a:pPr>
            <a:r>
              <a:rPr lang="en-GB" dirty="0" smtClean="0"/>
              <a:t>Meetings in the day-time </a:t>
            </a:r>
          </a:p>
          <a:p>
            <a:pPr>
              <a:buFont typeface="Wingdings" panose="05000000000000000000" pitchFamily="2" charset="2"/>
              <a:buChar char="ü"/>
            </a:pPr>
            <a:r>
              <a:rPr lang="en-GB" dirty="0" smtClean="0"/>
              <a:t>CI staff not held to account for outputs by senior teams </a:t>
            </a:r>
          </a:p>
          <a:p>
            <a:pPr>
              <a:buFont typeface="Wingdings" panose="05000000000000000000" pitchFamily="2" charset="2"/>
              <a:buChar char="ü"/>
            </a:pPr>
            <a:r>
              <a:rPr lang="en-GB" dirty="0" smtClean="0"/>
              <a:t>Reviews of long standing groups </a:t>
            </a:r>
          </a:p>
          <a:p>
            <a:pPr>
              <a:buFont typeface="Wingdings" panose="05000000000000000000" pitchFamily="2" charset="2"/>
              <a:buChar char="ü"/>
            </a:pPr>
            <a:r>
              <a:rPr lang="en-GB" dirty="0"/>
              <a:t>G</a:t>
            </a:r>
            <a:r>
              <a:rPr lang="en-GB" dirty="0" smtClean="0"/>
              <a:t>ood stories for your newsletters </a:t>
            </a:r>
            <a:endParaRPr lang="en-GB" dirty="0">
              <a:solidFill>
                <a:srgbClr val="7030A0"/>
              </a:solidFill>
            </a:endParaRPr>
          </a:p>
          <a:p>
            <a:pPr marL="0" indent="0">
              <a:buNone/>
            </a:pPr>
            <a:r>
              <a:rPr lang="en-GB" b="1" dirty="0">
                <a:solidFill>
                  <a:srgbClr val="7030A0"/>
                </a:solidFill>
              </a:rPr>
              <a:t>B</a:t>
            </a:r>
            <a:r>
              <a:rPr lang="en-GB" b="1" dirty="0" smtClean="0">
                <a:solidFill>
                  <a:srgbClr val="7030A0"/>
                </a:solidFill>
              </a:rPr>
              <a:t>ut is that enough?</a:t>
            </a:r>
            <a:endParaRPr lang="en-GB" b="1" dirty="0">
              <a:solidFill>
                <a:srgbClr val="7030A0"/>
              </a:solidFill>
            </a:endParaRPr>
          </a:p>
          <a:p>
            <a:pPr marL="0" indent="0">
              <a:buNone/>
            </a:pPr>
            <a:r>
              <a:rPr lang="en-GB" b="1" dirty="0" smtClean="0">
                <a:solidFill>
                  <a:srgbClr val="7030A0"/>
                </a:solidFill>
              </a:rPr>
              <a:t>Are you open to change?</a:t>
            </a:r>
            <a:endParaRPr lang="en-GB" b="1" dirty="0">
              <a:solidFill>
                <a:srgbClr val="7030A0"/>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8264" y="1700808"/>
            <a:ext cx="1752600" cy="1162050"/>
          </a:xfrm>
          <a:prstGeom prst="rect">
            <a:avLst/>
          </a:prstGeom>
        </p:spPr>
      </p:pic>
    </p:spTree>
    <p:extLst>
      <p:ext uri="{BB962C8B-B14F-4D97-AF65-F5344CB8AC3E}">
        <p14:creationId xmlns:p14="http://schemas.microsoft.com/office/powerpoint/2010/main" val="35556541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Brownfield plans and Housing Zones</a:t>
            </a:r>
            <a:endParaRPr lang="en-GB" b="1" dirty="0">
              <a:solidFill>
                <a:srgbClr val="7030A0"/>
              </a:solidFill>
            </a:endParaRPr>
          </a:p>
        </p:txBody>
      </p:sp>
      <p:sp>
        <p:nvSpPr>
          <p:cNvPr id="3" name="Content Placeholder 2"/>
          <p:cNvSpPr>
            <a:spLocks noGrp="1"/>
          </p:cNvSpPr>
          <p:nvPr>
            <p:ph sz="half" idx="1"/>
          </p:nvPr>
        </p:nvSpPr>
        <p:spPr>
          <a:xfrm>
            <a:off x="457200" y="1268760"/>
            <a:ext cx="4330824" cy="5375922"/>
          </a:xfrm>
        </p:spPr>
        <p:txBody>
          <a:bodyPr>
            <a:normAutofit fontScale="92500"/>
          </a:bodyPr>
          <a:lstStyle/>
          <a:p>
            <a:r>
              <a:rPr lang="en-GB" dirty="0" smtClean="0"/>
              <a:t>Help LAs to fund LAs to clean up unused land</a:t>
            </a:r>
          </a:p>
          <a:p>
            <a:r>
              <a:rPr lang="en-GB" dirty="0" smtClean="0"/>
              <a:t>LAs to prepare a register of sites</a:t>
            </a:r>
          </a:p>
          <a:p>
            <a:r>
              <a:rPr lang="en-GB" dirty="0" smtClean="0"/>
              <a:t>90% must have planning permission by 2020</a:t>
            </a:r>
          </a:p>
          <a:p>
            <a:r>
              <a:rPr lang="en-GB" dirty="0" smtClean="0"/>
              <a:t>20 Housing Zones outside </a:t>
            </a:r>
            <a:r>
              <a:rPr lang="en-GB" dirty="0"/>
              <a:t>London – to build another 45,000 homes</a:t>
            </a:r>
          </a:p>
          <a:p>
            <a:r>
              <a:rPr lang="en-GB" dirty="0"/>
              <a:t>5,500 of these in the north west – Wirral, Preston, Blackburn and Darwen</a:t>
            </a:r>
          </a:p>
          <a:p>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pic>
        <p:nvPicPr>
          <p:cNvPr id="8" name="Content Placeholder 7"/>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48868" y="2204864"/>
            <a:ext cx="4038600" cy="2686546"/>
          </a:xfrm>
        </p:spPr>
      </p:pic>
    </p:spTree>
    <p:extLst>
      <p:ext uri="{BB962C8B-B14F-4D97-AF65-F5344CB8AC3E}">
        <p14:creationId xmlns:p14="http://schemas.microsoft.com/office/powerpoint/2010/main" val="8943665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dirty="0" smtClean="0">
                <a:solidFill>
                  <a:srgbClr val="7030A0"/>
                </a:solidFill>
              </a:rPr>
              <a:t>We can deliver better VFM in involvement</a:t>
            </a:r>
            <a:endParaRPr lang="en-GB" sz="3600" b="1" dirty="0">
              <a:solidFill>
                <a:srgbClr val="7030A0"/>
              </a:solidFill>
            </a:endParaRPr>
          </a:p>
        </p:txBody>
      </p:sp>
      <p:sp>
        <p:nvSpPr>
          <p:cNvPr id="3" name="Content Placeholder 2"/>
          <p:cNvSpPr>
            <a:spLocks noGrp="1"/>
          </p:cNvSpPr>
          <p:nvPr>
            <p:ph idx="1"/>
          </p:nvPr>
        </p:nvSpPr>
        <p:spPr>
          <a:xfrm>
            <a:off x="457200" y="1196752"/>
            <a:ext cx="7787208" cy="5472608"/>
          </a:xfrm>
        </p:spPr>
        <p:txBody>
          <a:bodyPr>
            <a:normAutofit fontScale="92500" lnSpcReduction="10000"/>
          </a:bodyPr>
          <a:lstStyle/>
          <a:p>
            <a:pPr>
              <a:buFont typeface="Wingdings" panose="05000000000000000000" pitchFamily="2" charset="2"/>
              <a:buChar char="ü"/>
            </a:pPr>
            <a:r>
              <a:rPr lang="en-GB" sz="2400" b="1" dirty="0" smtClean="0">
                <a:solidFill>
                  <a:srgbClr val="7030A0"/>
                </a:solidFill>
              </a:rPr>
              <a:t>Task and finish groups </a:t>
            </a:r>
            <a:r>
              <a:rPr lang="en-GB" sz="2400" dirty="0" smtClean="0"/>
              <a:t>– policy, procurement, survey results and one off quick result engagement</a:t>
            </a:r>
          </a:p>
          <a:p>
            <a:pPr>
              <a:buFont typeface="Wingdings" panose="05000000000000000000" pitchFamily="2" charset="2"/>
              <a:buChar char="ü"/>
            </a:pPr>
            <a:r>
              <a:rPr lang="en-GB" sz="2400" b="1" dirty="0" smtClean="0">
                <a:solidFill>
                  <a:srgbClr val="7030A0"/>
                </a:solidFill>
              </a:rPr>
              <a:t>Joint panel </a:t>
            </a:r>
            <a:r>
              <a:rPr lang="en-GB" sz="2400" dirty="0" smtClean="0"/>
              <a:t>with staff - review services - equal partners</a:t>
            </a:r>
          </a:p>
          <a:p>
            <a:pPr>
              <a:buFont typeface="Wingdings" panose="05000000000000000000" pitchFamily="2" charset="2"/>
              <a:buChar char="ü"/>
            </a:pPr>
            <a:r>
              <a:rPr lang="en-GB" sz="2400" b="1" dirty="0" smtClean="0">
                <a:solidFill>
                  <a:srgbClr val="7030A0"/>
                </a:solidFill>
              </a:rPr>
              <a:t>Opinion gathering </a:t>
            </a:r>
            <a:r>
              <a:rPr lang="en-GB" sz="2400" dirty="0" smtClean="0"/>
              <a:t>– at community events and centres locally and social media/website – will you incentivise?</a:t>
            </a:r>
          </a:p>
          <a:p>
            <a:pPr>
              <a:buFont typeface="Wingdings" panose="05000000000000000000" pitchFamily="2" charset="2"/>
              <a:buChar char="ü"/>
            </a:pPr>
            <a:r>
              <a:rPr lang="en-GB" sz="2400" b="1" dirty="0" smtClean="0">
                <a:solidFill>
                  <a:srgbClr val="7030A0"/>
                </a:solidFill>
              </a:rPr>
              <a:t>Phone Surveys </a:t>
            </a:r>
            <a:r>
              <a:rPr lang="en-GB" sz="2400" dirty="0" smtClean="0"/>
              <a:t>– tenants ask the questions of tenants</a:t>
            </a:r>
          </a:p>
          <a:p>
            <a:pPr>
              <a:buFont typeface="Wingdings" panose="05000000000000000000" pitchFamily="2" charset="2"/>
              <a:buChar char="ü"/>
            </a:pPr>
            <a:r>
              <a:rPr lang="en-GB" sz="2400" b="1" dirty="0" smtClean="0">
                <a:solidFill>
                  <a:srgbClr val="7030A0"/>
                </a:solidFill>
              </a:rPr>
              <a:t>Neighbourhood engagement </a:t>
            </a:r>
            <a:r>
              <a:rPr lang="en-GB" sz="2400" dirty="0" smtClean="0"/>
              <a:t>– Appreciative enquiry - discover, dream and design together</a:t>
            </a:r>
          </a:p>
          <a:p>
            <a:pPr>
              <a:buFont typeface="Wingdings" panose="05000000000000000000" pitchFamily="2" charset="2"/>
              <a:buChar char="ü"/>
            </a:pPr>
            <a:r>
              <a:rPr lang="en-GB" sz="2400" b="1" dirty="0" smtClean="0">
                <a:solidFill>
                  <a:srgbClr val="7030A0"/>
                </a:solidFill>
              </a:rPr>
              <a:t>Scrutiny and Compliant Panels </a:t>
            </a:r>
            <a:r>
              <a:rPr lang="en-GB" sz="2400" dirty="0" smtClean="0"/>
              <a:t>– lessons learnt and outcome focussed – reporting to Board</a:t>
            </a:r>
          </a:p>
          <a:p>
            <a:pPr>
              <a:buFont typeface="Wingdings" panose="05000000000000000000" pitchFamily="2" charset="2"/>
              <a:buChar char="ü"/>
            </a:pPr>
            <a:r>
              <a:rPr lang="en-GB" sz="2400" b="1" dirty="0" smtClean="0">
                <a:solidFill>
                  <a:srgbClr val="7030A0"/>
                </a:solidFill>
              </a:rPr>
              <a:t>Regular Consultative Group with teeth </a:t>
            </a:r>
            <a:r>
              <a:rPr lang="en-GB" sz="2400" dirty="0" smtClean="0">
                <a:solidFill>
                  <a:srgbClr val="7030A0"/>
                </a:solidFill>
              </a:rPr>
              <a:t>– </a:t>
            </a:r>
            <a:r>
              <a:rPr lang="en-GB" sz="2400" dirty="0"/>
              <a:t>E</a:t>
            </a:r>
            <a:r>
              <a:rPr lang="en-GB" sz="2400" dirty="0" smtClean="0"/>
              <a:t>quality assessment, performance review, well engaged VFM panel – reporting to Board</a:t>
            </a:r>
          </a:p>
          <a:p>
            <a:pPr>
              <a:buFont typeface="Wingdings" panose="05000000000000000000" pitchFamily="2" charset="2"/>
              <a:buChar char="ü"/>
            </a:pPr>
            <a:r>
              <a:rPr lang="en-GB" sz="2400" b="1" dirty="0" smtClean="0">
                <a:solidFill>
                  <a:srgbClr val="7030A0"/>
                </a:solidFill>
              </a:rPr>
              <a:t>On Boards/ Committees </a:t>
            </a:r>
            <a:r>
              <a:rPr lang="en-GB" sz="2400" dirty="0" smtClean="0"/>
              <a:t>– local skills and knowledge – does published performance and reporting sound right?</a:t>
            </a:r>
          </a:p>
          <a:p>
            <a:pPr>
              <a:buFont typeface="Wingdings" panose="05000000000000000000" pitchFamily="2" charset="2"/>
              <a:buChar char="ü"/>
            </a:pPr>
            <a:r>
              <a:rPr lang="en-GB" sz="2400" b="1" dirty="0" smtClean="0">
                <a:solidFill>
                  <a:srgbClr val="7030A0"/>
                </a:solidFill>
              </a:rPr>
              <a:t>Tenants into employment through volunteering</a:t>
            </a:r>
          </a:p>
          <a:p>
            <a:pPr marL="0" indent="0">
              <a:buNone/>
            </a:pP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0230" y="5877272"/>
            <a:ext cx="1927478" cy="91555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328" y="1628800"/>
            <a:ext cx="1693681" cy="1584176"/>
          </a:xfrm>
          <a:prstGeom prst="rect">
            <a:avLst/>
          </a:prstGeom>
        </p:spPr>
      </p:pic>
    </p:spTree>
    <p:extLst>
      <p:ext uri="{BB962C8B-B14F-4D97-AF65-F5344CB8AC3E}">
        <p14:creationId xmlns:p14="http://schemas.microsoft.com/office/powerpoint/2010/main" val="186669446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Appreciative enquiry</a:t>
            </a:r>
            <a:endParaRPr lang="en-GB" b="1" dirty="0">
              <a:solidFill>
                <a:srgbClr val="7030A0"/>
              </a:solidFill>
            </a:endParaRPr>
          </a:p>
        </p:txBody>
      </p:sp>
      <p:sp>
        <p:nvSpPr>
          <p:cNvPr id="3" name="Content Placeholder 2"/>
          <p:cNvSpPr>
            <a:spLocks noGrp="1"/>
          </p:cNvSpPr>
          <p:nvPr>
            <p:ph idx="1"/>
          </p:nvPr>
        </p:nvSpPr>
        <p:spPr>
          <a:xfrm>
            <a:off x="457200" y="1600200"/>
            <a:ext cx="8229600" cy="4761851"/>
          </a:xfrm>
        </p:spPr>
        <p:txBody>
          <a:bodyPr>
            <a:normAutofit lnSpcReduction="10000"/>
          </a:bodyPr>
          <a:lstStyle/>
          <a:p>
            <a:r>
              <a:rPr lang="en-GB" dirty="0" smtClean="0"/>
              <a:t>Energetic Define, Discover, Dream, Design and Deliver</a:t>
            </a:r>
          </a:p>
          <a:p>
            <a:r>
              <a:rPr lang="en-GB" dirty="0"/>
              <a:t>If we focus on problems – we find </a:t>
            </a:r>
            <a:r>
              <a:rPr lang="en-GB" dirty="0" smtClean="0"/>
              <a:t>them</a:t>
            </a:r>
          </a:p>
          <a:p>
            <a:r>
              <a:rPr lang="en-GB" dirty="0" smtClean="0"/>
              <a:t>If we focus on possibilities, we find them</a:t>
            </a:r>
          </a:p>
          <a:p>
            <a:r>
              <a:rPr lang="en-GB" dirty="0" smtClean="0"/>
              <a:t>Language crates reality</a:t>
            </a:r>
          </a:p>
          <a:p>
            <a:r>
              <a:rPr lang="en-GB" dirty="0" smtClean="0"/>
              <a:t>Carrying old ways forward should be the best old ways only</a:t>
            </a:r>
          </a:p>
          <a:p>
            <a:r>
              <a:rPr lang="en-GB" dirty="0" smtClean="0"/>
              <a:t>Strengths, opportunities, aspirations an results – seek out and welcome the challenge</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2360" y="6075294"/>
            <a:ext cx="1207398" cy="573514"/>
          </a:xfrm>
          <a:prstGeom prst="rect">
            <a:avLst/>
          </a:prstGeom>
        </p:spPr>
      </p:pic>
    </p:spTree>
    <p:extLst>
      <p:ext uri="{BB962C8B-B14F-4D97-AF65-F5344CB8AC3E}">
        <p14:creationId xmlns:p14="http://schemas.microsoft.com/office/powerpoint/2010/main" val="14999615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Data protection and customer groups</a:t>
            </a:r>
            <a:endParaRPr lang="en-GB" b="1" dirty="0">
              <a:solidFill>
                <a:srgbClr val="7030A0"/>
              </a:solidFill>
            </a:endParaRPr>
          </a:p>
        </p:txBody>
      </p:sp>
      <p:pic>
        <p:nvPicPr>
          <p:cNvPr id="18435" name="Picture 3" descr="C:\Users\Yvonne\AppData\Local\Microsoft\Windows\Temporary Internet Files\Content.IE5\JI6SFWLN\Depositphotos_6832578_s-2015[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484784"/>
            <a:ext cx="6034617" cy="452596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C:\Users\Yvonne\AppData\Local\Microsoft\Windows\Temporary Internet Files\Content.IE5\JR37M77N\268x180_thumb_photo_111294_7494d0d2a[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714500"/>
            <a:ext cx="17018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2339113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Car insurance for involved customers</a:t>
            </a:r>
            <a:endParaRPr lang="en-GB" b="1" dirty="0">
              <a:solidFill>
                <a:srgbClr val="7030A0"/>
              </a:solidFill>
            </a:endParaRPr>
          </a:p>
        </p:txBody>
      </p:sp>
      <p:pic>
        <p:nvPicPr>
          <p:cNvPr id="17410" name="Picture 2" descr="C:\Program Files (x86)\Microsoft Office\MEDIA\CAGCAT10\j0212957.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545102"/>
            <a:ext cx="4032619" cy="2531970"/>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C:\Users\Yvonne\AppData\Local\Microsoft\Windows\Temporary Internet Files\Content.IE5\OEEPIP2C\red-car-1365809519D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988" y="3284984"/>
            <a:ext cx="390525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8521149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AOB</a:t>
            </a:r>
            <a:endParaRPr lang="en-GB" b="1" dirty="0">
              <a:solidFill>
                <a:srgbClr val="7030A0"/>
              </a:solidFill>
            </a:endParaRPr>
          </a:p>
        </p:txBody>
      </p:sp>
      <p:pic>
        <p:nvPicPr>
          <p:cNvPr id="19460" name="Picture 4" descr="C:\Users\Yvonne\AppData\Local\Microsoft\Windows\Temporary Internet Files\Content.IE5\VIRAUCQE\k-uspexu-biznes-plan[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307385" y="1600200"/>
            <a:ext cx="4529230" cy="45259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spTree>
    <p:extLst>
      <p:ext uri="{BB962C8B-B14F-4D97-AF65-F5344CB8AC3E}">
        <p14:creationId xmlns:p14="http://schemas.microsoft.com/office/powerpoint/2010/main" val="19013931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Forthcoming Training</a:t>
            </a:r>
            <a:endParaRPr lang="en-GB" b="1" dirty="0">
              <a:solidFill>
                <a:srgbClr val="7030A0"/>
              </a:solidFill>
            </a:endParaRPr>
          </a:p>
        </p:txBody>
      </p:sp>
      <p:sp>
        <p:nvSpPr>
          <p:cNvPr id="3" name="Content Placeholder 2"/>
          <p:cNvSpPr>
            <a:spLocks noGrp="1"/>
          </p:cNvSpPr>
          <p:nvPr>
            <p:ph idx="1"/>
          </p:nvPr>
        </p:nvSpPr>
        <p:spPr/>
        <p:txBody>
          <a:bodyPr>
            <a:normAutofit lnSpcReduction="10000"/>
          </a:bodyPr>
          <a:lstStyle/>
          <a:p>
            <a:r>
              <a:rPr lang="en-GB" dirty="0" smtClean="0"/>
              <a:t>Leadership Sept - December</a:t>
            </a:r>
          </a:p>
          <a:p>
            <a:r>
              <a:rPr lang="en-GB" dirty="0" smtClean="0"/>
              <a:t>Complaints Panel – when?</a:t>
            </a:r>
          </a:p>
          <a:p>
            <a:r>
              <a:rPr lang="en-GB" dirty="0" smtClean="0"/>
              <a:t>CI Staff Unconference – when?</a:t>
            </a:r>
          </a:p>
          <a:p>
            <a:r>
              <a:rPr lang="en-GB" dirty="0" smtClean="0"/>
              <a:t>New to scrutiny training – when?</a:t>
            </a:r>
          </a:p>
          <a:p>
            <a:endParaRPr lang="en-GB" dirty="0"/>
          </a:p>
          <a:p>
            <a:pPr marL="0" indent="0">
              <a:buNone/>
            </a:pPr>
            <a:r>
              <a:rPr lang="en-GB" dirty="0" smtClean="0">
                <a:solidFill>
                  <a:srgbClr val="7030A0"/>
                </a:solidFill>
              </a:rPr>
              <a:t>Topics for future meetings  please</a:t>
            </a:r>
          </a:p>
          <a:p>
            <a:pPr>
              <a:buFont typeface="Wingdings" panose="05000000000000000000" pitchFamily="2" charset="2"/>
              <a:buChar char="ü"/>
            </a:pPr>
            <a:r>
              <a:rPr lang="en-GB" dirty="0" smtClean="0"/>
              <a:t>14th October – Habinteg</a:t>
            </a:r>
          </a:p>
          <a:p>
            <a:pPr>
              <a:buFont typeface="Wingdings" panose="05000000000000000000" pitchFamily="2" charset="2"/>
              <a:buChar char="ü"/>
            </a:pPr>
            <a:r>
              <a:rPr lang="en-GB" dirty="0" smtClean="0"/>
              <a:t>27th </a:t>
            </a:r>
            <a:r>
              <a:rPr lang="en-GB" dirty="0"/>
              <a:t>J</a:t>
            </a:r>
            <a:r>
              <a:rPr lang="en-GB" dirty="0" smtClean="0"/>
              <a:t>anuary - Magenta</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pic>
        <p:nvPicPr>
          <p:cNvPr id="20484" name="Picture 4" descr="C:\Users\Yvonne\AppData\Local\Microsoft\Windows\Temporary Internet Files\Content.IE5\JI6SFWLN\coming-soon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267" y="1268760"/>
            <a:ext cx="2780695" cy="2495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57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Thanks for supporting Scrutiny.net</a:t>
            </a:r>
            <a:br>
              <a:rPr lang="en-GB" b="1" dirty="0" smtClean="0">
                <a:solidFill>
                  <a:srgbClr val="7030A0"/>
                </a:solidFill>
              </a:rPr>
            </a:br>
            <a:r>
              <a:rPr lang="en-GB" b="1" dirty="0" smtClean="0">
                <a:solidFill>
                  <a:srgbClr val="7030A0"/>
                </a:solidFill>
              </a:rPr>
              <a:t>- we hope you enjoyed the meeting</a:t>
            </a:r>
            <a:endParaRPr lang="en-GB" b="1" dirty="0">
              <a:solidFill>
                <a:srgbClr val="7030A0"/>
              </a:solidFill>
            </a:endParaRPr>
          </a:p>
        </p:txBody>
      </p:sp>
      <p:sp>
        <p:nvSpPr>
          <p:cNvPr id="3" name="Content Placeholder 2"/>
          <p:cNvSpPr>
            <a:spLocks noGrp="1"/>
          </p:cNvSpPr>
          <p:nvPr>
            <p:ph idx="1"/>
          </p:nvPr>
        </p:nvSpPr>
        <p:spPr/>
        <p:txBody>
          <a:bodyPr>
            <a:normAutofit/>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dirty="0" smtClean="0">
                <a:hlinkClick r:id="rId2"/>
              </a:rPr>
              <a:t>Yvonne@tenantadvisor.net</a:t>
            </a:r>
            <a:endParaRPr lang="en-GB" dirty="0" smtClean="0"/>
          </a:p>
          <a:p>
            <a:pPr marL="0" indent="0">
              <a:buNone/>
            </a:pPr>
            <a:r>
              <a:rPr lang="en-GB" dirty="0" smtClean="0"/>
              <a:t>07867974659</a:t>
            </a:r>
            <a:endParaRPr lang="en-GB" dirty="0"/>
          </a:p>
          <a:p>
            <a:pPr marL="0"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5733256"/>
            <a:ext cx="1927478" cy="91555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060848"/>
            <a:ext cx="3096344" cy="2060476"/>
          </a:xfrm>
          <a:prstGeom prst="rect">
            <a:avLst/>
          </a:prstGeom>
        </p:spPr>
      </p:pic>
    </p:spTree>
    <p:extLst>
      <p:ext uri="{BB962C8B-B14F-4D97-AF65-F5344CB8AC3E}">
        <p14:creationId xmlns:p14="http://schemas.microsoft.com/office/powerpoint/2010/main" val="16553959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New Starter and Affordable Homes</a:t>
            </a:r>
            <a:endParaRPr lang="en-GB" b="1" dirty="0">
              <a:solidFill>
                <a:srgbClr val="7030A0"/>
              </a:solidFill>
            </a:endParaRPr>
          </a:p>
        </p:txBody>
      </p:sp>
      <p:sp>
        <p:nvSpPr>
          <p:cNvPr id="3" name="Content Placeholder 2"/>
          <p:cNvSpPr>
            <a:spLocks noGrp="1"/>
          </p:cNvSpPr>
          <p:nvPr>
            <p:ph sz="half" idx="1"/>
          </p:nvPr>
        </p:nvSpPr>
        <p:spPr>
          <a:xfrm>
            <a:off x="457200" y="1268760"/>
            <a:ext cx="4258816" cy="5375922"/>
          </a:xfrm>
        </p:spPr>
        <p:txBody>
          <a:bodyPr>
            <a:normAutofit fontScale="92500"/>
          </a:bodyPr>
          <a:lstStyle/>
          <a:p>
            <a:r>
              <a:rPr lang="en-GB" dirty="0" smtClean="0"/>
              <a:t>200,000 new starter homes</a:t>
            </a:r>
          </a:p>
          <a:p>
            <a:r>
              <a:rPr lang="en-GB" dirty="0" smtClean="0"/>
              <a:t>First time buyers under 40 years</a:t>
            </a:r>
          </a:p>
          <a:p>
            <a:r>
              <a:rPr lang="en-GB" dirty="0" smtClean="0"/>
              <a:t>Sold at 20% below the market value (after 5 years you can sell)</a:t>
            </a:r>
          </a:p>
          <a:p>
            <a:r>
              <a:rPr lang="en-GB" dirty="0" smtClean="0"/>
              <a:t>275,000 affordable homes by 2020  (</a:t>
            </a:r>
            <a:r>
              <a:rPr lang="en-GB" dirty="0" smtClean="0">
                <a:solidFill>
                  <a:srgbClr val="7030A0"/>
                </a:solidFill>
              </a:rPr>
              <a:t>50,000 a year of the 100,000 needed for a number of years now)</a:t>
            </a:r>
          </a:p>
          <a:p>
            <a:r>
              <a:rPr lang="en-GB" dirty="0" smtClean="0"/>
              <a:t>LAs must help self builders</a:t>
            </a:r>
          </a:p>
          <a:p>
            <a:r>
              <a:rPr lang="en-GB" dirty="0" smtClean="0"/>
              <a:t>Simplify planning system</a:t>
            </a:r>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80634" y="1988840"/>
            <a:ext cx="4085254" cy="266429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2650745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Welfare Changes</a:t>
            </a:r>
            <a:endParaRPr lang="en-GB" b="1" dirty="0">
              <a:solidFill>
                <a:srgbClr val="7030A0"/>
              </a:solidFill>
            </a:endParaRPr>
          </a:p>
        </p:txBody>
      </p:sp>
      <p:sp>
        <p:nvSpPr>
          <p:cNvPr id="3" name="Content Placeholder 2"/>
          <p:cNvSpPr>
            <a:spLocks noGrp="1"/>
          </p:cNvSpPr>
          <p:nvPr>
            <p:ph sz="half" idx="1"/>
          </p:nvPr>
        </p:nvSpPr>
        <p:spPr>
          <a:xfrm>
            <a:off x="457200" y="1268760"/>
            <a:ext cx="4618856" cy="5375922"/>
          </a:xfrm>
        </p:spPr>
        <p:txBody>
          <a:bodyPr>
            <a:normAutofit fontScale="92500"/>
          </a:bodyPr>
          <a:lstStyle/>
          <a:p>
            <a:r>
              <a:rPr lang="en-GB" dirty="0" smtClean="0"/>
              <a:t>Reduce the maximum claim per household fro £26,000 to £23,000</a:t>
            </a:r>
          </a:p>
          <a:p>
            <a:r>
              <a:rPr lang="en-GB" dirty="0" smtClean="0"/>
              <a:t>End automatic payment of Housing Benefit for 18-21 year olds</a:t>
            </a:r>
          </a:p>
          <a:p>
            <a:r>
              <a:rPr lang="en-GB" dirty="0" smtClean="0"/>
              <a:t>Freezing working age benefits for 2 years</a:t>
            </a:r>
          </a:p>
          <a:p>
            <a:r>
              <a:rPr lang="en-GB" dirty="0" smtClean="0"/>
              <a:t>Another 12billion to go – not sure exactly where yet!</a:t>
            </a:r>
          </a:p>
          <a:p>
            <a:r>
              <a:rPr lang="en-GB" dirty="0" smtClean="0">
                <a:solidFill>
                  <a:srgbClr val="7030A0"/>
                </a:solidFill>
              </a:rPr>
              <a:t>Less money – less rent – less income in the business plan </a:t>
            </a:r>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57792" y="3501008"/>
            <a:ext cx="2846078" cy="1897385"/>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088" y="1628800"/>
            <a:ext cx="2219052" cy="1656009"/>
          </a:xfrm>
          <a:prstGeom prst="rect">
            <a:avLst/>
          </a:prstGeom>
        </p:spPr>
      </p:pic>
    </p:spTree>
    <p:extLst>
      <p:ext uri="{BB962C8B-B14F-4D97-AF65-F5344CB8AC3E}">
        <p14:creationId xmlns:p14="http://schemas.microsoft.com/office/powerpoint/2010/main" val="8401466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Human Rights and Immigration</a:t>
            </a:r>
            <a:endParaRPr lang="en-GB" b="1" dirty="0">
              <a:solidFill>
                <a:srgbClr val="7030A0"/>
              </a:solidFill>
            </a:endParaRPr>
          </a:p>
        </p:txBody>
      </p:sp>
      <p:sp>
        <p:nvSpPr>
          <p:cNvPr id="3" name="Content Placeholder 2"/>
          <p:cNvSpPr>
            <a:spLocks noGrp="1"/>
          </p:cNvSpPr>
          <p:nvPr>
            <p:ph sz="half" idx="1"/>
          </p:nvPr>
        </p:nvSpPr>
        <p:spPr>
          <a:xfrm>
            <a:off x="457200" y="1600200"/>
            <a:ext cx="4546848" cy="5044482"/>
          </a:xfrm>
        </p:spPr>
        <p:txBody>
          <a:bodyPr>
            <a:normAutofit/>
          </a:bodyPr>
          <a:lstStyle/>
          <a:p>
            <a:r>
              <a:rPr lang="en-GB" dirty="0" smtClean="0"/>
              <a:t>Immigration </a:t>
            </a:r>
            <a:r>
              <a:rPr lang="en-GB" dirty="0"/>
              <a:t>B</a:t>
            </a:r>
            <a:r>
              <a:rPr lang="en-GB" dirty="0" smtClean="0"/>
              <a:t>ill to make it easy to evict illegal immigrants</a:t>
            </a:r>
            <a:endParaRPr lang="en-GB" dirty="0"/>
          </a:p>
          <a:p>
            <a:r>
              <a:rPr lang="en-GB" dirty="0" smtClean="0"/>
              <a:t>Requirement for private landlords to check immigration status of tenants</a:t>
            </a:r>
          </a:p>
          <a:p>
            <a:r>
              <a:rPr lang="en-GB" dirty="0" smtClean="0"/>
              <a:t>Consultation on Bill of rights to replace the Human Rights Act</a:t>
            </a:r>
            <a:endParaRPr lang="en-GB" dirty="0"/>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4047" y="1628800"/>
            <a:ext cx="4037645" cy="3024336"/>
          </a:xfr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1836281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rgbClr val="7030A0"/>
                </a:solidFill>
              </a:rPr>
              <a:t>What else?</a:t>
            </a:r>
            <a:endParaRPr lang="en-GB" b="1" dirty="0">
              <a:solidFill>
                <a:srgbClr val="7030A0"/>
              </a:solidFill>
            </a:endParaRPr>
          </a:p>
        </p:txBody>
      </p:sp>
      <p:sp>
        <p:nvSpPr>
          <p:cNvPr id="3" name="Content Placeholder 2"/>
          <p:cNvSpPr>
            <a:spLocks noGrp="1"/>
          </p:cNvSpPr>
          <p:nvPr>
            <p:ph sz="half" idx="1"/>
          </p:nvPr>
        </p:nvSpPr>
        <p:spPr/>
        <p:txBody>
          <a:bodyPr>
            <a:normAutofit fontScale="92500" lnSpcReduction="10000"/>
          </a:bodyPr>
          <a:lstStyle/>
          <a:p>
            <a:r>
              <a:rPr lang="en-GB" dirty="0" smtClean="0"/>
              <a:t>Cities an devolution Bill – elected mayors and delivery of Greater </a:t>
            </a:r>
            <a:r>
              <a:rPr lang="en-GB" dirty="0"/>
              <a:t>M</a:t>
            </a:r>
            <a:r>
              <a:rPr lang="en-GB" dirty="0" smtClean="0"/>
              <a:t>anchester type deals to take over delivery of services</a:t>
            </a:r>
          </a:p>
          <a:p>
            <a:r>
              <a:rPr lang="en-GB" dirty="0" smtClean="0"/>
              <a:t>Draft Public Service Ombudsman Bill – combine the housing, health, L Govt and parliamentary Ombudsman services</a:t>
            </a:r>
            <a:endParaRPr lang="en-GB"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923928" y="3825257"/>
            <a:ext cx="4300817" cy="2000076"/>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121" y="1556792"/>
            <a:ext cx="3333750" cy="200025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0272" y="5805264"/>
            <a:ext cx="1767196" cy="839418"/>
          </a:xfrm>
          <a:prstGeom prst="rect">
            <a:avLst/>
          </a:prstGeom>
        </p:spPr>
      </p:pic>
    </p:spTree>
    <p:extLst>
      <p:ext uri="{BB962C8B-B14F-4D97-AF65-F5344CB8AC3E}">
        <p14:creationId xmlns:p14="http://schemas.microsoft.com/office/powerpoint/2010/main" val="23427051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7030A0"/>
                </a:solidFill>
              </a:rPr>
              <a:t>July 2015</a:t>
            </a:r>
            <a:br>
              <a:rPr lang="en-GB" b="1" dirty="0" smtClean="0">
                <a:solidFill>
                  <a:srgbClr val="7030A0"/>
                </a:solidFill>
              </a:rPr>
            </a:br>
            <a:r>
              <a:rPr lang="en-GB" b="1" dirty="0" smtClean="0">
                <a:solidFill>
                  <a:srgbClr val="7030A0"/>
                </a:solidFill>
              </a:rPr>
              <a:t>New Government – new budget</a:t>
            </a:r>
            <a:endParaRPr lang="en-GB" b="1" dirty="0">
              <a:solidFill>
                <a:srgbClr val="7030A0"/>
              </a:solidFill>
            </a:endParaRPr>
          </a:p>
        </p:txBody>
      </p:sp>
      <p:sp>
        <p:nvSpPr>
          <p:cNvPr id="3" name="Content Placeholder 2"/>
          <p:cNvSpPr>
            <a:spLocks noGrp="1"/>
          </p:cNvSpPr>
          <p:nvPr>
            <p:ph sz="half" idx="1"/>
          </p:nvPr>
        </p:nvSpPr>
        <p:spPr>
          <a:xfrm>
            <a:off x="457200" y="1600200"/>
            <a:ext cx="4690864" cy="4853136"/>
          </a:xfrm>
        </p:spPr>
        <p:txBody>
          <a:bodyPr>
            <a:normAutofit fontScale="92500" lnSpcReduction="10000"/>
          </a:bodyPr>
          <a:lstStyle/>
          <a:p>
            <a:pPr lvl="0"/>
            <a:r>
              <a:rPr lang="en-GB" dirty="0"/>
              <a:t>The benefit cap reduced from £26,000 to £20,000 by 2016/17</a:t>
            </a:r>
          </a:p>
          <a:p>
            <a:pPr lvl="0"/>
            <a:r>
              <a:rPr lang="en-GB" dirty="0"/>
              <a:t>Working age benefits frozen for four years, together with other welfare changes</a:t>
            </a:r>
          </a:p>
          <a:p>
            <a:pPr lvl="0"/>
            <a:r>
              <a:rPr lang="en-GB" dirty="0" smtClean="0"/>
              <a:t>Social </a:t>
            </a:r>
            <a:r>
              <a:rPr lang="en-GB" dirty="0"/>
              <a:t>housing rents to be reduced by 1% each year over the next four </a:t>
            </a:r>
            <a:r>
              <a:rPr lang="en-GB" dirty="0" smtClean="0"/>
              <a:t>years</a:t>
            </a:r>
          </a:p>
          <a:p>
            <a:pPr lvl="0"/>
            <a:r>
              <a:rPr lang="en-GB" dirty="0" smtClean="0"/>
              <a:t>End to lifetime tenancies</a:t>
            </a:r>
          </a:p>
          <a:p>
            <a:r>
              <a:rPr lang="en-GB" dirty="0"/>
              <a:t>£30k earners will have to pay closer to market </a:t>
            </a:r>
            <a:r>
              <a:rPr lang="en-GB" dirty="0" smtClean="0"/>
              <a:t>rent</a:t>
            </a:r>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5754501"/>
            <a:ext cx="1767196" cy="839418"/>
          </a:xfrm>
          <a:prstGeom prst="rect">
            <a:avLst/>
          </a:prstGeom>
        </p:spPr>
      </p:pic>
      <p:pic>
        <p:nvPicPr>
          <p:cNvPr id="10" name="Picture 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220072" y="2222156"/>
            <a:ext cx="3660752" cy="2281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896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3038</Words>
  <Application>Microsoft Office PowerPoint</Application>
  <PresentationFormat>On-screen Show (4:3)</PresentationFormat>
  <Paragraphs>348</Paragraphs>
  <Slides>46</Slides>
  <Notes>6</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New Government  - policies &amp; budget</vt:lpstr>
      <vt:lpstr>May 2015 New Government – new Policies</vt:lpstr>
      <vt:lpstr>Right to Buy</vt:lpstr>
      <vt:lpstr>Brownfield plans and Housing Zones</vt:lpstr>
      <vt:lpstr>New Starter and Affordable Homes</vt:lpstr>
      <vt:lpstr>Welfare Changes</vt:lpstr>
      <vt:lpstr>Human Rights and Immigration</vt:lpstr>
      <vt:lpstr>What else?</vt:lpstr>
      <vt:lpstr>July 2015 New Government – new budget</vt:lpstr>
      <vt:lpstr>Benefits</vt:lpstr>
      <vt:lpstr> Rent reduction at 1%pa for 4 years </vt:lpstr>
      <vt:lpstr>Household incomes</vt:lpstr>
      <vt:lpstr>Lifetime tenancies</vt:lpstr>
      <vt:lpstr>Deep Dive inspections</vt:lpstr>
      <vt:lpstr>Over to you – Discussion</vt:lpstr>
      <vt:lpstr>Break</vt:lpstr>
      <vt:lpstr>A bit of navel gazing</vt:lpstr>
      <vt:lpstr>Protected for now</vt:lpstr>
      <vt:lpstr>Recent reports The business case for resident involvement</vt:lpstr>
      <vt:lpstr>Changing Lives Report </vt:lpstr>
      <vt:lpstr>Social Media/Surveys</vt:lpstr>
      <vt:lpstr>         STAR and other satisfaction surveys</vt:lpstr>
      <vt:lpstr>Approaches to customer satisfaction</vt:lpstr>
      <vt:lpstr>Satisfaction is good business in the private sector</vt:lpstr>
      <vt:lpstr>Why we do it</vt:lpstr>
      <vt:lpstr>Tenants Leading Change Report (2)</vt:lpstr>
      <vt:lpstr>Feedback – STAR - HACT</vt:lpstr>
      <vt:lpstr>Problems with surveys and STAR</vt:lpstr>
      <vt:lpstr>Better satisfaction information</vt:lpstr>
      <vt:lpstr>HACT working with us?</vt:lpstr>
      <vt:lpstr>Volunteering</vt:lpstr>
      <vt:lpstr>Engagement Conference - Ideas</vt:lpstr>
      <vt:lpstr>CI adding Value in meetings</vt:lpstr>
      <vt:lpstr>VFM and stakeholder engagement</vt:lpstr>
      <vt:lpstr>Examples - Involving customers in reviewing against regulatory standards (handout)</vt:lpstr>
      <vt:lpstr>Lunch</vt:lpstr>
      <vt:lpstr>Update on the measuring CI project</vt:lpstr>
      <vt:lpstr>What gets measured gets done!</vt:lpstr>
      <vt:lpstr>We have always done it this way!</vt:lpstr>
      <vt:lpstr>We can deliver better VFM in involvement</vt:lpstr>
      <vt:lpstr>Appreciative enquiry</vt:lpstr>
      <vt:lpstr>Data protection and customer groups</vt:lpstr>
      <vt:lpstr>Car insurance for involved customers</vt:lpstr>
      <vt:lpstr>AOB</vt:lpstr>
      <vt:lpstr>Forthcoming Training</vt:lpstr>
      <vt:lpstr>Thanks for supporting Scrutiny.net - we hope you enjoyed the meeting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Governance and Financial Viability Standard Published: 30th Jan 2015</dc:title>
  <dc:creator>Yvonne</dc:creator>
  <cp:lastModifiedBy>Yvonne</cp:lastModifiedBy>
  <cp:revision>83</cp:revision>
  <dcterms:created xsi:type="dcterms:W3CDTF">2015-01-31T10:04:18Z</dcterms:created>
  <dcterms:modified xsi:type="dcterms:W3CDTF">2015-07-20T12:45:47Z</dcterms:modified>
</cp:coreProperties>
</file>