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56" r:id="rId3"/>
    <p:sldId id="257" r:id="rId4"/>
    <p:sldId id="313" r:id="rId5"/>
    <p:sldId id="309" r:id="rId6"/>
    <p:sldId id="316" r:id="rId7"/>
    <p:sldId id="317" r:id="rId8"/>
    <p:sldId id="314" r:id="rId9"/>
    <p:sldId id="310" r:id="rId10"/>
    <p:sldId id="321" r:id="rId11"/>
    <p:sldId id="289" r:id="rId12"/>
    <p:sldId id="290" r:id="rId13"/>
    <p:sldId id="291" r:id="rId14"/>
    <p:sldId id="292" r:id="rId15"/>
    <p:sldId id="294" r:id="rId16"/>
    <p:sldId id="295" r:id="rId17"/>
    <p:sldId id="308" r:id="rId18"/>
    <p:sldId id="296" r:id="rId19"/>
    <p:sldId id="297" r:id="rId20"/>
    <p:sldId id="298" r:id="rId21"/>
    <p:sldId id="299" r:id="rId22"/>
    <p:sldId id="300" r:id="rId23"/>
    <p:sldId id="301" r:id="rId24"/>
    <p:sldId id="304" r:id="rId25"/>
    <p:sldId id="3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276" autoAdjust="0"/>
  </p:normalViewPr>
  <p:slideViewPr>
    <p:cSldViewPr>
      <p:cViewPr varScale="1">
        <p:scale>
          <a:sx n="37" d="100"/>
          <a:sy n="37" d="100"/>
        </p:scale>
        <p:origin x="-21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327E2-B0E1-4392-BB16-CE526993DAF9}" type="datetimeFigureOut">
              <a:rPr lang="en-GB" smtClean="0"/>
              <a:t>08/10/2015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42BFC-0968-4B94-9244-C4EB623001D5}" type="slidenum">
              <a:rPr lang="en-GB" smtClean="0"/>
              <a:t>‹#›</a:t>
            </a:fld>
            <a:endParaRPr lang="en-GB" dirty="0"/>
          </a:p>
        </p:txBody>
      </p:sp>
    </p:spTree>
    <p:extLst>
      <p:ext uri="{BB962C8B-B14F-4D97-AF65-F5344CB8AC3E}">
        <p14:creationId xmlns:p14="http://schemas.microsoft.com/office/powerpoint/2010/main" val="149454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42BFC-0968-4B94-9244-C4EB623001D5}" type="slidenum">
              <a:rPr lang="en-GB" smtClean="0"/>
              <a:t>4</a:t>
            </a:fld>
            <a:endParaRPr lang="en-GB" dirty="0"/>
          </a:p>
        </p:txBody>
      </p:sp>
    </p:spTree>
    <p:extLst>
      <p:ext uri="{BB962C8B-B14F-4D97-AF65-F5344CB8AC3E}">
        <p14:creationId xmlns:p14="http://schemas.microsoft.com/office/powerpoint/2010/main" val="321538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42BFC-0968-4B94-9244-C4EB623001D5}" type="slidenum">
              <a:rPr lang="en-GB" smtClean="0"/>
              <a:t>6</a:t>
            </a:fld>
            <a:endParaRPr lang="en-GB" dirty="0"/>
          </a:p>
        </p:txBody>
      </p:sp>
    </p:spTree>
    <p:extLst>
      <p:ext uri="{BB962C8B-B14F-4D97-AF65-F5344CB8AC3E}">
        <p14:creationId xmlns:p14="http://schemas.microsoft.com/office/powerpoint/2010/main" val="22495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GB" dirty="0" smtClean="0"/>
              <a:t>Embedding involvement and aligning goals</a:t>
            </a:r>
          </a:p>
          <a:p>
            <a:pPr lvl="1">
              <a:buFont typeface="Wingdings" panose="05000000000000000000" pitchFamily="2" charset="2"/>
              <a:buChar char="Ø"/>
            </a:pPr>
            <a:r>
              <a:rPr lang="en-GB" dirty="0" smtClean="0"/>
              <a:t>Creating a resident governance structure; BM attendance at area panels and one team culture; </a:t>
            </a:r>
            <a:r>
              <a:rPr lang="en-GB" dirty="0" smtClean="0">
                <a:solidFill>
                  <a:srgbClr val="7030A0"/>
                </a:solidFill>
              </a:rPr>
              <a:t>5 gold medal KPIs – best landlord by 2016</a:t>
            </a:r>
          </a:p>
          <a:p>
            <a:pPr>
              <a:buFont typeface="Wingdings" panose="05000000000000000000" pitchFamily="2" charset="2"/>
              <a:buChar char="ü"/>
            </a:pPr>
            <a:r>
              <a:rPr lang="en-GB" dirty="0" smtClean="0"/>
              <a:t>Complaints (£180K):</a:t>
            </a:r>
          </a:p>
          <a:p>
            <a:pPr lvl="1">
              <a:buFont typeface="Wingdings" panose="05000000000000000000" pitchFamily="2" charset="2"/>
              <a:buChar char="Ø"/>
            </a:pPr>
            <a:r>
              <a:rPr lang="en-GB" dirty="0" smtClean="0"/>
              <a:t>solution focused, central team, </a:t>
            </a:r>
            <a:r>
              <a:rPr lang="en-GB" dirty="0" smtClean="0">
                <a:solidFill>
                  <a:srgbClr val="7030A0"/>
                </a:solidFill>
              </a:rPr>
              <a:t>chairing stage 3</a:t>
            </a:r>
          </a:p>
          <a:p>
            <a:pPr>
              <a:buFont typeface="Wingdings" panose="05000000000000000000" pitchFamily="2" charset="2"/>
              <a:buChar char="ü"/>
            </a:pPr>
            <a:r>
              <a:rPr lang="en-GB" dirty="0" smtClean="0"/>
              <a:t>Procurement (£2.3m):</a:t>
            </a:r>
          </a:p>
          <a:p>
            <a:pPr lvl="1">
              <a:buFont typeface="Wingdings" panose="05000000000000000000" pitchFamily="2" charset="2"/>
              <a:buChar char="Ø"/>
            </a:pPr>
            <a:r>
              <a:rPr lang="en-GB" dirty="0" smtClean="0"/>
              <a:t>Recruitment; identifying VFM; resident monitors for </a:t>
            </a:r>
            <a:r>
              <a:rPr lang="en-GB" dirty="0" smtClean="0">
                <a:solidFill>
                  <a:srgbClr val="7030A0"/>
                </a:solidFill>
              </a:rPr>
              <a:t>post work inspections </a:t>
            </a:r>
            <a:r>
              <a:rPr lang="en-GB" dirty="0" smtClean="0"/>
              <a:t>and performance review</a:t>
            </a:r>
          </a:p>
          <a:p>
            <a:endParaRPr lang="en-GB" dirty="0"/>
          </a:p>
        </p:txBody>
      </p:sp>
      <p:sp>
        <p:nvSpPr>
          <p:cNvPr id="4" name="Slide Number Placeholder 3"/>
          <p:cNvSpPr>
            <a:spLocks noGrp="1"/>
          </p:cNvSpPr>
          <p:nvPr>
            <p:ph type="sldNum" sz="quarter" idx="10"/>
          </p:nvPr>
        </p:nvSpPr>
        <p:spPr/>
        <p:txBody>
          <a:bodyPr/>
          <a:lstStyle/>
          <a:p>
            <a:fld id="{F9342BFC-0968-4B94-9244-C4EB623001D5}" type="slidenum">
              <a:rPr lang="en-GB" smtClean="0"/>
              <a:t>8</a:t>
            </a:fld>
            <a:endParaRPr lang="en-GB" dirty="0"/>
          </a:p>
        </p:txBody>
      </p:sp>
    </p:spTree>
    <p:extLst>
      <p:ext uri="{BB962C8B-B14F-4D97-AF65-F5344CB8AC3E}">
        <p14:creationId xmlns:p14="http://schemas.microsoft.com/office/powerpoint/2010/main" val="296356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‘housing zone’ is an area of land where the government provides funding to unlock the scheme – such as infrastructure, site acquisition and leaseholder buyouts.</a:t>
            </a:r>
          </a:p>
          <a:p>
            <a:r>
              <a:rPr lang="en-GB" sz="1200" b="0" i="0" kern="1200" dirty="0" smtClean="0">
                <a:solidFill>
                  <a:schemeClr val="tx1"/>
                </a:solidFill>
                <a:effectLst/>
                <a:latin typeface="+mn-lt"/>
                <a:ea typeface="+mn-ea"/>
                <a:cs typeface="+mn-cs"/>
              </a:rPr>
              <a:t>The developer and local authority commit to providing a certain level of affordable and private housing, and must meet these targets on deadline as a condition of the funding.</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1E3530B-9FA3-4275-96BA-375AF55838CD}" type="slidenum">
              <a:rPr lang="en-GB" smtClean="0"/>
              <a:t>13</a:t>
            </a:fld>
            <a:endParaRPr lang="en-GB" dirty="0"/>
          </a:p>
        </p:txBody>
      </p:sp>
    </p:spTree>
    <p:extLst>
      <p:ext uri="{BB962C8B-B14F-4D97-AF65-F5344CB8AC3E}">
        <p14:creationId xmlns:p14="http://schemas.microsoft.com/office/powerpoint/2010/main" val="111766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chancellor announced a number of measures intended to reduce spending on welfare:</a:t>
            </a:r>
          </a:p>
          <a:p>
            <a:pPr lvl="0"/>
            <a:r>
              <a:rPr lang="en-GB" sz="1200" kern="1200" dirty="0" smtClean="0">
                <a:solidFill>
                  <a:schemeClr val="tx1"/>
                </a:solidFill>
                <a:effectLst/>
                <a:latin typeface="+mn-lt"/>
                <a:ea typeface="+mn-ea"/>
                <a:cs typeface="+mn-cs"/>
              </a:rPr>
              <a:t>The overall benefit cap, currently set at £500 per week (£26k per year) for a working age household with children, will be reduced to £385 (£20k per year) or £442 (£23k per year) in London</a:t>
            </a:r>
          </a:p>
          <a:p>
            <a:pPr lvl="0"/>
            <a:r>
              <a:rPr lang="en-GB" sz="1200" kern="1200" dirty="0" smtClean="0">
                <a:solidFill>
                  <a:schemeClr val="tx1"/>
                </a:solidFill>
                <a:effectLst/>
                <a:latin typeface="+mn-lt"/>
                <a:ea typeface="+mn-ea"/>
                <a:cs typeface="+mn-cs"/>
              </a:rPr>
              <a:t>Housing benefit (HB) will be frozen for four years from April 2016, along with both child and working tax credits and a number of other working age benefits, including jobseekers’ allowance (JSA), employment and support allowance (ESA), income support and child benefit</a:t>
            </a:r>
          </a:p>
          <a:p>
            <a:pPr lvl="0"/>
            <a:r>
              <a:rPr lang="en-GB" sz="1200" kern="1200" dirty="0" smtClean="0">
                <a:solidFill>
                  <a:schemeClr val="tx1"/>
                </a:solidFill>
                <a:effectLst/>
                <a:latin typeface="+mn-lt"/>
                <a:ea typeface="+mn-ea"/>
                <a:cs typeface="+mn-cs"/>
              </a:rPr>
              <a:t>Under universal credit (UC) the work allowance (the amount a claimant is allowed to earn in wages before their UC award begins to be reduced) will be abolished entirely for non-disabled, childless households. For all other households whose claim includes housing costs, it will be reduced to £44.30 per week (£192 per month)</a:t>
            </a:r>
          </a:p>
          <a:p>
            <a:pPr lvl="0"/>
            <a:r>
              <a:rPr lang="en-GB" sz="1200" kern="1200" dirty="0" smtClean="0">
                <a:solidFill>
                  <a:schemeClr val="tx1"/>
                </a:solidFill>
                <a:effectLst/>
                <a:latin typeface="+mn-lt"/>
                <a:ea typeface="+mn-ea"/>
                <a:cs typeface="+mn-cs"/>
              </a:rPr>
              <a:t>From April 2016 the income threshold for tax credits (equivalent to the work allowance for UC) will also be reduced from £123.46 per week to £74.04. In addition, the taper rate (the rate at which tax credits are then withdrawn) will be increased from 41% to 48%. This means that for every extra pound a claimant earns over £74.04, their tax credits will be reduced by 48p</a:t>
            </a:r>
          </a:p>
          <a:p>
            <a:pPr lvl="0"/>
            <a:r>
              <a:rPr lang="en-GB" sz="1200" kern="1200" dirty="0" smtClean="0">
                <a:solidFill>
                  <a:schemeClr val="tx1"/>
                </a:solidFill>
                <a:effectLst/>
                <a:latin typeface="+mn-lt"/>
                <a:ea typeface="+mn-ea"/>
                <a:cs typeface="+mn-cs"/>
              </a:rPr>
              <a:t>From April 2017 18-21 year olds submitting a new claim for UC will not be automatically entitled to receive the housing costs element (the equivalent of HB). There will be exceptions for: </a:t>
            </a:r>
          </a:p>
          <a:p>
            <a:pPr lvl="1"/>
            <a:r>
              <a:rPr lang="en-GB" sz="1200" kern="1200" dirty="0" smtClean="0">
                <a:solidFill>
                  <a:schemeClr val="tx1"/>
                </a:solidFill>
                <a:effectLst/>
                <a:latin typeface="+mn-lt"/>
                <a:ea typeface="+mn-ea"/>
                <a:cs typeface="+mn-cs"/>
              </a:rPr>
              <a:t>those who are parents and whose children live with them</a:t>
            </a:r>
          </a:p>
          <a:p>
            <a:pPr lvl="1"/>
            <a:r>
              <a:rPr lang="en-GB" sz="1200" kern="1200" dirty="0" smtClean="0">
                <a:solidFill>
                  <a:schemeClr val="tx1"/>
                </a:solidFill>
                <a:effectLst/>
                <a:latin typeface="+mn-lt"/>
                <a:ea typeface="+mn-ea"/>
                <a:cs typeface="+mn-cs"/>
              </a:rPr>
              <a:t>vulnerable groups</a:t>
            </a:r>
          </a:p>
          <a:p>
            <a:pPr lvl="1"/>
            <a:r>
              <a:rPr lang="en-GB" sz="1200" kern="1200" dirty="0" smtClean="0">
                <a:solidFill>
                  <a:schemeClr val="tx1"/>
                </a:solidFill>
                <a:effectLst/>
                <a:latin typeface="+mn-lt"/>
                <a:ea typeface="+mn-ea"/>
                <a:cs typeface="+mn-cs"/>
              </a:rPr>
              <a:t>those who had previously been living independently and working continuously for 6 months</a:t>
            </a:r>
          </a:p>
          <a:p>
            <a:pPr lvl="0"/>
            <a:r>
              <a:rPr lang="en-GB" sz="1200" kern="1200" dirty="0" smtClean="0">
                <a:solidFill>
                  <a:schemeClr val="tx1"/>
                </a:solidFill>
                <a:effectLst/>
                <a:latin typeface="+mn-lt"/>
                <a:ea typeface="+mn-ea"/>
                <a:cs typeface="+mn-cs"/>
              </a:rPr>
              <a:t>From April 2017 18 -21 year olds receiving UC will also be subject to a new youth obligation. They will be expected to participate in a programme of support at the start of their claim and to apply for an apprenticeship or traineeship, gain work place skills or go on a work placement after six months</a:t>
            </a:r>
          </a:p>
          <a:p>
            <a:pPr lvl="0"/>
            <a:r>
              <a:rPr lang="en-GB" sz="1200" kern="1200" dirty="0" smtClean="0">
                <a:solidFill>
                  <a:schemeClr val="tx1"/>
                </a:solidFill>
                <a:effectLst/>
                <a:latin typeface="+mn-lt"/>
                <a:ea typeface="+mn-ea"/>
                <a:cs typeface="+mn-cs"/>
              </a:rPr>
              <a:t>From April 2017 new claimants in the ESA work-related activity group (those who receive the lower rate of ESA) will only be paid the equivalent of JSA. This is a reduction of £29 per week, however they will still receive additional support to help them seek work</a:t>
            </a:r>
          </a:p>
          <a:p>
            <a:pPr lvl="0"/>
            <a:r>
              <a:rPr lang="en-GB" sz="1200" kern="1200" dirty="0" smtClean="0">
                <a:solidFill>
                  <a:schemeClr val="tx1"/>
                </a:solidFill>
                <a:effectLst/>
                <a:latin typeface="+mn-lt"/>
                <a:ea typeface="+mn-ea"/>
                <a:cs typeface="+mn-cs"/>
              </a:rPr>
              <a:t>From April 2017 both the child element of UC and child tax credits will be limited to a maximum of two children in most cases. This will affect new UC claimants and households who have a third (or subsequent) child born after April 2017. However child benefit will still continue to paid on third and subsequent children</a:t>
            </a:r>
          </a:p>
          <a:p>
            <a:pPr lvl="0"/>
            <a:r>
              <a:rPr lang="en-GB" sz="1200" kern="1200" dirty="0" smtClean="0">
                <a:solidFill>
                  <a:schemeClr val="tx1"/>
                </a:solidFill>
                <a:effectLst/>
                <a:latin typeface="+mn-lt"/>
                <a:ea typeface="+mn-ea"/>
                <a:cs typeface="+mn-cs"/>
              </a:rPr>
              <a:t>From April 2017 the family element in tax credits, the first child premium in UC and the family premium in HB will all be abolished. In effect this means that the amounts paid for a first child will no longer be more generous than they are for subsequent children. Similarly, this will affect new UC claimants and households who have a first child born after April 2017</a:t>
            </a:r>
          </a:p>
          <a:p>
            <a:pPr lvl="0"/>
            <a:r>
              <a:rPr lang="en-GB" sz="1200" kern="1200" dirty="0" smtClean="0">
                <a:solidFill>
                  <a:schemeClr val="tx1"/>
                </a:solidFill>
                <a:effectLst/>
                <a:latin typeface="+mn-lt"/>
                <a:ea typeface="+mn-ea"/>
                <a:cs typeface="+mn-cs"/>
              </a:rPr>
              <a:t>From April 2017 parents claiming UC, including lone parents, will be expected to prepare for work when their youngest child turns two and to look for work they turn three</a:t>
            </a:r>
          </a:p>
          <a:p>
            <a:pPr lvl="0"/>
            <a:r>
              <a:rPr lang="en-GB" sz="1200" kern="1200" dirty="0" smtClean="0">
                <a:solidFill>
                  <a:schemeClr val="tx1"/>
                </a:solidFill>
                <a:effectLst/>
                <a:latin typeface="+mn-lt"/>
                <a:ea typeface="+mn-ea"/>
                <a:cs typeface="+mn-cs"/>
              </a:rPr>
              <a:t>From April 2018 payments made under the support for mortgage interest scheme will no longer be non-repayable. Instead they will be made as loans, which will be repaid either upon the sale of the home or when the recipient returns to work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E3530B-9FA3-4275-96BA-375AF55838CD}" type="slidenum">
              <a:rPr lang="en-GB" smtClean="0"/>
              <a:t>19</a:t>
            </a:fld>
            <a:endParaRPr lang="en-GB" dirty="0"/>
          </a:p>
        </p:txBody>
      </p:sp>
    </p:spTree>
    <p:extLst>
      <p:ext uri="{BB962C8B-B14F-4D97-AF65-F5344CB8AC3E}">
        <p14:creationId xmlns:p14="http://schemas.microsoft.com/office/powerpoint/2010/main" val="409513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42BFC-0968-4B94-9244-C4EB623001D5}" type="slidenum">
              <a:rPr lang="en-GB" smtClean="0"/>
              <a:t>23</a:t>
            </a:fld>
            <a:endParaRPr lang="en-GB" dirty="0"/>
          </a:p>
        </p:txBody>
      </p:sp>
    </p:spTree>
    <p:extLst>
      <p:ext uri="{BB962C8B-B14F-4D97-AF65-F5344CB8AC3E}">
        <p14:creationId xmlns:p14="http://schemas.microsoft.com/office/powerpoint/2010/main" val="328225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204824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18671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426174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2213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43969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11278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106647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72585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1442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403183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8BDBF-0C57-4CB7-A707-F550C9609776}" type="datetimeFigureOut">
              <a:rPr lang="en-GB" smtClean="0"/>
              <a:t>08/10/2015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204519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8BDBF-0C57-4CB7-A707-F550C9609776}" type="datetimeFigureOut">
              <a:rPr lang="en-GB" smtClean="0"/>
              <a:t>08/10/2015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08CBA-BA82-4218-BC27-3EBB726E5B2E}" type="slidenum">
              <a:rPr lang="en-GB" smtClean="0"/>
              <a:t>‹#›</a:t>
            </a:fld>
            <a:endParaRPr lang="en-GB" dirty="0"/>
          </a:p>
        </p:txBody>
      </p:sp>
    </p:spTree>
    <p:extLst>
      <p:ext uri="{BB962C8B-B14F-4D97-AF65-F5344CB8AC3E}">
        <p14:creationId xmlns:p14="http://schemas.microsoft.com/office/powerpoint/2010/main" val="78716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Yvonne@tenantadvisor.ne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87121"/>
            <a:ext cx="7772400" cy="2025855"/>
          </a:xfrm>
        </p:spPr>
        <p:txBody>
          <a:bodyPr/>
          <a:lstStyle/>
          <a:p>
            <a:r>
              <a:rPr lang="en-GB" b="1" dirty="0" smtClean="0"/>
              <a:t>Welcome to our Unconference</a:t>
            </a:r>
            <a:endParaRPr lang="en-GB" b="1" dirty="0"/>
          </a:p>
        </p:txBody>
      </p:sp>
      <p:sp>
        <p:nvSpPr>
          <p:cNvPr id="5" name="Subtitle 4"/>
          <p:cNvSpPr>
            <a:spLocks noGrp="1"/>
          </p:cNvSpPr>
          <p:nvPr>
            <p:ph type="subTitle" idx="1"/>
          </p:nvPr>
        </p:nvSpPr>
        <p:spPr>
          <a:xfrm>
            <a:off x="899591" y="3717032"/>
            <a:ext cx="7527225" cy="2520280"/>
          </a:xfrm>
        </p:spPr>
        <p:txBody>
          <a:bodyPr>
            <a:normAutofit fontScale="25000" lnSpcReduction="20000"/>
          </a:bodyPr>
          <a:lstStyle/>
          <a:p>
            <a:endParaRPr lang="en-GB" dirty="0" smtClean="0">
              <a:solidFill>
                <a:srgbClr val="7030A0"/>
              </a:solidFill>
            </a:endParaRPr>
          </a:p>
          <a:p>
            <a:endParaRPr lang="en-GB" sz="9600" dirty="0">
              <a:solidFill>
                <a:srgbClr val="7030A0"/>
              </a:solidFill>
            </a:endParaRPr>
          </a:p>
          <a:p>
            <a:r>
              <a:rPr lang="en-GB" sz="11200" b="1" dirty="0" smtClean="0">
                <a:solidFill>
                  <a:schemeClr val="tx1"/>
                </a:solidFill>
              </a:rPr>
              <a:t>We are encouraging networking today!</a:t>
            </a:r>
          </a:p>
          <a:p>
            <a:r>
              <a:rPr lang="en-GB" sz="11200" b="1" dirty="0" smtClean="0">
                <a:solidFill>
                  <a:schemeClr val="tx1"/>
                </a:solidFill>
              </a:rPr>
              <a:t>#scrutiny15</a:t>
            </a:r>
            <a:endParaRPr lang="en-GB" sz="11200" b="1" dirty="0">
              <a:solidFill>
                <a:schemeClr val="tx1"/>
              </a:solidFill>
            </a:endParaRPr>
          </a:p>
          <a:p>
            <a:endParaRPr lang="en-GB" sz="5800" b="1" dirty="0" smtClean="0">
              <a:solidFill>
                <a:srgbClr val="7030A0"/>
              </a:solidFill>
            </a:endParaRPr>
          </a:p>
          <a:p>
            <a:r>
              <a:rPr lang="en-GB" sz="11200" b="1" dirty="0" smtClean="0">
                <a:solidFill>
                  <a:srgbClr val="7030A0"/>
                </a:solidFill>
              </a:rPr>
              <a:t>Wi-fi - Guest</a:t>
            </a:r>
          </a:p>
          <a:p>
            <a:r>
              <a:rPr lang="en-GB" sz="11200" b="1" dirty="0" smtClean="0">
                <a:solidFill>
                  <a:srgbClr val="7030A0"/>
                </a:solidFill>
              </a:rPr>
              <a:t>LWire08</a:t>
            </a:r>
          </a:p>
          <a:p>
            <a:r>
              <a:rPr lang="en-GB" sz="11200" b="1" dirty="0" smtClean="0">
                <a:solidFill>
                  <a:srgbClr val="7030A0"/>
                </a:solidFill>
              </a:rPr>
              <a:t>livewire</a:t>
            </a:r>
            <a:endParaRPr lang="en-GB" sz="11200" b="1" dirty="0">
              <a:solidFill>
                <a:srgbClr val="7030A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678940"/>
            <a:ext cx="2139712" cy="1016363"/>
          </a:xfrm>
          <a:prstGeom prst="rect">
            <a:avLst/>
          </a:prstGeom>
        </p:spPr>
      </p:pic>
      <p:pic>
        <p:nvPicPr>
          <p:cNvPr id="9218" name="Picture 2" descr="C:\Users\Yvonne\AppData\Local\Microsoft\Windows\Temporary Internet Files\Content.IE5\VIRAUCQE\Peoplenetwo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639752"/>
            <a:ext cx="1793934" cy="13454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GHT Logo Clear Backgroun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678940"/>
            <a:ext cx="1366520" cy="1352550"/>
          </a:xfrm>
          <a:prstGeom prst="rect">
            <a:avLst/>
          </a:prstGeom>
          <a:noFill/>
          <a:ln>
            <a:noFill/>
          </a:ln>
        </p:spPr>
      </p:pic>
    </p:spTree>
    <p:extLst>
      <p:ext uri="{BB962C8B-B14F-4D97-AF65-F5344CB8AC3E}">
        <p14:creationId xmlns:p14="http://schemas.microsoft.com/office/powerpoint/2010/main" val="137791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New Government – happenings</a:t>
            </a:r>
            <a:endParaRPr lang="en-GB" b="1" dirty="0">
              <a:solidFill>
                <a:srgbClr val="7030A0"/>
              </a:solidFill>
            </a:endParaRPr>
          </a:p>
        </p:txBody>
      </p:sp>
      <p:pic>
        <p:nvPicPr>
          <p:cNvPr id="8196" name="Picture 4" descr="C:\Users\Yvonne\AppData\Local\Microsoft\Windows\Temporary Internet Files\Content.IE5\UWMWB6KE\6774802854_8d469c64ec_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7568" y="1809085"/>
            <a:ext cx="452596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Yvonne\AppData\Local\Microsoft\Windows\Temporary Internet Files\Content.IE5\9827OPLS\UK_traffic_sign_609A.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52" y="2924944"/>
            <a:ext cx="1740024" cy="1740024"/>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Yvonne\AppData\Local\Microsoft\Windows\Temporary Internet Files\Content.IE5\PNCFVHFO\UK_traffic_sign_51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780928"/>
            <a:ext cx="1883447" cy="1664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596931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May 2015  - Conservative promises</a:t>
            </a:r>
            <a:br>
              <a:rPr lang="en-GB" b="1" dirty="0" smtClean="0">
                <a:solidFill>
                  <a:srgbClr val="7030A0"/>
                </a:solidFill>
              </a:rPr>
            </a:br>
            <a:r>
              <a:rPr lang="en-GB" b="1" dirty="0" smtClean="0">
                <a:solidFill>
                  <a:srgbClr val="7030A0"/>
                </a:solidFill>
              </a:rPr>
              <a:t>New Government – new Policies</a:t>
            </a:r>
            <a:endParaRPr lang="en-GB" b="1" dirty="0">
              <a:solidFill>
                <a:srgbClr val="7030A0"/>
              </a:solidFill>
            </a:endParaRPr>
          </a:p>
        </p:txBody>
      </p:sp>
      <p:sp>
        <p:nvSpPr>
          <p:cNvPr id="3" name="Content Placeholder 2"/>
          <p:cNvSpPr>
            <a:spLocks noGrp="1"/>
          </p:cNvSpPr>
          <p:nvPr>
            <p:ph sz="half" idx="1"/>
          </p:nvPr>
        </p:nvSpPr>
        <p:spPr>
          <a:xfrm>
            <a:off x="457200" y="1916832"/>
            <a:ext cx="4690864" cy="4209331"/>
          </a:xfrm>
        </p:spPr>
        <p:txBody>
          <a:bodyPr/>
          <a:lstStyle/>
          <a:p>
            <a:r>
              <a:rPr lang="en-GB" dirty="0" smtClean="0"/>
              <a:t>Right to Buy</a:t>
            </a:r>
          </a:p>
          <a:p>
            <a:r>
              <a:rPr lang="en-GB" dirty="0" smtClean="0"/>
              <a:t>New Homes</a:t>
            </a:r>
          </a:p>
          <a:p>
            <a:r>
              <a:rPr lang="en-GB" dirty="0" smtClean="0"/>
              <a:t>Housing Zones</a:t>
            </a:r>
          </a:p>
          <a:p>
            <a:r>
              <a:rPr lang="en-GB" dirty="0"/>
              <a:t>Welfare </a:t>
            </a:r>
            <a:r>
              <a:rPr lang="en-GB" dirty="0" smtClean="0"/>
              <a:t>Changes</a:t>
            </a:r>
          </a:p>
          <a:p>
            <a:r>
              <a:rPr lang="en-GB" dirty="0" smtClean="0"/>
              <a:t>Human Rights and immigration</a:t>
            </a:r>
            <a:endParaRPr lang="en-GB"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754501"/>
            <a:ext cx="1767196" cy="839418"/>
          </a:xfrm>
          <a:prstGeom prst="rect">
            <a:avLst/>
          </a:prstGeom>
        </p:spPr>
      </p:pic>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2204864"/>
            <a:ext cx="4038600" cy="242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36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Right to Buy</a:t>
            </a:r>
            <a:endParaRPr lang="en-GB" b="1" dirty="0">
              <a:solidFill>
                <a:srgbClr val="7030A0"/>
              </a:solidFill>
            </a:endParaRPr>
          </a:p>
        </p:txBody>
      </p:sp>
      <p:sp>
        <p:nvSpPr>
          <p:cNvPr id="3" name="Content Placeholder 2"/>
          <p:cNvSpPr>
            <a:spLocks noGrp="1"/>
          </p:cNvSpPr>
          <p:nvPr>
            <p:ph sz="half" idx="1"/>
          </p:nvPr>
        </p:nvSpPr>
        <p:spPr>
          <a:xfrm>
            <a:off x="457200" y="1268760"/>
            <a:ext cx="4474840" cy="5375922"/>
          </a:xfrm>
        </p:spPr>
        <p:txBody>
          <a:bodyPr>
            <a:normAutofit/>
          </a:bodyPr>
          <a:lstStyle/>
          <a:p>
            <a:r>
              <a:rPr lang="en-GB" dirty="0" smtClean="0"/>
              <a:t>Extend RTB to 1.4 million HA tenants living in their home for 3 or more years</a:t>
            </a:r>
          </a:p>
          <a:p>
            <a:r>
              <a:rPr lang="en-GB" dirty="0" smtClean="0"/>
              <a:t>35% discount, rising at 1% a year to 70% (up to £78,000)</a:t>
            </a:r>
          </a:p>
          <a:p>
            <a:r>
              <a:rPr lang="en-GB" dirty="0" smtClean="0"/>
              <a:t>LAs to fund this by selling off their most expensive property</a:t>
            </a:r>
          </a:p>
          <a:p>
            <a:r>
              <a:rPr lang="en-GB" dirty="0" smtClean="0"/>
              <a:t>HA receipts to create a £1billion brownfield fund</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988840"/>
            <a:ext cx="3784656" cy="223224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2375530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Brownfield plans and Housing Zones</a:t>
            </a:r>
            <a:endParaRPr lang="en-GB" b="1" dirty="0">
              <a:solidFill>
                <a:srgbClr val="7030A0"/>
              </a:solidFill>
            </a:endParaRPr>
          </a:p>
        </p:txBody>
      </p:sp>
      <p:sp>
        <p:nvSpPr>
          <p:cNvPr id="3" name="Content Placeholder 2"/>
          <p:cNvSpPr>
            <a:spLocks noGrp="1"/>
          </p:cNvSpPr>
          <p:nvPr>
            <p:ph sz="half" idx="1"/>
          </p:nvPr>
        </p:nvSpPr>
        <p:spPr>
          <a:xfrm>
            <a:off x="457200" y="1268760"/>
            <a:ext cx="4330824" cy="5375922"/>
          </a:xfrm>
        </p:spPr>
        <p:txBody>
          <a:bodyPr>
            <a:normAutofit fontScale="92500"/>
          </a:bodyPr>
          <a:lstStyle/>
          <a:p>
            <a:r>
              <a:rPr lang="en-GB" dirty="0" smtClean="0"/>
              <a:t>Help LAs to fund LAs to clean up unused land</a:t>
            </a:r>
          </a:p>
          <a:p>
            <a:r>
              <a:rPr lang="en-GB" dirty="0" smtClean="0"/>
              <a:t>LAs to prepare a register of sites</a:t>
            </a:r>
          </a:p>
          <a:p>
            <a:r>
              <a:rPr lang="en-GB" dirty="0" smtClean="0"/>
              <a:t>90% must have planning permission by 2020</a:t>
            </a:r>
          </a:p>
          <a:p>
            <a:r>
              <a:rPr lang="en-GB" dirty="0" smtClean="0"/>
              <a:t>20 Housing Zones outside </a:t>
            </a:r>
            <a:r>
              <a:rPr lang="en-GB" dirty="0"/>
              <a:t>London – to build another 45,000 homes</a:t>
            </a:r>
          </a:p>
          <a:p>
            <a:r>
              <a:rPr lang="en-GB" dirty="0"/>
              <a:t>5,500 of these in the north west – Wirral, Preston, Blackburn and Darwen</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48868" y="2204864"/>
            <a:ext cx="4038600" cy="2686546"/>
          </a:xfrm>
        </p:spPr>
      </p:pic>
    </p:spTree>
    <p:extLst>
      <p:ext uri="{BB962C8B-B14F-4D97-AF65-F5344CB8AC3E}">
        <p14:creationId xmlns:p14="http://schemas.microsoft.com/office/powerpoint/2010/main" val="2702070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New Starter and Affordable Homes</a:t>
            </a:r>
            <a:endParaRPr lang="en-GB" b="1" dirty="0">
              <a:solidFill>
                <a:srgbClr val="7030A0"/>
              </a:solidFill>
            </a:endParaRPr>
          </a:p>
        </p:txBody>
      </p:sp>
      <p:sp>
        <p:nvSpPr>
          <p:cNvPr id="3" name="Content Placeholder 2"/>
          <p:cNvSpPr>
            <a:spLocks noGrp="1"/>
          </p:cNvSpPr>
          <p:nvPr>
            <p:ph sz="half" idx="1"/>
          </p:nvPr>
        </p:nvSpPr>
        <p:spPr>
          <a:xfrm>
            <a:off x="457200" y="1268760"/>
            <a:ext cx="4258816" cy="5375922"/>
          </a:xfrm>
        </p:spPr>
        <p:txBody>
          <a:bodyPr>
            <a:normAutofit fontScale="92500"/>
          </a:bodyPr>
          <a:lstStyle/>
          <a:p>
            <a:r>
              <a:rPr lang="en-GB" dirty="0" smtClean="0"/>
              <a:t>200,000 new starter homes</a:t>
            </a:r>
          </a:p>
          <a:p>
            <a:r>
              <a:rPr lang="en-GB" dirty="0" smtClean="0"/>
              <a:t>First time buyers under 40 years</a:t>
            </a:r>
          </a:p>
          <a:p>
            <a:r>
              <a:rPr lang="en-GB" dirty="0" smtClean="0"/>
              <a:t>Sold at 20% below the market value (after 5 years you can sell)</a:t>
            </a:r>
          </a:p>
          <a:p>
            <a:r>
              <a:rPr lang="en-GB" dirty="0" smtClean="0"/>
              <a:t>275,000 affordable homes by 2020  (</a:t>
            </a:r>
            <a:r>
              <a:rPr lang="en-GB" dirty="0" smtClean="0">
                <a:solidFill>
                  <a:srgbClr val="7030A0"/>
                </a:solidFill>
              </a:rPr>
              <a:t>50,000 a year of the 100,000 needed for a number of years now)</a:t>
            </a:r>
          </a:p>
          <a:p>
            <a:r>
              <a:rPr lang="en-GB" dirty="0" smtClean="0"/>
              <a:t>LAs must help self builders</a:t>
            </a:r>
          </a:p>
          <a:p>
            <a:r>
              <a:rPr lang="en-GB" dirty="0" smtClean="0"/>
              <a:t>Simplify planning system</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0634" y="1988840"/>
            <a:ext cx="4085254" cy="266429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413207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Human Rights and Immigration</a:t>
            </a:r>
            <a:endParaRPr lang="en-GB" b="1" dirty="0">
              <a:solidFill>
                <a:srgbClr val="7030A0"/>
              </a:solidFill>
            </a:endParaRPr>
          </a:p>
        </p:txBody>
      </p:sp>
      <p:sp>
        <p:nvSpPr>
          <p:cNvPr id="3" name="Content Placeholder 2"/>
          <p:cNvSpPr>
            <a:spLocks noGrp="1"/>
          </p:cNvSpPr>
          <p:nvPr>
            <p:ph sz="half" idx="1"/>
          </p:nvPr>
        </p:nvSpPr>
        <p:spPr>
          <a:xfrm>
            <a:off x="457200" y="1600200"/>
            <a:ext cx="4546848" cy="5044482"/>
          </a:xfrm>
        </p:spPr>
        <p:txBody>
          <a:bodyPr>
            <a:normAutofit/>
          </a:bodyPr>
          <a:lstStyle/>
          <a:p>
            <a:r>
              <a:rPr lang="en-GB" dirty="0" smtClean="0"/>
              <a:t>Immigration </a:t>
            </a:r>
            <a:r>
              <a:rPr lang="en-GB" dirty="0"/>
              <a:t>B</a:t>
            </a:r>
            <a:r>
              <a:rPr lang="en-GB" dirty="0" smtClean="0"/>
              <a:t>ill to make it easy to evict illegal immigrants</a:t>
            </a:r>
            <a:endParaRPr lang="en-GB" dirty="0"/>
          </a:p>
          <a:p>
            <a:r>
              <a:rPr lang="en-GB" dirty="0" smtClean="0"/>
              <a:t>Requirement for private landlords to check immigration status of tenants</a:t>
            </a:r>
          </a:p>
          <a:p>
            <a:r>
              <a:rPr lang="en-GB" dirty="0" smtClean="0"/>
              <a:t>Consultation on Bill of Rights to replace the Human Rights Act</a:t>
            </a:r>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7" y="1628800"/>
            <a:ext cx="4037645" cy="3024336"/>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3076601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else?</a:t>
            </a:r>
            <a:endParaRPr lang="en-GB" b="1" dirty="0">
              <a:solidFill>
                <a:srgbClr val="7030A0"/>
              </a:solidFill>
            </a:endParaRPr>
          </a:p>
        </p:txBody>
      </p:sp>
      <p:sp>
        <p:nvSpPr>
          <p:cNvPr id="3" name="Content Placeholder 2"/>
          <p:cNvSpPr>
            <a:spLocks noGrp="1"/>
          </p:cNvSpPr>
          <p:nvPr>
            <p:ph sz="half" idx="1"/>
          </p:nvPr>
        </p:nvSpPr>
        <p:spPr/>
        <p:txBody>
          <a:bodyPr>
            <a:normAutofit fontScale="92500" lnSpcReduction="10000"/>
          </a:bodyPr>
          <a:lstStyle/>
          <a:p>
            <a:r>
              <a:rPr lang="en-GB" dirty="0" smtClean="0"/>
              <a:t>Cities an devolution Bill – elected mayors and delivery of Greater </a:t>
            </a:r>
            <a:r>
              <a:rPr lang="en-GB" dirty="0"/>
              <a:t>M</a:t>
            </a:r>
            <a:r>
              <a:rPr lang="en-GB" dirty="0" smtClean="0"/>
              <a:t>anchester type deals to take over delivery of services</a:t>
            </a:r>
          </a:p>
          <a:p>
            <a:r>
              <a:rPr lang="en-GB" dirty="0" smtClean="0"/>
              <a:t>Draft Public Service Ombudsman Bill – combine the housing, health, L Govt and Parliamentary Ombudsman services</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23928" y="3825257"/>
            <a:ext cx="4300817" cy="200007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121" y="1556792"/>
            <a:ext cx="3333750" cy="20002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725678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July 2015 Budget - happenings</a:t>
            </a:r>
            <a:endParaRPr lang="en-GB" b="1" dirty="0">
              <a:solidFill>
                <a:srgbClr val="7030A0"/>
              </a:solidFill>
            </a:endParaRPr>
          </a:p>
        </p:txBody>
      </p:sp>
      <p:pic>
        <p:nvPicPr>
          <p:cNvPr id="1031" name="Picture 7" descr="C:\Users\Yvonne\AppData\Local\Microsoft\Windows\Temporary Internet Files\Content.IE5\GY9LMZUI\5552906086_d1fef6024b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4"/>
            <a:ext cx="4063344" cy="46604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5661248"/>
            <a:ext cx="1927478" cy="915552"/>
          </a:xfrm>
          <a:prstGeom prst="rect">
            <a:avLst/>
          </a:prstGeom>
        </p:spPr>
      </p:pic>
    </p:spTree>
    <p:extLst>
      <p:ext uri="{BB962C8B-B14F-4D97-AF65-F5344CB8AC3E}">
        <p14:creationId xmlns:p14="http://schemas.microsoft.com/office/powerpoint/2010/main" val="30203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July 2015</a:t>
            </a:r>
            <a:br>
              <a:rPr lang="en-GB" b="1" dirty="0" smtClean="0">
                <a:solidFill>
                  <a:srgbClr val="7030A0"/>
                </a:solidFill>
              </a:rPr>
            </a:br>
            <a:r>
              <a:rPr lang="en-GB" b="1" dirty="0" smtClean="0">
                <a:solidFill>
                  <a:srgbClr val="7030A0"/>
                </a:solidFill>
              </a:rPr>
              <a:t>Budget Summary</a:t>
            </a:r>
            <a:endParaRPr lang="en-GB" b="1" dirty="0">
              <a:solidFill>
                <a:srgbClr val="7030A0"/>
              </a:solidFill>
            </a:endParaRPr>
          </a:p>
        </p:txBody>
      </p:sp>
      <p:sp>
        <p:nvSpPr>
          <p:cNvPr id="3" name="Content Placeholder 2"/>
          <p:cNvSpPr>
            <a:spLocks noGrp="1"/>
          </p:cNvSpPr>
          <p:nvPr>
            <p:ph sz="half" idx="1"/>
          </p:nvPr>
        </p:nvSpPr>
        <p:spPr>
          <a:xfrm>
            <a:off x="457200" y="1600200"/>
            <a:ext cx="4690864" cy="4853136"/>
          </a:xfrm>
        </p:spPr>
        <p:txBody>
          <a:bodyPr>
            <a:normAutofit fontScale="92500" lnSpcReduction="10000"/>
          </a:bodyPr>
          <a:lstStyle/>
          <a:p>
            <a:pPr lvl="0"/>
            <a:r>
              <a:rPr lang="en-GB" dirty="0"/>
              <a:t>The benefit cap reduced from £26,000 to £20,000 by 2016/17</a:t>
            </a:r>
          </a:p>
          <a:p>
            <a:pPr lvl="0"/>
            <a:r>
              <a:rPr lang="en-GB" dirty="0"/>
              <a:t>Working age benefits frozen for four years, together with other welfare changes</a:t>
            </a:r>
          </a:p>
          <a:p>
            <a:pPr lvl="0"/>
            <a:r>
              <a:rPr lang="en-GB" dirty="0" smtClean="0"/>
              <a:t>Social </a:t>
            </a:r>
            <a:r>
              <a:rPr lang="en-GB" dirty="0"/>
              <a:t>housing rents to be reduced by 1% each year over the next four </a:t>
            </a:r>
            <a:r>
              <a:rPr lang="en-GB" dirty="0" smtClean="0"/>
              <a:t>years</a:t>
            </a:r>
          </a:p>
          <a:p>
            <a:pPr lvl="0"/>
            <a:r>
              <a:rPr lang="en-GB" dirty="0" smtClean="0"/>
              <a:t>End to lifetime tenancies</a:t>
            </a:r>
          </a:p>
          <a:p>
            <a:r>
              <a:rPr lang="en-GB" dirty="0"/>
              <a:t>£30k earners will have to pay closer to market </a:t>
            </a:r>
            <a:r>
              <a:rPr lang="en-GB" dirty="0" smtClean="0"/>
              <a:t>rent</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754501"/>
            <a:ext cx="1767196" cy="839418"/>
          </a:xfrm>
          <a:prstGeom prst="rect">
            <a:avLst/>
          </a:prstGeom>
        </p:spPr>
      </p:pic>
      <p:pic>
        <p:nvPicPr>
          <p:cNvPr id="10"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20072" y="2222156"/>
            <a:ext cx="3660752" cy="22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991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Benefits</a:t>
            </a:r>
            <a:endParaRPr lang="en-GB" b="1" dirty="0">
              <a:solidFill>
                <a:srgbClr val="7030A0"/>
              </a:solidFill>
            </a:endParaRPr>
          </a:p>
        </p:txBody>
      </p:sp>
      <p:sp>
        <p:nvSpPr>
          <p:cNvPr id="3" name="Content Placeholder 2"/>
          <p:cNvSpPr>
            <a:spLocks noGrp="1"/>
          </p:cNvSpPr>
          <p:nvPr>
            <p:ph sz="half" idx="1"/>
          </p:nvPr>
        </p:nvSpPr>
        <p:spPr>
          <a:xfrm>
            <a:off x="457200" y="1124744"/>
            <a:ext cx="5698976" cy="5616624"/>
          </a:xfrm>
        </p:spPr>
        <p:txBody>
          <a:bodyPr>
            <a:normAutofit fontScale="92500" lnSpcReduction="10000"/>
          </a:bodyPr>
          <a:lstStyle/>
          <a:p>
            <a:r>
              <a:rPr lang="en-GB" dirty="0"/>
              <a:t>Working age </a:t>
            </a:r>
            <a:r>
              <a:rPr lang="en-GB" dirty="0" smtClean="0"/>
              <a:t>benefits, inc HB frozen for 4 years</a:t>
            </a:r>
          </a:p>
          <a:p>
            <a:pPr lvl="0"/>
            <a:r>
              <a:rPr lang="en-GB" dirty="0"/>
              <a:t>The benefit cap reduced from £26,000 to £20,000 by </a:t>
            </a:r>
            <a:r>
              <a:rPr lang="en-GB" dirty="0" smtClean="0"/>
              <a:t>2016/17 </a:t>
            </a:r>
            <a:r>
              <a:rPr lang="en-GB" dirty="0" smtClean="0">
                <a:solidFill>
                  <a:srgbClr val="7030A0"/>
                </a:solidFill>
              </a:rPr>
              <a:t>(£500 to 385 a week up north)</a:t>
            </a:r>
          </a:p>
          <a:p>
            <a:pPr lvl="0"/>
            <a:r>
              <a:rPr lang="en-GB" dirty="0" smtClean="0"/>
              <a:t>No automatic HB for 18-21 year olds</a:t>
            </a:r>
          </a:p>
          <a:p>
            <a:pPr lvl="0"/>
            <a:r>
              <a:rPr lang="en-GB" dirty="0" smtClean="0"/>
              <a:t>Tax credits reduced from £123.46 a week to £74.04 (48p in every £)</a:t>
            </a:r>
          </a:p>
          <a:p>
            <a:pPr lvl="0"/>
            <a:r>
              <a:rPr lang="en-GB" dirty="0" smtClean="0"/>
              <a:t>2017 – first child – parent to work at 3 years and no extra child benefit for first child</a:t>
            </a:r>
          </a:p>
          <a:p>
            <a:pPr lvl="0"/>
            <a:r>
              <a:rPr lang="en-GB" dirty="0" smtClean="0"/>
              <a:t>2018 – mortgage interest – becomes a loan</a:t>
            </a:r>
            <a:endParaRPr lang="en-GB" dirty="0"/>
          </a:p>
          <a:p>
            <a:endParaRPr lang="en-GB" dirty="0"/>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0192" y="1340768"/>
            <a:ext cx="2627784" cy="275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365106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448272"/>
          </a:xfrm>
        </p:spPr>
        <p:txBody>
          <a:bodyPr>
            <a:normAutofit/>
          </a:bodyPr>
          <a:lstStyle/>
          <a:p>
            <a:r>
              <a:rPr lang="en-GB" b="1" dirty="0" smtClean="0">
                <a:solidFill>
                  <a:srgbClr val="7030A0"/>
                </a:solidFill>
              </a:rPr>
              <a:t>New thinking</a:t>
            </a:r>
            <a:br>
              <a:rPr lang="en-GB" b="1" dirty="0" smtClean="0">
                <a:solidFill>
                  <a:srgbClr val="7030A0"/>
                </a:solidFill>
              </a:rPr>
            </a:br>
            <a:r>
              <a:rPr lang="en-GB" b="1" dirty="0" smtClean="0">
                <a:solidFill>
                  <a:srgbClr val="7030A0"/>
                </a:solidFill>
              </a:rPr>
              <a:t> - housing and involvement</a:t>
            </a:r>
            <a:endParaRPr lang="en-GB" sz="2400" b="1" dirty="0"/>
          </a:p>
        </p:txBody>
      </p:sp>
      <p:sp>
        <p:nvSpPr>
          <p:cNvPr id="3" name="Subtitle 2"/>
          <p:cNvSpPr>
            <a:spLocks noGrp="1"/>
          </p:cNvSpPr>
          <p:nvPr>
            <p:ph type="subTitle" idx="1"/>
          </p:nvPr>
        </p:nvSpPr>
        <p:spPr/>
        <p:txBody>
          <a:bodyPr>
            <a:normAutofit fontScale="85000" lnSpcReduction="20000"/>
          </a:bodyPr>
          <a:lstStyle/>
          <a:p>
            <a:endParaRPr lang="en-GB" dirty="0" smtClean="0">
              <a:solidFill>
                <a:srgbClr val="7030A0"/>
              </a:solidFill>
            </a:endParaRPr>
          </a:p>
          <a:p>
            <a:r>
              <a:rPr lang="en-GB" dirty="0" smtClean="0">
                <a:solidFill>
                  <a:srgbClr val="7030A0"/>
                </a:solidFill>
              </a:rPr>
              <a:t>Yvonne Davies</a:t>
            </a:r>
          </a:p>
          <a:p>
            <a:r>
              <a:rPr lang="en-GB" sz="2400" dirty="0" smtClean="0">
                <a:solidFill>
                  <a:srgbClr val="7030A0"/>
                </a:solidFill>
              </a:rPr>
              <a:t>Scrutiny and Empowerment </a:t>
            </a:r>
            <a:r>
              <a:rPr lang="en-GB" sz="2400" dirty="0">
                <a:solidFill>
                  <a:srgbClr val="7030A0"/>
                </a:solidFill>
              </a:rPr>
              <a:t>P</a:t>
            </a:r>
            <a:r>
              <a:rPr lang="en-GB" sz="2400" dirty="0" smtClean="0">
                <a:solidFill>
                  <a:srgbClr val="7030A0"/>
                </a:solidFill>
              </a:rPr>
              <a:t>artners Limited</a:t>
            </a:r>
          </a:p>
          <a:p>
            <a:r>
              <a:rPr lang="en-GB" sz="2400" dirty="0" smtClean="0">
                <a:hlinkClick r:id="rId2"/>
              </a:rPr>
              <a:t>Yvonne@tenantadvisor.net</a:t>
            </a:r>
            <a:endParaRPr lang="en-GB" sz="2400" dirty="0" smtClean="0"/>
          </a:p>
          <a:p>
            <a:r>
              <a:rPr lang="en-GB" sz="2400" dirty="0" smtClean="0">
                <a:solidFill>
                  <a:srgbClr val="7030A0"/>
                </a:solidFill>
              </a:rPr>
              <a:t>07867974659</a:t>
            </a:r>
            <a:endParaRPr lang="en-GB" sz="2400" dirty="0">
              <a:solidFill>
                <a:srgbClr val="7030A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202174"/>
            <a:ext cx="1789936" cy="850219"/>
          </a:xfrm>
          <a:prstGeom prst="rect">
            <a:avLst/>
          </a:prstGeom>
        </p:spPr>
      </p:pic>
    </p:spTree>
    <p:extLst>
      <p:ext uri="{BB962C8B-B14F-4D97-AF65-F5344CB8AC3E}">
        <p14:creationId xmlns:p14="http://schemas.microsoft.com/office/powerpoint/2010/main" val="4129773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
            </a:r>
            <a:br>
              <a:rPr lang="en-GB" b="1" dirty="0" smtClean="0">
                <a:solidFill>
                  <a:srgbClr val="7030A0"/>
                </a:solidFill>
              </a:rPr>
            </a:br>
            <a:r>
              <a:rPr lang="en-GB" b="1" dirty="0" smtClean="0">
                <a:solidFill>
                  <a:srgbClr val="7030A0"/>
                </a:solidFill>
              </a:rPr>
              <a:t>Rent </a:t>
            </a:r>
            <a:r>
              <a:rPr lang="en-GB" b="1" dirty="0">
                <a:solidFill>
                  <a:srgbClr val="7030A0"/>
                </a:solidFill>
              </a:rPr>
              <a:t>reduction at </a:t>
            </a:r>
            <a:r>
              <a:rPr lang="en-GB" b="1" dirty="0" smtClean="0">
                <a:solidFill>
                  <a:srgbClr val="7030A0"/>
                </a:solidFill>
              </a:rPr>
              <a:t>1%pa for 4 years</a:t>
            </a:r>
            <a:r>
              <a:rPr lang="en-GB" dirty="0"/>
              <a:t/>
            </a:r>
            <a:br>
              <a:rPr lang="en-GB" dirty="0"/>
            </a:br>
            <a:endParaRPr lang="en-GB" dirty="0"/>
          </a:p>
        </p:txBody>
      </p:sp>
      <p:sp>
        <p:nvSpPr>
          <p:cNvPr id="3" name="Content Placeholder 2"/>
          <p:cNvSpPr>
            <a:spLocks noGrp="1"/>
          </p:cNvSpPr>
          <p:nvPr>
            <p:ph sz="half" idx="1"/>
          </p:nvPr>
        </p:nvSpPr>
        <p:spPr>
          <a:xfrm>
            <a:off x="457200" y="1600200"/>
            <a:ext cx="4762872" cy="5044482"/>
          </a:xfrm>
        </p:spPr>
        <p:txBody>
          <a:bodyPr>
            <a:normAutofit lnSpcReduction="10000"/>
          </a:bodyPr>
          <a:lstStyle/>
          <a:p>
            <a:r>
              <a:rPr lang="en-GB" dirty="0" smtClean="0"/>
              <a:t>Current business plans assume a rent plus 1% increase, plus CPI (forecast at 0.9% in September 2015)</a:t>
            </a:r>
          </a:p>
          <a:p>
            <a:r>
              <a:rPr lang="en-GB" dirty="0" smtClean="0"/>
              <a:t>Details coming out</a:t>
            </a:r>
          </a:p>
          <a:p>
            <a:r>
              <a:rPr lang="en-GB" dirty="0" smtClean="0"/>
              <a:t>In reality a 2.9% decrease in income in year one </a:t>
            </a:r>
          </a:p>
          <a:p>
            <a:r>
              <a:rPr lang="en-GB" dirty="0" smtClean="0"/>
              <a:t>Impact on business plans- 14% reduction</a:t>
            </a:r>
          </a:p>
          <a:p>
            <a:pPr marL="0" indent="0">
              <a:buNone/>
            </a:pPr>
            <a:r>
              <a:rPr lang="en-GB" dirty="0" smtClean="0">
                <a:solidFill>
                  <a:srgbClr val="7030A0"/>
                </a:solidFill>
              </a:rPr>
              <a:t>Less income = reduced  or services, or some services no longer delivered</a:t>
            </a:r>
            <a:endParaRPr lang="en-GB" dirty="0">
              <a:solidFill>
                <a:srgbClr val="7030A0"/>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2204864"/>
            <a:ext cx="3278135" cy="261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3266218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Pay to Stay</a:t>
            </a:r>
            <a:endParaRPr lang="en-GB" b="1" dirty="0">
              <a:solidFill>
                <a:srgbClr val="7030A0"/>
              </a:solidFill>
            </a:endParaRPr>
          </a:p>
        </p:txBody>
      </p:sp>
      <p:sp>
        <p:nvSpPr>
          <p:cNvPr id="3" name="Content Placeholder 2"/>
          <p:cNvSpPr>
            <a:spLocks noGrp="1"/>
          </p:cNvSpPr>
          <p:nvPr>
            <p:ph sz="half" idx="1"/>
          </p:nvPr>
        </p:nvSpPr>
        <p:spPr>
          <a:xfrm>
            <a:off x="251520" y="1700808"/>
            <a:ext cx="4896544" cy="4525963"/>
          </a:xfrm>
        </p:spPr>
        <p:txBody>
          <a:bodyPr>
            <a:normAutofit fontScale="92500" lnSpcReduction="20000"/>
          </a:bodyPr>
          <a:lstStyle/>
          <a:p>
            <a:r>
              <a:rPr lang="en-GB" dirty="0"/>
              <a:t>T</a:t>
            </a:r>
            <a:r>
              <a:rPr lang="en-GB" dirty="0" smtClean="0"/>
              <a:t>enants </a:t>
            </a:r>
            <a:r>
              <a:rPr lang="en-GB" dirty="0"/>
              <a:t>in social housing who earn more than £30,000 per </a:t>
            </a:r>
            <a:r>
              <a:rPr lang="en-GB" dirty="0" smtClean="0"/>
              <a:t>year in the north will </a:t>
            </a:r>
            <a:r>
              <a:rPr lang="en-GB" dirty="0"/>
              <a:t>be expected to pay market or near market </a:t>
            </a:r>
            <a:r>
              <a:rPr lang="en-GB" dirty="0" smtClean="0"/>
              <a:t>rents</a:t>
            </a:r>
          </a:p>
          <a:p>
            <a:r>
              <a:rPr lang="en-GB" dirty="0" smtClean="0"/>
              <a:t>LAs expected </a:t>
            </a:r>
            <a:r>
              <a:rPr lang="en-GB" dirty="0"/>
              <a:t>to pay the extra money raised to the Exchequer to help with deficit </a:t>
            </a:r>
            <a:r>
              <a:rPr lang="en-GB" dirty="0" smtClean="0"/>
              <a:t>reduction</a:t>
            </a:r>
          </a:p>
          <a:p>
            <a:r>
              <a:rPr lang="en-GB" dirty="0" smtClean="0"/>
              <a:t>HAs expected </a:t>
            </a:r>
            <a:r>
              <a:rPr lang="en-GB" dirty="0"/>
              <a:t>to reinvest the money to build more </a:t>
            </a:r>
            <a:r>
              <a:rPr lang="en-GB" dirty="0" smtClean="0"/>
              <a:t>homes</a:t>
            </a:r>
          </a:p>
          <a:p>
            <a:pPr marL="0" indent="0">
              <a:buNone/>
            </a:pPr>
            <a:r>
              <a:rPr lang="en-GB" dirty="0" smtClean="0">
                <a:solidFill>
                  <a:srgbClr val="7030A0"/>
                </a:solidFill>
              </a:rPr>
              <a:t>Government </a:t>
            </a:r>
            <a:r>
              <a:rPr lang="en-GB" dirty="0">
                <a:solidFill>
                  <a:srgbClr val="7030A0"/>
                </a:solidFill>
              </a:rPr>
              <a:t>will be consulting on the detail of this </a:t>
            </a:r>
            <a:r>
              <a:rPr lang="en-GB" dirty="0" smtClean="0">
                <a:solidFill>
                  <a:srgbClr val="7030A0"/>
                </a:solidFill>
              </a:rPr>
              <a:t>measure</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pic>
        <p:nvPicPr>
          <p:cNvPr id="2050" name="Picture 2" descr="C:\Users\Yvonne\AppData\Local\Microsoft\Windows\Temporary Internet Files\Content.IE5\OEEPIP2C\pay-up[1].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18819" y="1700808"/>
            <a:ext cx="232866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00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Lifetime tenancies</a:t>
            </a:r>
            <a:endParaRPr lang="en-GB" b="1" dirty="0">
              <a:solidFill>
                <a:srgbClr val="7030A0"/>
              </a:solidFill>
            </a:endParaRPr>
          </a:p>
        </p:txBody>
      </p:sp>
      <p:sp>
        <p:nvSpPr>
          <p:cNvPr id="3" name="Content Placeholder 2"/>
          <p:cNvSpPr>
            <a:spLocks noGrp="1"/>
          </p:cNvSpPr>
          <p:nvPr>
            <p:ph sz="half" idx="1"/>
          </p:nvPr>
        </p:nvSpPr>
        <p:spPr>
          <a:xfrm>
            <a:off x="457200" y="1340768"/>
            <a:ext cx="5194920" cy="5112568"/>
          </a:xfrm>
        </p:spPr>
        <p:txBody>
          <a:bodyPr>
            <a:normAutofit fontScale="92500"/>
          </a:bodyPr>
          <a:lstStyle/>
          <a:p>
            <a:r>
              <a:rPr lang="en-GB" dirty="0"/>
              <a:t>Government will review the use of ‘lifetime tenancies’ for social housing with the aim of limiting their use and ensuring that best use is made of </a:t>
            </a:r>
            <a:r>
              <a:rPr lang="en-GB" dirty="0" smtClean="0"/>
              <a:t>stock</a:t>
            </a:r>
          </a:p>
          <a:p>
            <a:r>
              <a:rPr lang="en-GB" dirty="0" smtClean="0"/>
              <a:t>HCA said they will be encouraging shared ownership and some affordable rents last week (social rents only if case can be made)</a:t>
            </a:r>
          </a:p>
          <a:p>
            <a:pPr marL="0" indent="0">
              <a:buNone/>
            </a:pPr>
            <a:r>
              <a:rPr lang="en-GB" dirty="0" smtClean="0">
                <a:solidFill>
                  <a:srgbClr val="7030A0"/>
                </a:solidFill>
              </a:rPr>
              <a:t>Creation </a:t>
            </a:r>
            <a:r>
              <a:rPr lang="en-GB" dirty="0">
                <a:solidFill>
                  <a:srgbClr val="7030A0"/>
                </a:solidFill>
              </a:rPr>
              <a:t>of help to buy ISAs, which will be available to savers from December </a:t>
            </a:r>
            <a:r>
              <a:rPr lang="en-GB" dirty="0" smtClean="0">
                <a:solidFill>
                  <a:srgbClr val="7030A0"/>
                </a:solidFill>
              </a:rPr>
              <a:t>2015</a:t>
            </a:r>
            <a:endParaRPr lang="en-GB" dirty="0">
              <a:solidFill>
                <a:srgbClr val="7030A0"/>
              </a:solidFill>
            </a:endParaRPr>
          </a:p>
          <a:p>
            <a:endParaRPr lang="en-GB" dirty="0"/>
          </a:p>
          <a:p>
            <a:pPr marL="0" indent="0">
              <a:buNone/>
            </a:pPr>
            <a:endParaRPr lang="en-GB"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1484784"/>
            <a:ext cx="3096344" cy="326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3800063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New regulation -</a:t>
            </a:r>
            <a:br>
              <a:rPr lang="en-GB" b="1" dirty="0" smtClean="0">
                <a:solidFill>
                  <a:srgbClr val="7030A0"/>
                </a:solidFill>
              </a:rPr>
            </a:br>
            <a:r>
              <a:rPr lang="en-GB" b="1" dirty="0" smtClean="0">
                <a:solidFill>
                  <a:srgbClr val="7030A0"/>
                </a:solidFill>
              </a:rPr>
              <a:t>Deep Dive inspections</a:t>
            </a:r>
            <a:endParaRPr lang="en-GB" b="1" dirty="0">
              <a:solidFill>
                <a:srgbClr val="7030A0"/>
              </a:solidFill>
            </a:endParaRPr>
          </a:p>
        </p:txBody>
      </p:sp>
      <p:sp>
        <p:nvSpPr>
          <p:cNvPr id="3" name="Content Placeholder 2"/>
          <p:cNvSpPr>
            <a:spLocks noGrp="1"/>
          </p:cNvSpPr>
          <p:nvPr>
            <p:ph sz="half" idx="1"/>
          </p:nvPr>
        </p:nvSpPr>
        <p:spPr>
          <a:xfrm>
            <a:off x="467544" y="1556792"/>
            <a:ext cx="4906888" cy="5087890"/>
          </a:xfrm>
        </p:spPr>
        <p:txBody>
          <a:bodyPr>
            <a:normAutofit fontScale="77500" lnSpcReduction="20000"/>
          </a:bodyPr>
          <a:lstStyle/>
          <a:p>
            <a:r>
              <a:rPr lang="en-GB" sz="4000" dirty="0" smtClean="0"/>
              <a:t>Pilots:</a:t>
            </a:r>
          </a:p>
          <a:p>
            <a:pPr lvl="1"/>
            <a:r>
              <a:rPr lang="en-GB" sz="3200" dirty="0" smtClean="0"/>
              <a:t>St Vincent’s </a:t>
            </a:r>
            <a:endParaRPr lang="en-GB" sz="3200" dirty="0"/>
          </a:p>
          <a:p>
            <a:pPr lvl="1"/>
            <a:r>
              <a:rPr lang="en-GB" sz="3600" dirty="0" smtClean="0"/>
              <a:t>London and Quadrant </a:t>
            </a:r>
          </a:p>
          <a:p>
            <a:r>
              <a:rPr lang="en-GB" sz="4000" dirty="0" smtClean="0"/>
              <a:t>Pilot </a:t>
            </a:r>
            <a:r>
              <a:rPr lang="en-GB" sz="4000" dirty="0"/>
              <a:t>F</a:t>
            </a:r>
            <a:r>
              <a:rPr lang="en-GB" sz="4000" dirty="0" smtClean="0"/>
              <a:t>eb to June</a:t>
            </a:r>
          </a:p>
          <a:p>
            <a:r>
              <a:rPr lang="en-GB" sz="4000" dirty="0" smtClean="0"/>
              <a:t>Now in legislation</a:t>
            </a:r>
          </a:p>
          <a:p>
            <a:r>
              <a:rPr lang="en-GB" sz="4000" dirty="0" smtClean="0"/>
              <a:t>Can be used for consumer standards – but not expected</a:t>
            </a:r>
          </a:p>
          <a:p>
            <a:pPr marL="0" indent="0">
              <a:buNone/>
            </a:pPr>
            <a:r>
              <a:rPr lang="en-GB" sz="4000" dirty="0" smtClean="0">
                <a:solidFill>
                  <a:srgbClr val="7030A0"/>
                </a:solidFill>
              </a:rPr>
              <a:t>Message to HAs – consider merger before you ask for exemptions</a:t>
            </a:r>
            <a:endParaRPr lang="en-GB" sz="4000" dirty="0">
              <a:solidFill>
                <a:srgbClr val="7030A0"/>
              </a:solidFill>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0112" y="2348880"/>
            <a:ext cx="2700762" cy="179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3145869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7030A0"/>
                </a:solidFill>
              </a:rPr>
              <a:t>Consumer standards - protected</a:t>
            </a:r>
            <a:endParaRPr lang="en-GB" b="1" dirty="0">
              <a:solidFill>
                <a:srgbClr val="7030A0"/>
              </a:solidFill>
            </a:endParaRPr>
          </a:p>
        </p:txBody>
      </p:sp>
      <p:sp>
        <p:nvSpPr>
          <p:cNvPr id="3" name="Content Placeholder 2"/>
          <p:cNvSpPr>
            <a:spLocks noGrp="1"/>
          </p:cNvSpPr>
          <p:nvPr>
            <p:ph idx="1"/>
          </p:nvPr>
        </p:nvSpPr>
        <p:spPr>
          <a:xfrm>
            <a:off x="457200" y="1628800"/>
            <a:ext cx="8229600" cy="4497363"/>
          </a:xfrm>
        </p:spPr>
        <p:txBody>
          <a:bodyPr>
            <a:normAutofit fontScale="85000" lnSpcReduction="20000"/>
          </a:bodyPr>
          <a:lstStyle/>
          <a:p>
            <a:pPr marL="0" indent="0">
              <a:buNone/>
            </a:pPr>
            <a:r>
              <a:rPr lang="en-GB" b="1" dirty="0" smtClean="0">
                <a:solidFill>
                  <a:srgbClr val="7030A0"/>
                </a:solidFill>
              </a:rPr>
              <a:t>Tenant involvement = cross cutting standard</a:t>
            </a:r>
          </a:p>
          <a:p>
            <a:pPr>
              <a:buFont typeface="Wingdings" panose="05000000000000000000" pitchFamily="2" charset="2"/>
              <a:buChar char="ü"/>
            </a:pPr>
            <a:r>
              <a:rPr lang="en-GB" dirty="0" smtClean="0"/>
              <a:t>Scrutiny Panel or similar</a:t>
            </a:r>
          </a:p>
          <a:p>
            <a:pPr>
              <a:buFont typeface="Wingdings" panose="05000000000000000000" pitchFamily="2" charset="2"/>
              <a:buChar char="ü"/>
            </a:pPr>
            <a:r>
              <a:rPr lang="en-GB" dirty="0" smtClean="0"/>
              <a:t>Performance</a:t>
            </a:r>
          </a:p>
          <a:p>
            <a:pPr>
              <a:buFont typeface="Wingdings" panose="05000000000000000000" pitchFamily="2" charset="2"/>
              <a:buChar char="ü"/>
            </a:pPr>
            <a:r>
              <a:rPr lang="en-GB" dirty="0" smtClean="0"/>
              <a:t>Policy</a:t>
            </a:r>
          </a:p>
          <a:p>
            <a:pPr>
              <a:buFont typeface="Wingdings" panose="05000000000000000000" pitchFamily="2" charset="2"/>
              <a:buChar char="ü"/>
            </a:pPr>
            <a:r>
              <a:rPr lang="en-GB" dirty="0" smtClean="0"/>
              <a:t>Complaints information</a:t>
            </a:r>
          </a:p>
          <a:p>
            <a:pPr>
              <a:buFont typeface="Wingdings" panose="05000000000000000000" pitchFamily="2" charset="2"/>
              <a:buChar char="ü"/>
            </a:pPr>
            <a:r>
              <a:rPr lang="en-GB" dirty="0" smtClean="0"/>
              <a:t>Choice</a:t>
            </a:r>
          </a:p>
          <a:p>
            <a:pPr>
              <a:buFont typeface="Wingdings" panose="05000000000000000000" pitchFamily="2" charset="2"/>
              <a:buChar char="ü"/>
            </a:pPr>
            <a:r>
              <a:rPr lang="en-GB" dirty="0" smtClean="0"/>
              <a:t>Annual reports</a:t>
            </a:r>
          </a:p>
          <a:p>
            <a:pPr>
              <a:buFont typeface="Wingdings" panose="05000000000000000000" pitchFamily="2" charset="2"/>
              <a:buChar char="ü"/>
            </a:pPr>
            <a:r>
              <a:rPr lang="en-GB" dirty="0" smtClean="0"/>
              <a:t>RTM and repairs cashback engagement</a:t>
            </a:r>
          </a:p>
          <a:p>
            <a:pPr>
              <a:buFont typeface="Wingdings" panose="05000000000000000000" pitchFamily="2" charset="2"/>
              <a:buChar char="ü"/>
            </a:pPr>
            <a:r>
              <a:rPr lang="en-GB" dirty="0" smtClean="0"/>
              <a:t>Statutory consultation – changes in management</a:t>
            </a:r>
          </a:p>
          <a:p>
            <a:pPr>
              <a:buFont typeface="Wingdings" panose="05000000000000000000" pitchFamily="2" charset="2"/>
              <a:buChar char="ü"/>
            </a:pPr>
            <a:r>
              <a:rPr lang="en-GB" dirty="0" smtClean="0"/>
              <a:t>Value For Money statement – Stakeholder involvement in look back and forward</a:t>
            </a:r>
          </a:p>
        </p:txBody>
      </p:sp>
      <p:pic>
        <p:nvPicPr>
          <p:cNvPr id="4" name="Picture 3" descr="C:\Users\Yvonne\AppData\Local\Microsoft\Windows\Temporary Internet Files\Content.IE5\GY9LMZUI\dan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628800"/>
            <a:ext cx="1883768" cy="2151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2200002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Over to you – Discussion</a:t>
            </a:r>
            <a:endParaRPr lang="en-GB" b="1" dirty="0">
              <a:solidFill>
                <a:srgbClr val="7030A0"/>
              </a:solidFill>
            </a:endParaRPr>
          </a:p>
        </p:txBody>
      </p:sp>
      <p:sp>
        <p:nvSpPr>
          <p:cNvPr id="3" name="Content Placeholder 2"/>
          <p:cNvSpPr>
            <a:spLocks noGrp="1"/>
          </p:cNvSpPr>
          <p:nvPr>
            <p:ph sz="half" idx="1"/>
          </p:nvPr>
        </p:nvSpPr>
        <p:spPr>
          <a:xfrm>
            <a:off x="457200" y="1600200"/>
            <a:ext cx="4762872" cy="4525963"/>
          </a:xfrm>
        </p:spPr>
        <p:txBody>
          <a:bodyPr>
            <a:normAutofit fontScale="92500" lnSpcReduction="10000"/>
          </a:bodyPr>
          <a:lstStyle/>
          <a:p>
            <a:pPr marL="0" indent="0">
              <a:buNone/>
            </a:pPr>
            <a:r>
              <a:rPr lang="en-GB" b="1" dirty="0">
                <a:solidFill>
                  <a:srgbClr val="7030A0"/>
                </a:solidFill>
              </a:rPr>
              <a:t>Government Policy</a:t>
            </a:r>
          </a:p>
          <a:p>
            <a:pPr marL="0" indent="0">
              <a:buNone/>
            </a:pPr>
            <a:r>
              <a:rPr lang="en-GB" b="1" dirty="0" smtClean="0">
                <a:solidFill>
                  <a:srgbClr val="7030A0"/>
                </a:solidFill>
              </a:rPr>
              <a:t>Changes made in the budget</a:t>
            </a:r>
          </a:p>
          <a:p>
            <a:pPr marL="0" indent="0">
              <a:buNone/>
            </a:pPr>
            <a:r>
              <a:rPr lang="en-GB" b="1" dirty="0" smtClean="0">
                <a:solidFill>
                  <a:srgbClr val="7030A0"/>
                </a:solidFill>
              </a:rPr>
              <a:t>Suggestions for involvement</a:t>
            </a:r>
            <a:endParaRPr lang="en-GB" b="1" dirty="0">
              <a:solidFill>
                <a:srgbClr val="7030A0"/>
              </a:solidFill>
            </a:endParaRPr>
          </a:p>
          <a:p>
            <a:pPr marL="0" indent="0">
              <a:buNone/>
            </a:pPr>
            <a:endParaRPr lang="en-GB" dirty="0" smtClean="0"/>
          </a:p>
          <a:p>
            <a:pPr marL="0" indent="0">
              <a:buNone/>
            </a:pPr>
            <a:r>
              <a:rPr lang="en-GB" dirty="0"/>
              <a:t>Another 12billion to go from the budget – not sure exactly where yet!</a:t>
            </a:r>
          </a:p>
          <a:p>
            <a:pPr marL="0" indent="0">
              <a:buNone/>
            </a:pPr>
            <a:endParaRPr lang="en-GB" dirty="0" smtClean="0"/>
          </a:p>
          <a:p>
            <a:pPr marL="0" indent="0">
              <a:buNone/>
            </a:pPr>
            <a:r>
              <a:rPr lang="en-GB" dirty="0" smtClean="0"/>
              <a:t>All this and more up for discussion now and in the unconference networking </a:t>
            </a:r>
          </a:p>
          <a:p>
            <a:pPr marL="0" indent="0">
              <a:buNone/>
            </a:pPr>
            <a:endParaRPr lang="en-GB"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2634" y="2492896"/>
            <a:ext cx="2995275" cy="172804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03334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we are going to cover</a:t>
            </a:r>
            <a:endParaRPr lang="en-GB" b="1" dirty="0">
              <a:solidFill>
                <a:srgbClr val="7030A0"/>
              </a:solidFill>
            </a:endParaRPr>
          </a:p>
        </p:txBody>
      </p:sp>
      <p:sp>
        <p:nvSpPr>
          <p:cNvPr id="3" name="Content Placeholder 2"/>
          <p:cNvSpPr>
            <a:spLocks noGrp="1"/>
          </p:cNvSpPr>
          <p:nvPr>
            <p:ph idx="1"/>
          </p:nvPr>
        </p:nvSpPr>
        <p:spPr/>
        <p:txBody>
          <a:bodyPr>
            <a:normAutofit/>
          </a:bodyPr>
          <a:lstStyle/>
          <a:p>
            <a:r>
              <a:rPr lang="en-GB" dirty="0" smtClean="0"/>
              <a:t>3 reports on involvement</a:t>
            </a:r>
          </a:p>
          <a:p>
            <a:r>
              <a:rPr lang="en-GB" dirty="0" smtClean="0"/>
              <a:t>Government election mandate - housing</a:t>
            </a:r>
          </a:p>
          <a:p>
            <a:r>
              <a:rPr lang="en-GB" dirty="0" smtClean="0"/>
              <a:t>July 2015 budget  - housing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789162"/>
            <a:ext cx="1767196" cy="839418"/>
          </a:xfrm>
          <a:prstGeom prst="rect">
            <a:avLst/>
          </a:prstGeom>
        </p:spPr>
      </p:pic>
      <p:pic>
        <p:nvPicPr>
          <p:cNvPr id="7170" name="Picture 2" descr="C:\Users\Yvonne\AppData\Local\Microsoft\Windows\Temporary Internet Files\Content.IE5\GY9LMZUI\20120522-change-butt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21602"/>
            <a:ext cx="224155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8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Involvement - happenings</a:t>
            </a:r>
            <a:endParaRPr lang="en-GB" b="1" dirty="0">
              <a:solidFill>
                <a:srgbClr val="7030A0"/>
              </a:solidFill>
            </a:endParaRPr>
          </a:p>
        </p:txBody>
      </p:sp>
      <p:pic>
        <p:nvPicPr>
          <p:cNvPr id="3076" name="Picture 4" descr="C:\Users\Yvonne\AppData\Local\Microsoft\Windows\Temporary Internet Files\Content.IE5\JI6SFWLN\volunteer30672807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556792"/>
            <a:ext cx="5976624" cy="4093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3261470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7030A0"/>
                </a:solidFill>
              </a:rPr>
              <a:t>Recent reports</a:t>
            </a:r>
            <a:br>
              <a:rPr lang="en-GB" sz="3200" b="1" dirty="0" smtClean="0">
                <a:solidFill>
                  <a:srgbClr val="7030A0"/>
                </a:solidFill>
              </a:rPr>
            </a:br>
            <a:r>
              <a:rPr lang="en-GB" sz="3200" b="1" dirty="0" smtClean="0">
                <a:solidFill>
                  <a:srgbClr val="7030A0"/>
                </a:solidFill>
              </a:rPr>
              <a:t>on resident involvement</a:t>
            </a:r>
            <a:endParaRPr lang="en-GB" sz="3200" b="1" dirty="0">
              <a:solidFill>
                <a:srgbClr val="7030A0"/>
              </a:solidFill>
            </a:endParaRPr>
          </a:p>
        </p:txBody>
      </p:sp>
      <p:sp>
        <p:nvSpPr>
          <p:cNvPr id="3" name="Content Placeholder 2"/>
          <p:cNvSpPr>
            <a:spLocks noGrp="1"/>
          </p:cNvSpPr>
          <p:nvPr>
            <p:ph idx="1"/>
          </p:nvPr>
        </p:nvSpPr>
        <p:spPr>
          <a:xfrm>
            <a:off x="395536" y="1556791"/>
            <a:ext cx="8229600" cy="5112569"/>
          </a:xfrm>
        </p:spPr>
        <p:txBody>
          <a:bodyPr>
            <a:normAutofit/>
          </a:bodyPr>
          <a:lstStyle/>
          <a:p>
            <a:pPr>
              <a:buFont typeface="Wingdings" panose="05000000000000000000" pitchFamily="2" charset="2"/>
              <a:buChar char="ü"/>
            </a:pPr>
            <a:r>
              <a:rPr lang="en-GB" sz="2800" dirty="0">
                <a:solidFill>
                  <a:srgbClr val="7030A0"/>
                </a:solidFill>
              </a:rPr>
              <a:t>Tenants Leading Change </a:t>
            </a:r>
            <a:r>
              <a:rPr lang="en-GB" sz="2800" dirty="0"/>
              <a:t>– An investment, not a cost – the business benefits of tenant </a:t>
            </a:r>
            <a:r>
              <a:rPr lang="en-GB" sz="2800" dirty="0" smtClean="0"/>
              <a:t>involvement</a:t>
            </a:r>
            <a:endParaRPr lang="en-GB" sz="2800" dirty="0" smtClean="0">
              <a:solidFill>
                <a:srgbClr val="7030A0"/>
              </a:solidFill>
            </a:endParaRPr>
          </a:p>
          <a:p>
            <a:pPr>
              <a:buFont typeface="Wingdings" panose="05000000000000000000" pitchFamily="2" charset="2"/>
              <a:buChar char="ü"/>
            </a:pPr>
            <a:r>
              <a:rPr lang="en-GB" sz="2800" dirty="0" smtClean="0">
                <a:solidFill>
                  <a:srgbClr val="7030A0"/>
                </a:solidFill>
              </a:rPr>
              <a:t>Amicus Horizon </a:t>
            </a:r>
            <a:r>
              <a:rPr lang="en-GB" sz="2800" dirty="0" smtClean="0"/>
              <a:t>- Success, satisfaction and scrutiny – the business case for involving residents</a:t>
            </a:r>
          </a:p>
          <a:p>
            <a:pPr>
              <a:buFont typeface="Wingdings" panose="05000000000000000000" pitchFamily="2" charset="2"/>
              <a:buChar char="ü"/>
            </a:pPr>
            <a:r>
              <a:rPr lang="en-GB" sz="2800" dirty="0" smtClean="0">
                <a:solidFill>
                  <a:srgbClr val="7030A0"/>
                </a:solidFill>
              </a:rPr>
              <a:t>Family Mosaic - Changing Places </a:t>
            </a:r>
            <a:r>
              <a:rPr lang="en-GB" sz="2800" dirty="0" smtClean="0"/>
              <a:t>– how can we make resident involvement relevant?</a:t>
            </a:r>
          </a:p>
          <a:p>
            <a:pPr marL="0" indent="0">
              <a:buNone/>
            </a:pPr>
            <a:endParaRPr lang="en-GB" sz="2800" dirty="0" smtClean="0"/>
          </a:p>
          <a:p>
            <a:pPr marL="0" indent="0">
              <a:buNone/>
            </a:pPr>
            <a:endParaRPr lang="en-GB" sz="4000" b="1" dirty="0" smtClean="0"/>
          </a:p>
          <a:p>
            <a:pPr marL="0" indent="0">
              <a:buNone/>
            </a:pPr>
            <a:endParaRPr lang="en-GB" sz="34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5855071"/>
            <a:ext cx="1554183" cy="7382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4566021"/>
            <a:ext cx="1574800" cy="12890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365104"/>
            <a:ext cx="1270000" cy="1600200"/>
          </a:xfrm>
          <a:prstGeom prst="rect">
            <a:avLst/>
          </a:prstGeom>
        </p:spPr>
      </p:pic>
    </p:spTree>
    <p:extLst>
      <p:ext uri="{BB962C8B-B14F-4D97-AF65-F5344CB8AC3E}">
        <p14:creationId xmlns:p14="http://schemas.microsoft.com/office/powerpoint/2010/main" val="4065525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solidFill>
                  <a:srgbClr val="7030A0"/>
                </a:solidFill>
              </a:rPr>
              <a:t>         Tenants Leading Change report</a:t>
            </a:r>
            <a:endParaRPr lang="en-GB" sz="3600" b="1" dirty="0">
              <a:solidFill>
                <a:srgbClr val="7030A0"/>
              </a:solidFill>
            </a:endParaRPr>
          </a:p>
        </p:txBody>
      </p:sp>
      <p:sp>
        <p:nvSpPr>
          <p:cNvPr id="3" name="Content Placeholder 2"/>
          <p:cNvSpPr>
            <a:spLocks noGrp="1"/>
          </p:cNvSpPr>
          <p:nvPr>
            <p:ph idx="1"/>
          </p:nvPr>
        </p:nvSpPr>
        <p:spPr>
          <a:xfrm>
            <a:off x="457200" y="1357782"/>
            <a:ext cx="8229600" cy="5239570"/>
          </a:xfrm>
        </p:spPr>
        <p:txBody>
          <a:bodyPr>
            <a:normAutofit fontScale="92500" lnSpcReduction="10000"/>
          </a:bodyPr>
          <a:lstStyle/>
          <a:p>
            <a:pPr>
              <a:buFont typeface="Wingdings" panose="05000000000000000000" pitchFamily="2" charset="2"/>
              <a:buChar char="ü"/>
            </a:pPr>
            <a:r>
              <a:rPr lang="en-GB" sz="2400" dirty="0" smtClean="0"/>
              <a:t>University of Birmingham</a:t>
            </a:r>
          </a:p>
          <a:p>
            <a:pPr>
              <a:buFont typeface="Wingdings" panose="05000000000000000000" pitchFamily="2" charset="2"/>
              <a:buChar char="ü"/>
            </a:pPr>
            <a:r>
              <a:rPr lang="en-GB" sz="2400" dirty="0" smtClean="0"/>
              <a:t>Financial, service, social and community benefits</a:t>
            </a:r>
          </a:p>
          <a:p>
            <a:pPr>
              <a:buFont typeface="Wingdings" panose="05000000000000000000" pitchFamily="2" charset="2"/>
              <a:buChar char="ü"/>
            </a:pPr>
            <a:r>
              <a:rPr lang="en-GB" sz="2400" dirty="0" smtClean="0"/>
              <a:t>5 case studies, call for evidence and workshops</a:t>
            </a:r>
          </a:p>
          <a:p>
            <a:pPr>
              <a:buFont typeface="Wingdings" panose="05000000000000000000" pitchFamily="2" charset="2"/>
              <a:buChar char="ü"/>
            </a:pPr>
            <a:r>
              <a:rPr lang="en-GB" sz="2400" dirty="0" smtClean="0"/>
              <a:t>Financial benefits – VFM attributed in part to CI in 20 landlords - £6.64m or £29 per property - £118m in total across the sector</a:t>
            </a:r>
          </a:p>
          <a:p>
            <a:pPr>
              <a:buFont typeface="Wingdings" panose="05000000000000000000" pitchFamily="2" charset="2"/>
              <a:buChar char="ü"/>
            </a:pPr>
            <a:r>
              <a:rPr lang="en-GB" sz="2400" dirty="0" smtClean="0"/>
              <a:t>5 case studies £3.90M annual verified £94 per property - £382m total across the sector</a:t>
            </a:r>
          </a:p>
          <a:p>
            <a:pPr>
              <a:buFont typeface="Wingdings" panose="05000000000000000000" pitchFamily="2" charset="2"/>
              <a:buChar char="ü"/>
            </a:pPr>
            <a:r>
              <a:rPr lang="en-GB" sz="2400" dirty="0" smtClean="0"/>
              <a:t>Service benefits almost all reported tenant oriented services – better than consultants over time</a:t>
            </a:r>
          </a:p>
          <a:p>
            <a:pPr>
              <a:buFont typeface="Wingdings" panose="05000000000000000000" pitchFamily="2" charset="2"/>
              <a:buChar char="ü"/>
            </a:pPr>
            <a:r>
              <a:rPr lang="en-GB" sz="2400" dirty="0" smtClean="0"/>
              <a:t>Shaping neighbourhoods, scrutiny and involvement in governance – most effective</a:t>
            </a:r>
          </a:p>
          <a:p>
            <a:pPr>
              <a:buFont typeface="Wingdings" panose="05000000000000000000" pitchFamily="2" charset="2"/>
              <a:buChar char="ü"/>
            </a:pPr>
            <a:r>
              <a:rPr lang="en-GB" sz="2400" dirty="0" smtClean="0"/>
              <a:t>Surveys, market research and on line involvement – less so</a:t>
            </a:r>
          </a:p>
          <a:p>
            <a:pPr>
              <a:buFont typeface="Wingdings" panose="05000000000000000000" pitchFamily="2" charset="2"/>
              <a:buChar char="ü"/>
            </a:pPr>
            <a:r>
              <a:rPr lang="en-GB" sz="2400" dirty="0" smtClean="0"/>
              <a:t>Trust – communications on Welfare reform</a:t>
            </a:r>
          </a:p>
          <a:p>
            <a:pPr>
              <a:buFont typeface="Wingdings" panose="05000000000000000000" pitchFamily="2" charset="2"/>
              <a:buChar char="ü"/>
            </a:pPr>
            <a:r>
              <a:rPr lang="en-GB" sz="2400" dirty="0" smtClean="0"/>
              <a:t>Tacking ASB and regeneration programmes - community</a:t>
            </a:r>
          </a:p>
          <a:p>
            <a:pPr>
              <a:buFont typeface="Wingdings" panose="05000000000000000000" pitchFamily="2" charset="2"/>
              <a:buChar char="ü"/>
            </a:pPr>
            <a:endParaRPr lang="en-GB" sz="2400" dirty="0" smtClean="0"/>
          </a:p>
          <a:p>
            <a:endParaRPr lang="en-GB"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866" y="6160864"/>
            <a:ext cx="1223277" cy="581057"/>
          </a:xfrm>
          <a:prstGeom prst="rect">
            <a:avLst/>
          </a:prstGeom>
        </p:spPr>
      </p:pic>
      <p:pic>
        <p:nvPicPr>
          <p:cNvPr id="5122" name="Picture 2" descr="C:\Users\Yvonne\AppData\Local\Microsoft\Windows\Temporary Internet Files\Content.IE5\JR37M77N\chan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9" y="549919"/>
            <a:ext cx="1482814" cy="153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98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rgbClr val="7030A0"/>
                </a:solidFill>
              </a:rPr>
              <a:t>Tenants Leading Change report (2)</a:t>
            </a:r>
            <a:endParaRPr lang="en-GB" sz="3200" b="1" dirty="0">
              <a:solidFill>
                <a:srgbClr val="7030A0"/>
              </a:solidFill>
            </a:endParaRPr>
          </a:p>
        </p:txBody>
      </p:sp>
      <p:sp>
        <p:nvSpPr>
          <p:cNvPr id="3" name="Content Placeholder 2"/>
          <p:cNvSpPr>
            <a:spLocks noGrp="1"/>
          </p:cNvSpPr>
          <p:nvPr>
            <p:ph idx="1"/>
          </p:nvPr>
        </p:nvSpPr>
        <p:spPr>
          <a:xfrm>
            <a:off x="457200" y="1628800"/>
            <a:ext cx="8229600" cy="5040560"/>
          </a:xfrm>
        </p:spPr>
        <p:txBody>
          <a:bodyPr>
            <a:normAutofit fontScale="40000" lnSpcReduction="20000"/>
          </a:bodyPr>
          <a:lstStyle/>
          <a:p>
            <a:pPr>
              <a:buFont typeface="Wingdings" panose="05000000000000000000" pitchFamily="2" charset="2"/>
              <a:buChar char="ü"/>
            </a:pPr>
            <a:r>
              <a:rPr lang="en-GB" sz="9600" dirty="0" smtClean="0"/>
              <a:t>Tenant Management and tenant knowledge</a:t>
            </a:r>
            <a:endParaRPr lang="en-GB" sz="9600" dirty="0" smtClean="0">
              <a:solidFill>
                <a:srgbClr val="7030A0"/>
              </a:solidFill>
            </a:endParaRPr>
          </a:p>
          <a:p>
            <a:pPr>
              <a:buFont typeface="Wingdings" panose="05000000000000000000" pitchFamily="2" charset="2"/>
              <a:buChar char="ü"/>
            </a:pPr>
            <a:r>
              <a:rPr lang="en-GB" sz="9600" dirty="0" smtClean="0"/>
              <a:t>Social dividend- support networks, meeting neighbours, tackling isolation and engage diverse groups</a:t>
            </a:r>
          </a:p>
          <a:p>
            <a:pPr>
              <a:buFont typeface="Wingdings" panose="05000000000000000000" pitchFamily="2" charset="2"/>
              <a:buChar char="ü"/>
            </a:pPr>
            <a:r>
              <a:rPr lang="en-GB" sz="9600" dirty="0" smtClean="0"/>
              <a:t>Confidence, skills and employment, inspiring staff</a:t>
            </a:r>
          </a:p>
          <a:p>
            <a:pPr>
              <a:buFont typeface="Wingdings" panose="05000000000000000000" pitchFamily="2" charset="2"/>
              <a:buChar char="ü"/>
            </a:pPr>
            <a:r>
              <a:rPr lang="en-GB" sz="9600" dirty="0" smtClean="0"/>
              <a:t>Satisfaction –causality - 38% of staff reported a link</a:t>
            </a:r>
          </a:p>
          <a:p>
            <a:pPr marL="57150" indent="0">
              <a:buNone/>
            </a:pPr>
            <a:endParaRPr lang="en-GB" sz="9600" u="sng" dirty="0" smtClean="0"/>
          </a:p>
          <a:p>
            <a:pPr>
              <a:buFont typeface="Wingdings" panose="05000000000000000000" pitchFamily="2" charset="2"/>
              <a:buChar char="ü"/>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934725"/>
            <a:ext cx="1927478" cy="915552"/>
          </a:xfrm>
          <a:prstGeom prst="rect">
            <a:avLst/>
          </a:prstGeom>
        </p:spPr>
      </p:pic>
      <p:pic>
        <p:nvPicPr>
          <p:cNvPr id="6148" name="Picture 4" descr="C:\Users\Yvonne\AppData\Local\Microsoft\Windows\Temporary Internet Files\Content.IE5\WO9OJXEF\chan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120" y="188640"/>
            <a:ext cx="2087880" cy="139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01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solidFill>
                  <a:srgbClr val="7030A0"/>
                </a:solidFill>
              </a:rPr>
              <a:t>    Success</a:t>
            </a:r>
            <a:r>
              <a:rPr lang="en-GB" b="1" dirty="0">
                <a:solidFill>
                  <a:srgbClr val="7030A0"/>
                </a:solidFill>
              </a:rPr>
              <a:t>, satisfaction and scrutiny</a:t>
            </a:r>
          </a:p>
        </p:txBody>
      </p:sp>
      <p:sp>
        <p:nvSpPr>
          <p:cNvPr id="3" name="Content Placeholder 2"/>
          <p:cNvSpPr>
            <a:spLocks noGrp="1"/>
          </p:cNvSpPr>
          <p:nvPr>
            <p:ph idx="1"/>
          </p:nvPr>
        </p:nvSpPr>
        <p:spPr>
          <a:xfrm>
            <a:off x="457200" y="1484784"/>
            <a:ext cx="6635080" cy="4968552"/>
          </a:xfrm>
        </p:spPr>
        <p:txBody>
          <a:bodyPr>
            <a:normAutofit fontScale="85000" lnSpcReduction="20000"/>
          </a:bodyPr>
          <a:lstStyle/>
          <a:p>
            <a:pPr>
              <a:buFont typeface="Wingdings" panose="05000000000000000000" pitchFamily="2" charset="2"/>
              <a:buChar char="ü"/>
            </a:pPr>
            <a:r>
              <a:rPr lang="en-GB" sz="3300" dirty="0" smtClean="0"/>
              <a:t>Case studies – procurement, complaints and customers experience £2.7m pa savings against a £950K investment</a:t>
            </a:r>
          </a:p>
          <a:p>
            <a:pPr>
              <a:buFont typeface="Wingdings" panose="05000000000000000000" pitchFamily="2" charset="2"/>
              <a:buChar char="ü"/>
            </a:pPr>
            <a:r>
              <a:rPr lang="en-GB" sz="3300" dirty="0" smtClean="0"/>
              <a:t>97% satisfaction – due to effectiveness of involvement</a:t>
            </a:r>
          </a:p>
          <a:p>
            <a:pPr>
              <a:buFont typeface="Wingdings" panose="05000000000000000000" pitchFamily="2" charset="2"/>
              <a:buChar char="ü"/>
            </a:pPr>
            <a:r>
              <a:rPr lang="en-GB" sz="3300" dirty="0" smtClean="0"/>
              <a:t>Residents as co-producers, consultants, designers, testers and provide direct feedback on services</a:t>
            </a:r>
          </a:p>
          <a:p>
            <a:pPr>
              <a:buFont typeface="Wingdings" panose="05000000000000000000" pitchFamily="2" charset="2"/>
              <a:buChar char="ü"/>
            </a:pPr>
            <a:r>
              <a:rPr lang="en-GB" sz="3300" dirty="0" smtClean="0"/>
              <a:t>One team culture of staff, board and residents - 5 gold model KPIs</a:t>
            </a:r>
          </a:p>
          <a:p>
            <a:pPr>
              <a:buFont typeface="Wingdings" panose="05000000000000000000" pitchFamily="2" charset="2"/>
              <a:buChar char="ü"/>
            </a:pPr>
            <a:r>
              <a:rPr lang="en-GB" sz="3300" dirty="0" smtClean="0"/>
              <a:t>Effective in conversations which are open and based on trust – Board attend Panels</a:t>
            </a:r>
          </a:p>
          <a:p>
            <a:pPr>
              <a:buFont typeface="Wingdings" panose="05000000000000000000" pitchFamily="2" charset="2"/>
              <a:buChar char="ü"/>
            </a:pPr>
            <a:r>
              <a:rPr lang="en-GB" sz="3300" dirty="0"/>
              <a:t>U</a:t>
            </a:r>
            <a:r>
              <a:rPr lang="en-GB" sz="3300" dirty="0" smtClean="0"/>
              <a:t>niversity of Westminster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931977"/>
            <a:ext cx="1927478" cy="915552"/>
          </a:xfrm>
          <a:prstGeom prst="rect">
            <a:avLst/>
          </a:prstGeom>
        </p:spPr>
      </p:pic>
      <p:pic>
        <p:nvPicPr>
          <p:cNvPr id="7" name="Picture 3" descr="C:\Users\Yvonne\AppData\Local\Microsoft\Windows\Temporary Internet Files\Content.IE5\JI6SFWLN\200px-GoldMed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801" y="2204864"/>
            <a:ext cx="1905266" cy="247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98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Changing Lives</a:t>
            </a:r>
            <a:endParaRPr lang="en-GB" b="1" dirty="0">
              <a:solidFill>
                <a:srgbClr val="7030A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GB" dirty="0" smtClean="0"/>
              <a:t>No more traditional involvement groups</a:t>
            </a:r>
          </a:p>
          <a:p>
            <a:pPr>
              <a:buFont typeface="Wingdings" panose="05000000000000000000" pitchFamily="2" charset="2"/>
              <a:buChar char="ü"/>
            </a:pPr>
            <a:r>
              <a:rPr lang="en-GB" dirty="0" smtClean="0"/>
              <a:t>Major change in approach</a:t>
            </a:r>
          </a:p>
          <a:p>
            <a:pPr>
              <a:buFont typeface="Wingdings" panose="05000000000000000000" pitchFamily="2" charset="2"/>
              <a:buChar char="ü"/>
            </a:pPr>
            <a:r>
              <a:rPr lang="en-GB" dirty="0" smtClean="0"/>
              <a:t>More surveys </a:t>
            </a:r>
          </a:p>
          <a:p>
            <a:pPr>
              <a:buFont typeface="Wingdings" panose="05000000000000000000" pitchFamily="2" charset="2"/>
              <a:buChar char="ü"/>
            </a:pPr>
            <a:r>
              <a:rPr lang="en-GB" dirty="0" smtClean="0"/>
              <a:t>Better use of insight data</a:t>
            </a:r>
          </a:p>
          <a:p>
            <a:pPr>
              <a:buFont typeface="Wingdings" panose="05000000000000000000" pitchFamily="2" charset="2"/>
              <a:buChar char="ü"/>
            </a:pPr>
            <a:r>
              <a:rPr lang="en-GB" dirty="0" smtClean="0"/>
              <a:t>Focusing on local empowerment of active citizens to replace the demise of TARAs</a:t>
            </a:r>
          </a:p>
          <a:p>
            <a:pPr>
              <a:buFont typeface="Wingdings" panose="05000000000000000000" pitchFamily="2" charset="2"/>
              <a:buChar char="ü"/>
            </a:pPr>
            <a:r>
              <a:rPr lang="en-GB" dirty="0" smtClean="0"/>
              <a:t>Better use of social media</a:t>
            </a:r>
          </a:p>
          <a:p>
            <a:pPr marL="0" indent="0">
              <a:buNone/>
            </a:pPr>
            <a:r>
              <a:rPr lang="en-GB" dirty="0" smtClean="0">
                <a:solidFill>
                  <a:srgbClr val="7030A0"/>
                </a:solidFill>
              </a:rPr>
              <a:t>…………..Not yet proven – 5 studies to follow</a:t>
            </a:r>
            <a:endParaRPr lang="en-GB" dirty="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058" y="409476"/>
            <a:ext cx="2025650" cy="1003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29" y="2420888"/>
            <a:ext cx="1922357" cy="1080120"/>
          </a:xfrm>
          <a:prstGeom prst="rect">
            <a:avLst/>
          </a:prstGeom>
        </p:spPr>
      </p:pic>
    </p:spTree>
    <p:extLst>
      <p:ext uri="{BB962C8B-B14F-4D97-AF65-F5344CB8AC3E}">
        <p14:creationId xmlns:p14="http://schemas.microsoft.com/office/powerpoint/2010/main" val="293146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1879</Words>
  <Application>Microsoft Office PowerPoint</Application>
  <PresentationFormat>On-screen Show (4:3)</PresentationFormat>
  <Paragraphs>173</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Welcome to our Unconference</vt:lpstr>
      <vt:lpstr>New thinking  - housing and involvement</vt:lpstr>
      <vt:lpstr>What we are going to cover</vt:lpstr>
      <vt:lpstr>Involvement - happenings</vt:lpstr>
      <vt:lpstr>Recent reports on resident involvement</vt:lpstr>
      <vt:lpstr>         Tenants Leading Change report</vt:lpstr>
      <vt:lpstr>Tenants Leading Change report (2)</vt:lpstr>
      <vt:lpstr>    Success, satisfaction and scrutiny</vt:lpstr>
      <vt:lpstr>Changing Lives</vt:lpstr>
      <vt:lpstr>New Government – happenings</vt:lpstr>
      <vt:lpstr>May 2015  - Conservative promises New Government – new Policies</vt:lpstr>
      <vt:lpstr>Right to Buy</vt:lpstr>
      <vt:lpstr>Brownfield plans and Housing Zones</vt:lpstr>
      <vt:lpstr>New Starter and Affordable Homes</vt:lpstr>
      <vt:lpstr>Human Rights and Immigration</vt:lpstr>
      <vt:lpstr>What else?</vt:lpstr>
      <vt:lpstr>July 2015 Budget - happenings</vt:lpstr>
      <vt:lpstr>July 2015 Budget Summary</vt:lpstr>
      <vt:lpstr>Benefits</vt:lpstr>
      <vt:lpstr> Rent reduction at 1%pa for 4 years </vt:lpstr>
      <vt:lpstr>Pay to Stay</vt:lpstr>
      <vt:lpstr>Lifetime tenancies</vt:lpstr>
      <vt:lpstr>New regulation - Deep Dive inspections</vt:lpstr>
      <vt:lpstr>Consumer standards - protected</vt:lpstr>
      <vt:lpstr>Over to you –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Governance and Financial Viability Standard Published: 30th Jan 2015</dc:title>
  <dc:creator>Yvonne</dc:creator>
  <cp:lastModifiedBy>Yvonne</cp:lastModifiedBy>
  <cp:revision>57</cp:revision>
  <dcterms:created xsi:type="dcterms:W3CDTF">2015-01-31T10:04:18Z</dcterms:created>
  <dcterms:modified xsi:type="dcterms:W3CDTF">2015-10-08T18:25:36Z</dcterms:modified>
</cp:coreProperties>
</file>