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56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9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9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4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7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0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8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DE7D-6372-428C-97A5-7B9545E14ADE}" type="datetimeFigureOut">
              <a:rPr lang="en-GB" smtClean="0"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AEF4-0823-4D84-9863-D4FF8C2B0C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Consumer Regulation Review 2015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Scrutiny. Net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14</a:t>
            </a:r>
            <a:r>
              <a:rPr lang="en-GB" b="1" baseline="30000" dirty="0" smtClean="0">
                <a:solidFill>
                  <a:schemeClr val="tx1"/>
                </a:solidFill>
              </a:rPr>
              <a:t>th</a:t>
            </a:r>
            <a:r>
              <a:rPr lang="en-GB" b="1" dirty="0" smtClean="0">
                <a:solidFill>
                  <a:schemeClr val="tx1"/>
                </a:solidFill>
              </a:rPr>
              <a:t> October 2015</a:t>
            </a:r>
          </a:p>
          <a:p>
            <a:r>
              <a:rPr lang="en-GB" dirty="0" smtClean="0">
                <a:hlinkClick r:id="rId2"/>
              </a:rPr>
              <a:t>Yvonne@tenantadvisor.net</a:t>
            </a:r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07867974659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04664"/>
            <a:ext cx="3291840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Neighbourhood and Community Standard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Photographic evidence of poor estate management from local councillor</a:t>
            </a:r>
          </a:p>
          <a:p>
            <a:r>
              <a:rPr lang="en-GB" dirty="0" smtClean="0"/>
              <a:t>RP demonstrated work with LA and community</a:t>
            </a:r>
          </a:p>
          <a:p>
            <a:r>
              <a:rPr lang="en-GB" dirty="0" smtClean="0"/>
              <a:t>Showed land under their control</a:t>
            </a:r>
          </a:p>
          <a:p>
            <a:r>
              <a:rPr lang="en-GB" dirty="0" smtClean="0"/>
              <a:t>Showed programme of management and evidence of progress</a:t>
            </a:r>
          </a:p>
          <a:p>
            <a:r>
              <a:rPr lang="en-GB" dirty="0" smtClean="0"/>
              <a:t>No HCA action taken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8194" name="Picture 2" descr="C:\Users\Yvonne\AppData\Local\Microsoft\Windows\Temporary Internet Files\Content.IE5\UWMWB6KE\thumb-Put-Rubbish-in-Bin-Signs-2-66.6-436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12048" cy="6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vonne\AppData\Local\Microsoft\Windows\Temporary Internet Files\Content.IE5\9827OPLS\Wormbincarto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91" y="2060848"/>
            <a:ext cx="1651257" cy="21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Tenancy Standard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Compliant on long term use of Assured shorthold tenancies</a:t>
            </a:r>
          </a:p>
          <a:p>
            <a:r>
              <a:rPr lang="en-GB" dirty="0" smtClean="0"/>
              <a:t>LA failed to agree a Mutual exchange – ill health of tenant and request to upsize significantly to a 5 bed house</a:t>
            </a:r>
          </a:p>
          <a:p>
            <a:r>
              <a:rPr lang="en-GB" dirty="0" smtClean="0"/>
              <a:t>LA demonstrated support provided and potential for significant under occupation</a:t>
            </a:r>
          </a:p>
          <a:p>
            <a:r>
              <a:rPr lang="en-GB" dirty="0" smtClean="0"/>
              <a:t>No HCA action taken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9218" name="Picture 2" descr="C:\Users\Yvonne\AppData\Local\Microsoft\Windows\Temporary Internet Files\Content.IE5\OEEPIP2C\1024px-Go-hom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28" y="-8363"/>
            <a:ext cx="2099072" cy="20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Lessons learnt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years – 1096 cases and 9 serious detriment notices</a:t>
            </a:r>
          </a:p>
          <a:p>
            <a:r>
              <a:rPr lang="en-GB" dirty="0" smtClean="0"/>
              <a:t>Proportion reaching investigation stage 2 and 3 has increased</a:t>
            </a:r>
          </a:p>
          <a:p>
            <a:r>
              <a:rPr lang="en-GB" dirty="0" smtClean="0"/>
              <a:t>Home standard is the most popular and shows the bugger increase in referrals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2052" name="Picture 4" descr="C:\Users\Yvonne\AppData\Local\Microsoft\Windows\Temporary Internet Files\Content.IE5\VIRAUCQE\tea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83509"/>
            <a:ext cx="2057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</a:t>
            </a:r>
            <a:r>
              <a:rPr lang="en-GB" b="1" dirty="0" smtClean="0">
                <a:solidFill>
                  <a:srgbClr val="7030A0"/>
                </a:solidFill>
              </a:rPr>
              <a:t>hould we communicate this to active customers?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Yvonne\AppData\Local\Microsoft\Windows\Temporary Internet Files\Content.IE5\VIRAUCQE\3question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1032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C</a:t>
            </a:r>
            <a:r>
              <a:rPr lang="en-GB" b="1" dirty="0" smtClean="0">
                <a:solidFill>
                  <a:srgbClr val="7030A0"/>
                </a:solidFill>
              </a:rPr>
              <a:t>hanges in services or management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endParaRPr lang="en-GB" sz="6200" dirty="0" smtClean="0"/>
          </a:p>
          <a:p>
            <a:r>
              <a:rPr lang="en-GB" sz="5900" dirty="0" smtClean="0"/>
              <a:t>Regulatory standards must be met – but      the regulator does not specify how</a:t>
            </a:r>
          </a:p>
          <a:p>
            <a:endParaRPr lang="en-GB" sz="5900" dirty="0" smtClean="0"/>
          </a:p>
          <a:p>
            <a:r>
              <a:rPr lang="en-GB" sz="5900" dirty="0" smtClean="0"/>
              <a:t>Stock transfer promises must be met – but the regulator does not specify how – though the transfer agreement is a good port of call</a:t>
            </a:r>
          </a:p>
          <a:p>
            <a:pPr marL="0" indent="0">
              <a:buNone/>
            </a:pPr>
            <a:endParaRPr lang="en-GB" sz="5900" dirty="0" smtClean="0"/>
          </a:p>
          <a:p>
            <a:r>
              <a:rPr lang="en-GB" sz="5900" dirty="0" smtClean="0"/>
              <a:t>Regulator must exercise its functions in a way which minimises interference and is proportionate, consistent, transparent and accountable</a:t>
            </a:r>
          </a:p>
          <a:p>
            <a:pPr marL="0" indent="0">
              <a:buNone/>
            </a:pPr>
            <a:endParaRPr lang="en-GB" sz="9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29" y="6287699"/>
            <a:ext cx="1191133" cy="565788"/>
          </a:xfrm>
          <a:prstGeom prst="rect">
            <a:avLst/>
          </a:prstGeom>
        </p:spPr>
      </p:pic>
      <p:pic>
        <p:nvPicPr>
          <p:cNvPr id="1026" name="Picture 2" descr="C:\Users\Yvonne\AppData\Local\Microsoft\Windows\Temporary Internet Files\Content.IE5\JR37M77N\chan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6752"/>
            <a:ext cx="1249800" cy="12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What could the landlord ask itself?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/>
              <a:t>The HCA might ask itself:</a:t>
            </a:r>
            <a:endParaRPr lang="en-GB" sz="11200" b="1" dirty="0"/>
          </a:p>
          <a:p>
            <a:r>
              <a:rPr lang="en-GB" sz="11200" dirty="0"/>
              <a:t>Has there been a breach of standard?</a:t>
            </a:r>
          </a:p>
          <a:p>
            <a:r>
              <a:rPr lang="en-GB" sz="11200" dirty="0"/>
              <a:t>Is it a corporate failure?</a:t>
            </a:r>
          </a:p>
          <a:p>
            <a:r>
              <a:rPr lang="en-GB" sz="11200" dirty="0"/>
              <a:t>What is the plan for risk management and internal control of the decision?</a:t>
            </a:r>
          </a:p>
          <a:p>
            <a:r>
              <a:rPr lang="en-GB" sz="11200" dirty="0"/>
              <a:t>How effective is the Board’s oversight of this?</a:t>
            </a:r>
          </a:p>
          <a:p>
            <a:r>
              <a:rPr lang="en-GB" sz="11200" dirty="0"/>
              <a:t>What harm or potential harm could the action cause? Is that serious?</a:t>
            </a:r>
          </a:p>
          <a:p>
            <a:r>
              <a:rPr lang="en-GB" sz="11200" dirty="0"/>
              <a:t>What mitigation or action is planned?</a:t>
            </a:r>
          </a:p>
          <a:p>
            <a:r>
              <a:rPr lang="en-GB" sz="11200" dirty="0"/>
              <a:t>Does this link to any other systematic failures or concerns</a:t>
            </a:r>
          </a:p>
          <a:p>
            <a:r>
              <a:rPr lang="en-GB" sz="11200" dirty="0"/>
              <a:t>How has the board assured itself</a:t>
            </a:r>
          </a:p>
          <a:p>
            <a:pPr lvl="1"/>
            <a:endParaRPr lang="en-GB" sz="5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2050" name="Picture 2" descr="C:\Users\Yvonne\AppData\Local\Microsoft\Windows\Temporary Internet Files\Content.IE5\GY9LMZUI\20120522-change-butt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269654" cy="12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Changes in services or </a:t>
            </a:r>
            <a:r>
              <a:rPr lang="en-GB" sz="3600" b="1" dirty="0" smtClean="0">
                <a:solidFill>
                  <a:srgbClr val="7030A0"/>
                </a:solidFill>
              </a:rPr>
              <a:t>management (2)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It is within the </a:t>
            </a:r>
            <a:r>
              <a:rPr lang="en-GB" sz="9600" dirty="0" smtClean="0"/>
              <a:t>provider’s remit </a:t>
            </a:r>
            <a:r>
              <a:rPr lang="en-GB" sz="9600" dirty="0"/>
              <a:t>to decide what to consult </a:t>
            </a:r>
            <a:r>
              <a:rPr lang="en-GB" sz="9600" dirty="0" smtClean="0"/>
              <a:t>on.</a:t>
            </a:r>
            <a:endParaRPr lang="en-GB" sz="9600" dirty="0"/>
          </a:p>
          <a:p>
            <a:r>
              <a:rPr lang="en-GB" sz="9600" b="1" dirty="0" smtClean="0"/>
              <a:t>The </a:t>
            </a:r>
            <a:r>
              <a:rPr lang="en-GB" sz="9600" b="1" dirty="0"/>
              <a:t>relevant bit of </a:t>
            </a:r>
            <a:r>
              <a:rPr lang="en-GB" sz="9600" b="1" dirty="0" smtClean="0"/>
              <a:t>the TIE standard : </a:t>
            </a:r>
            <a:endParaRPr lang="en-GB" sz="9600" b="1" dirty="0"/>
          </a:p>
          <a:p>
            <a:pPr lvl="1"/>
            <a:r>
              <a:rPr lang="en-GB" sz="9600" b="1" dirty="0">
                <a:solidFill>
                  <a:srgbClr val="7030A0"/>
                </a:solidFill>
              </a:rPr>
              <a:t>Registered providers shall consult with tenants, setting out clearly the costs and benefits of relevant options, if they are proposing to change their landlord or when proposing a significant change in their management </a:t>
            </a:r>
            <a:r>
              <a:rPr lang="en-GB" sz="9600" b="1" dirty="0" smtClean="0">
                <a:solidFill>
                  <a:srgbClr val="7030A0"/>
                </a:solidFill>
              </a:rPr>
              <a:t>arrangements.</a:t>
            </a:r>
          </a:p>
          <a:p>
            <a:pPr lvl="1"/>
            <a:r>
              <a:rPr lang="en-GB" sz="9600" b="1" dirty="0" smtClean="0">
                <a:solidFill>
                  <a:srgbClr val="7030A0"/>
                </a:solidFill>
              </a:rPr>
              <a:t>Registered </a:t>
            </a:r>
            <a:r>
              <a:rPr lang="en-GB" sz="9600" b="1" dirty="0">
                <a:solidFill>
                  <a:srgbClr val="7030A0"/>
                </a:solidFill>
              </a:rPr>
              <a:t>providers shall consult tenants at least once every three years on the best way of involving tenants in the governance and scrutiny of the organisation’s housing management service</a:t>
            </a:r>
            <a:r>
              <a:rPr lang="en-GB" sz="9600" b="1" dirty="0" smtClean="0">
                <a:solidFill>
                  <a:srgbClr val="7030A0"/>
                </a:solidFill>
              </a:rPr>
              <a:t>.</a:t>
            </a:r>
            <a:endParaRPr lang="en-GB" sz="9600" b="1" dirty="0"/>
          </a:p>
          <a:p>
            <a:r>
              <a:rPr lang="en-GB" sz="9600" dirty="0" smtClean="0"/>
              <a:t>The </a:t>
            </a:r>
            <a:r>
              <a:rPr lang="en-GB" sz="9600" dirty="0"/>
              <a:t>test for any </a:t>
            </a:r>
            <a:r>
              <a:rPr lang="en-GB" sz="9600" dirty="0" smtClean="0"/>
              <a:t>regulatory </a:t>
            </a:r>
            <a:r>
              <a:rPr lang="en-GB" sz="9600" dirty="0"/>
              <a:t>involvement on consumer regulation is serious </a:t>
            </a:r>
            <a:r>
              <a:rPr lang="en-GB" sz="9600" dirty="0" smtClean="0"/>
              <a:t>detriment</a:t>
            </a:r>
            <a:r>
              <a:rPr lang="en-GB" sz="9600" dirty="0"/>
              <a:t> </a:t>
            </a:r>
            <a:r>
              <a:rPr lang="en-GB" sz="9600" dirty="0" smtClean="0"/>
              <a:t>- it </a:t>
            </a:r>
            <a:r>
              <a:rPr lang="en-GB" sz="9600" dirty="0"/>
              <a:t>really boils down to life or death </a:t>
            </a:r>
            <a:r>
              <a:rPr lang="en-GB" sz="9600" dirty="0" smtClean="0"/>
              <a:t>- like </a:t>
            </a:r>
            <a:r>
              <a:rPr lang="en-GB" sz="9600" dirty="0"/>
              <a:t>gas servicing.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3075" name="Picture 3" descr="C:\Users\Yvonne\AppData\Local\Microsoft\Windows\Temporary Internet Files\Content.IE5\ATGFHYIR\change_and_continuit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4" y="5589240"/>
            <a:ext cx="2808603" cy="11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Review 2014/15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Published Sept 2015</a:t>
            </a:r>
          </a:p>
          <a:p>
            <a:r>
              <a:rPr lang="en-GB" dirty="0" smtClean="0"/>
              <a:t>6 findings of serious detriment – structural failure, gas and emergency repairs</a:t>
            </a:r>
          </a:p>
          <a:p>
            <a:r>
              <a:rPr lang="en-GB" dirty="0" smtClean="0"/>
              <a:t>Board must ensure RPs comply with all standards, economic and consumer</a:t>
            </a:r>
          </a:p>
          <a:p>
            <a:r>
              <a:rPr lang="en-GB" dirty="0" smtClean="0"/>
              <a:t>No regulation of consumer standards suggests no lesser obligation to comply and makes the non compliance significant</a:t>
            </a:r>
          </a:p>
          <a:p>
            <a:r>
              <a:rPr lang="en-GB" dirty="0" smtClean="0"/>
              <a:t>Importance of H&amp;S – proper oversight by Board and Councillors – fire, asbestos, gas and other H&amp;S issues</a:t>
            </a:r>
          </a:p>
          <a:p>
            <a:r>
              <a:rPr lang="en-GB" dirty="0" smtClean="0"/>
              <a:t>Individual complaints – the RPs own complaints process or a designated person/panel – encourage providers to know of that route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5122" name="Picture 2" descr="C:\Users\Yvonne\AppData\Local\Microsoft\Windows\Temporary Internet Files\Content.IE5\H8Z8HAV0\investiga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7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Investigation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First establish failure and then failure at a corporate level</a:t>
            </a:r>
          </a:p>
          <a:p>
            <a:r>
              <a:rPr lang="en-GB" dirty="0" smtClean="0"/>
              <a:t>Detriment or risk of detriment – HCA decides</a:t>
            </a:r>
          </a:p>
          <a:p>
            <a:r>
              <a:rPr lang="en-GB" dirty="0" smtClean="0"/>
              <a:t>Harm, duration, number of tenants affected and seriousness  - decide the HCA response </a:t>
            </a:r>
          </a:p>
          <a:p>
            <a:r>
              <a:rPr lang="en-GB" dirty="0" smtClean="0"/>
              <a:t>Consumer </a:t>
            </a:r>
            <a:r>
              <a:rPr lang="en-GB" dirty="0"/>
              <a:t>R</a:t>
            </a:r>
            <a:r>
              <a:rPr lang="en-GB" dirty="0" smtClean="0"/>
              <a:t>egs applies to LAs</a:t>
            </a:r>
          </a:p>
          <a:p>
            <a:r>
              <a:rPr lang="en-GB" dirty="0" smtClean="0"/>
              <a:t>Role of H&amp;S executive and others if involved in an investigation</a:t>
            </a:r>
          </a:p>
          <a:p>
            <a:r>
              <a:rPr lang="en-GB" dirty="0" smtClean="0"/>
              <a:t>HCA enforcement for harm – HCA consider the behaviour and effectiveness of the RP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4098" name="Picture 2" descr="C:\Users\Yvonne\AppData\Local\Microsoft\Windows\Temporary Internet Files\Content.IE5\UWMWB6KE\investigat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15" y="188640"/>
            <a:ext cx="1028576" cy="12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Stages of HCA investigation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lain"/>
            </a:pPr>
            <a:r>
              <a:rPr lang="en-GB" dirty="0" smtClean="0"/>
              <a:t>Does it fall within HCA remit?</a:t>
            </a:r>
          </a:p>
          <a:p>
            <a:pPr marL="514350" indent="-514350">
              <a:buAutoNum type="arabicPlain"/>
            </a:pPr>
            <a:r>
              <a:rPr lang="en-GB" dirty="0" smtClean="0"/>
              <a:t>Consumer Regulation Panel (CRP) determine breach and harm or potential harm</a:t>
            </a:r>
          </a:p>
          <a:p>
            <a:pPr marL="514350" indent="-514350">
              <a:buAutoNum type="arabicPlain"/>
            </a:pPr>
            <a:r>
              <a:rPr lang="en-GB" dirty="0" smtClean="0"/>
              <a:t>Detailed investigation</a:t>
            </a:r>
          </a:p>
          <a:p>
            <a:pPr marL="514350" indent="-514350">
              <a:buAutoNum type="arabicPlain"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2014/15 – 589 cases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238 considered by the CRP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89 investigated further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6 failed serious detriment test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6147" name="Picture 3" descr="C:\Users\Yvonne\AppData\Local\Microsoft\Windows\Temporary Internet Files\Content.IE5\OEEPIP2C\0511-0803-2716-1630_Lady_P_I__Looking_for_Clues_clipart_ima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8" y="3140968"/>
            <a:ext cx="2271869" cy="23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Breach in standard – a symptom of other failure?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GB" dirty="0" smtClean="0"/>
              <a:t>Circle – Emergency Repairs - </a:t>
            </a:r>
            <a:r>
              <a:rPr lang="en-GB" dirty="0" smtClean="0">
                <a:solidFill>
                  <a:srgbClr val="7030A0"/>
                </a:solidFill>
              </a:rPr>
              <a:t>G1 to G3</a:t>
            </a:r>
          </a:p>
          <a:p>
            <a:r>
              <a:rPr lang="en-GB" dirty="0" smtClean="0"/>
              <a:t>First Wessex – Gas – </a:t>
            </a:r>
            <a:r>
              <a:rPr lang="en-GB" dirty="0" smtClean="0">
                <a:solidFill>
                  <a:srgbClr val="7030A0"/>
                </a:solidFill>
              </a:rPr>
              <a:t>G1 to G2</a:t>
            </a:r>
          </a:p>
          <a:p>
            <a:r>
              <a:rPr lang="en-GB" dirty="0" smtClean="0"/>
              <a:t>Gas – Yorkshire HG, Merlin and Severn Vale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2 of these were self certification of failure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2</a:t>
            </a:r>
            <a:r>
              <a:rPr lang="en-GB" dirty="0" smtClean="0">
                <a:solidFill>
                  <a:srgbClr val="7030A0"/>
                </a:solidFill>
              </a:rPr>
              <a:t> HSE prosecution for asbestos – complied with HSE recs and not downgraded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1 Regulatory notice of improvement to the LA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Yvonne\AppData\Local\Microsoft\Windows\Temporary Internet Files\Content.IE5\WO9OJXEF\dud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860"/>
            <a:ext cx="15142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4098" name="Picture 2" descr="C:\Users\Yvonne\AppData\Local\Microsoft\Windows\Temporary Internet Files\Content.IE5\ATGFHYIR\danger-sig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49" y="836712"/>
            <a:ext cx="1743251" cy="16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Tenant </a:t>
            </a:r>
            <a:r>
              <a:rPr lang="en-GB" b="1" dirty="0">
                <a:solidFill>
                  <a:srgbClr val="7030A0"/>
                </a:solidFill>
              </a:rPr>
              <a:t>I</a:t>
            </a:r>
            <a:r>
              <a:rPr lang="en-GB" b="1" dirty="0" smtClean="0">
                <a:solidFill>
                  <a:srgbClr val="7030A0"/>
                </a:solidFill>
              </a:rPr>
              <a:t>nvolvement standard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Several referrals for loss of representative bodies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7030A0"/>
                </a:solidFill>
              </a:rPr>
              <a:t>Case F</a:t>
            </a:r>
          </a:p>
          <a:p>
            <a:r>
              <a:rPr lang="en-GB" dirty="0" smtClean="0"/>
              <a:t>Not representative tenant association – RP closed it down</a:t>
            </a:r>
          </a:p>
          <a:p>
            <a:r>
              <a:rPr lang="en-GB" dirty="0" smtClean="0"/>
              <a:t>Alternative monthly meeting for all residents instead</a:t>
            </a:r>
          </a:p>
          <a:p>
            <a:r>
              <a:rPr lang="en-GB" dirty="0" smtClean="0"/>
              <a:t>Requires a wide range of opportunities for tenants to influence and be involved in the management of their homes but is not prescriptive about how this is done</a:t>
            </a:r>
          </a:p>
          <a:p>
            <a:r>
              <a:rPr lang="en-GB" dirty="0" smtClean="0"/>
              <a:t>Evidence of compliance supplied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191133" cy="565788"/>
          </a:xfrm>
          <a:prstGeom prst="rect">
            <a:avLst/>
          </a:prstGeom>
        </p:spPr>
      </p:pic>
      <p:pic>
        <p:nvPicPr>
          <p:cNvPr id="7171" name="Picture 3" descr="C:\Users\Yvonne\AppData\Local\Microsoft\Windows\Temporary Internet Files\Content.IE5\JI6SFWLN\volunteer3067280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66932"/>
            <a:ext cx="1828800" cy="12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731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Consumer Regulation Review 2015</vt:lpstr>
      <vt:lpstr>Changes in services or management</vt:lpstr>
      <vt:lpstr>What could the landlord ask itself?</vt:lpstr>
      <vt:lpstr>Changes in services or management (2)</vt:lpstr>
      <vt:lpstr>Review 2014/15 (1)</vt:lpstr>
      <vt:lpstr>Investigation</vt:lpstr>
      <vt:lpstr>Stages of HCA investigation</vt:lpstr>
      <vt:lpstr>Breach in standard – a symptom of other failure?</vt:lpstr>
      <vt:lpstr>Tenant Involvement standard</vt:lpstr>
      <vt:lpstr>Neighbourhood and Community Standard</vt:lpstr>
      <vt:lpstr>Tenancy Standard</vt:lpstr>
      <vt:lpstr>Lessons learnt</vt:lpstr>
      <vt:lpstr>Should we communicate this to active customers?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Regulation Review</dc:title>
  <dc:creator>Yvonne</dc:creator>
  <cp:lastModifiedBy>Yvonne</cp:lastModifiedBy>
  <cp:revision>9</cp:revision>
  <dcterms:created xsi:type="dcterms:W3CDTF">2015-10-12T09:11:55Z</dcterms:created>
  <dcterms:modified xsi:type="dcterms:W3CDTF">2015-10-12T10:35:06Z</dcterms:modified>
</cp:coreProperties>
</file>