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0" r:id="rId2"/>
    <p:sldMasterId id="2147483684" r:id="rId3"/>
  </p:sldMasterIdLst>
  <p:sldIdLst>
    <p:sldId id="256" r:id="rId4"/>
    <p:sldId id="259" r:id="rId5"/>
    <p:sldId id="282" r:id="rId6"/>
    <p:sldId id="281" r:id="rId7"/>
    <p:sldId id="287" r:id="rId8"/>
    <p:sldId id="272" r:id="rId9"/>
    <p:sldId id="286" r:id="rId10"/>
    <p:sldId id="274" r:id="rId11"/>
    <p:sldId id="283" r:id="rId12"/>
    <p:sldId id="277" r:id="rId13"/>
    <p:sldId id="278" r:id="rId14"/>
    <p:sldId id="279" r:id="rId15"/>
    <p:sldId id="268" r:id="rId16"/>
    <p:sldId id="267" r:id="rId17"/>
    <p:sldId id="288" r:id="rId18"/>
    <p:sldId id="289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100" d="100"/>
          <a:sy n="100" d="100"/>
        </p:scale>
        <p:origin x="-1224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4000" y="252001"/>
            <a:ext cx="7772400" cy="341124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2760"/>
              </a:lnSpc>
              <a:defRPr sz="2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Main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4000" y="593125"/>
            <a:ext cx="7772400" cy="342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2760"/>
              </a:lnSpc>
              <a:buNone/>
              <a:defRPr sz="23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00 March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4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4000" y="579600"/>
            <a:ext cx="7020000" cy="42912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92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add slide body copy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04000" y="252000"/>
            <a:ext cx="7020000" cy="327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920"/>
              </a:lnSpc>
              <a:spcBef>
                <a:spcPts val="0"/>
              </a:spcBef>
              <a:buNone/>
              <a:defRPr sz="16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Slide header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61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4000" y="579600"/>
            <a:ext cx="7020000" cy="4291200"/>
          </a:xfrm>
          <a:prstGeom prst="rect">
            <a:avLst/>
          </a:prstGeom>
        </p:spPr>
        <p:txBody>
          <a:bodyPr lIns="0" tIns="0" rIns="0" bIns="0"/>
          <a:lstStyle>
            <a:lvl1pPr marL="180000" indent="-180000">
              <a:lnSpc>
                <a:spcPts val="1920"/>
              </a:lnSpc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add slide bullet points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04000" y="252000"/>
            <a:ext cx="7020000" cy="327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920"/>
              </a:lnSpc>
              <a:spcBef>
                <a:spcPts val="0"/>
              </a:spcBef>
              <a:buNone/>
              <a:defRPr sz="16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Slide header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35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504000" y="252000"/>
            <a:ext cx="8136000" cy="540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920"/>
              </a:lnSpc>
              <a:spcBef>
                <a:spcPts val="0"/>
              </a:spcBef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Click icon to add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42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EC02F-B475-4B97-9B3D-CE3222864E6E}" type="datetimeFigureOut">
              <a:rPr lang="en-US"/>
              <a:pPr>
                <a:defRPr/>
              </a:pPr>
              <a:t>1/26/2016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1C586-C326-44CC-836F-B7428F465E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46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4000" y="1440000"/>
            <a:ext cx="7772400" cy="84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5500"/>
              </a:lnSpc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Divider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4000" y="2286000"/>
            <a:ext cx="7772400" cy="40464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920"/>
              </a:lnSpc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 (if needed)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03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HIRTEEN_logo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4000" y="2232000"/>
            <a:ext cx="8136000" cy="1694847"/>
          </a:xfrm>
          <a:prstGeom prst="rect">
            <a:avLst/>
          </a:prstGeom>
        </p:spPr>
      </p:pic>
      <p:pic>
        <p:nvPicPr>
          <p:cNvPr id="8" name="Picture 7" descr="Thirteen_Partners in_Horiz_RGB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04000" y="6084000"/>
            <a:ext cx="4464000" cy="44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2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HIRTEEN_logo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04000" y="6120000"/>
            <a:ext cx="1800000" cy="37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5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5" r:id="rId3"/>
    <p:sldLayoutId id="214748370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723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onathan.cannon@thirteengroup.co.uk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CSIs </a:t>
            </a:r>
            <a:r>
              <a:rPr lang="en-GB" dirty="0" smtClean="0"/>
              <a:t>– </a:t>
            </a:r>
            <a:r>
              <a:rPr lang="en-GB" dirty="0" smtClean="0"/>
              <a:t>“Customer Service Investigators”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27</a:t>
            </a:r>
            <a:r>
              <a:rPr lang="en-GB" baseline="30000" dirty="0" smtClean="0"/>
              <a:t>th</a:t>
            </a:r>
            <a:r>
              <a:rPr lang="en-GB" dirty="0" smtClean="0"/>
              <a:t> 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62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569913"/>
            <a:ext cx="8229600" cy="8493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800" u="sng" dirty="0" smtClean="0"/>
              <a:t>CSI </a:t>
            </a:r>
            <a:r>
              <a:rPr lang="en-GB" sz="2800" u="sng" dirty="0" smtClean="0"/>
              <a:t>project 1 “Belle </a:t>
            </a:r>
            <a:r>
              <a:rPr lang="en-GB" sz="2800" u="sng" dirty="0" err="1" smtClean="0"/>
              <a:t>Vue</a:t>
            </a:r>
            <a:r>
              <a:rPr lang="en-GB" sz="2800" u="sng" dirty="0" smtClean="0"/>
              <a:t> regeneration”   </a:t>
            </a:r>
            <a:endParaRPr lang="en-GB" sz="2800" u="sng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7975" y="1546225"/>
            <a:ext cx="8686800" cy="44592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z="2000" dirty="0" smtClean="0"/>
              <a:t>Idea came from Mark Dutton (Head of Regeneration)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Speak to a sample of tenants/residents who were decanted from Belle </a:t>
            </a:r>
            <a:r>
              <a:rPr lang="en-GB" sz="2000" dirty="0" err="1" smtClean="0"/>
              <a:t>Vue</a:t>
            </a:r>
            <a:r>
              <a:rPr lang="en-GB" sz="2000" dirty="0" smtClean="0"/>
              <a:t> regeneration in Hartlepool (130 properties demolished and replaced with 100 new build, mixed tenure)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Mark wanted to learn about how we could have improved the customer experience and improve future regeneration projects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Spoke to  residents who had moved, new residents, residents from the surrounding area and local resident groups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Mixture of focus groups and postal surveys</a:t>
            </a:r>
          </a:p>
        </p:txBody>
      </p:sp>
    </p:spTree>
    <p:extLst>
      <p:ext uri="{BB962C8B-B14F-4D97-AF65-F5344CB8AC3E}">
        <p14:creationId xmlns:p14="http://schemas.microsoft.com/office/powerpoint/2010/main" val="98012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50863"/>
            <a:ext cx="8229600" cy="7350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800" u="sng" dirty="0" smtClean="0"/>
              <a:t>CSI </a:t>
            </a:r>
            <a:r>
              <a:rPr lang="en-GB" sz="2800" u="sng" dirty="0" smtClean="0"/>
              <a:t>project 2 “Victoria regeneration”</a:t>
            </a:r>
            <a:endParaRPr lang="en-GB" sz="2800" u="sng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74650" y="1465263"/>
            <a:ext cx="8686800" cy="4459287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z="2000" dirty="0" smtClean="0"/>
              <a:t> Again, the idea came from Mark Dutton (Head of Regeneration)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Speak to a sample of tenants/residents who are affected by the Victoria regeneration project in Stockton (254 properties to be demolished in a phased approach)</a:t>
            </a:r>
          </a:p>
          <a:p>
            <a:pPr>
              <a:buFontTx/>
              <a:buChar char="•"/>
            </a:pPr>
            <a:r>
              <a:rPr lang="en-GB" sz="2000" dirty="0"/>
              <a:t>Mark wanted to learn about how we could have improved the customer experience and improve future regeneration projects</a:t>
            </a:r>
          </a:p>
          <a:p>
            <a:pPr>
              <a:buFontTx/>
              <a:buChar char="•"/>
            </a:pPr>
            <a:r>
              <a:rPr lang="en-GB" sz="2000" dirty="0"/>
              <a:t>Spoke to  residents who had </a:t>
            </a:r>
            <a:r>
              <a:rPr lang="en-GB" sz="2000" dirty="0" smtClean="0"/>
              <a:t>moved in phase 1 and those waiting to move (phases 2-5)</a:t>
            </a:r>
            <a:endParaRPr lang="en-GB" sz="2000" dirty="0"/>
          </a:p>
          <a:p>
            <a:pPr>
              <a:buFontTx/>
              <a:buChar char="•"/>
            </a:pPr>
            <a:r>
              <a:rPr lang="en-GB" sz="2000" dirty="0"/>
              <a:t>Mixture of focus groups and postal surveys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This programme will take a number of years so will help shape working practices with immediate effect</a:t>
            </a:r>
          </a:p>
        </p:txBody>
      </p:sp>
    </p:spTree>
    <p:extLst>
      <p:ext uri="{BB962C8B-B14F-4D97-AF65-F5344CB8AC3E}">
        <p14:creationId xmlns:p14="http://schemas.microsoft.com/office/powerpoint/2010/main" val="64612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579438"/>
            <a:ext cx="8229600" cy="67786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CSI </a:t>
            </a:r>
            <a:r>
              <a:rPr lang="en-GB" sz="2800" u="sng" dirty="0" smtClean="0"/>
              <a:t>project 3 “High Rise Support service”</a:t>
            </a:r>
            <a:endParaRPr lang="en-GB" sz="2800" u="sng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33375" y="1503363"/>
            <a:ext cx="8686800" cy="4459287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z="2000" dirty="0" smtClean="0"/>
              <a:t>Idea came from </a:t>
            </a:r>
            <a:r>
              <a:rPr lang="en-GB" sz="2000" dirty="0" smtClean="0"/>
              <a:t>Housing </a:t>
            </a:r>
            <a:r>
              <a:rPr lang="en-GB" sz="2000" dirty="0" smtClean="0"/>
              <a:t>Operations manager, </a:t>
            </a:r>
            <a:r>
              <a:rPr lang="en-GB" sz="2000" dirty="0" smtClean="0"/>
              <a:t>Tristar Homes </a:t>
            </a:r>
            <a:endParaRPr lang="en-GB" sz="2000" dirty="0" smtClean="0"/>
          </a:p>
          <a:p>
            <a:pPr eaLnBrk="1" hangingPunct="1">
              <a:buFontTx/>
              <a:buChar char="•"/>
            </a:pPr>
            <a:r>
              <a:rPr lang="en-GB" sz="2000" dirty="0" smtClean="0"/>
              <a:t>Wanted </a:t>
            </a:r>
            <a:r>
              <a:rPr lang="en-GB" sz="2000" dirty="0" smtClean="0"/>
              <a:t>to review the changes made to the Concierge service in the High Rise blocks in Stockton which were introduced in July 13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1,000 customers across 11 blocks (10% of Tristar Homes overall stock)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Satisfaction survey in Sept 13 showed high levels of dissatisfaction from 4 of the blocks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Mixture of postal surveys and focus groups in the communal areas of each block</a:t>
            </a:r>
          </a:p>
        </p:txBody>
      </p:sp>
    </p:spTree>
    <p:extLst>
      <p:ext uri="{BB962C8B-B14F-4D97-AF65-F5344CB8AC3E}">
        <p14:creationId xmlns:p14="http://schemas.microsoft.com/office/powerpoint/2010/main" val="134555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30238" y="661988"/>
            <a:ext cx="8229600" cy="896937"/>
          </a:xfrm>
        </p:spPr>
        <p:txBody>
          <a:bodyPr/>
          <a:lstStyle/>
          <a:p>
            <a:pPr algn="l"/>
            <a:r>
              <a:rPr lang="en-GB" sz="2800" u="sng" dirty="0" smtClean="0"/>
              <a:t>Scrutiny’s four </a:t>
            </a:r>
            <a:r>
              <a:rPr lang="en-GB" sz="2800" u="sng" dirty="0" smtClean="0"/>
              <a:t>CSI </a:t>
            </a:r>
            <a:r>
              <a:rPr lang="en-GB" sz="2800" u="sng" dirty="0" smtClean="0"/>
              <a:t>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75" y="1544638"/>
            <a:ext cx="8229600" cy="4897437"/>
          </a:xfrm>
        </p:spPr>
        <p:txBody>
          <a:bodyPr/>
          <a:lstStyle/>
          <a:p>
            <a:pPr>
              <a:defRPr/>
            </a:pPr>
            <a:r>
              <a:rPr lang="en-GB" sz="2000" dirty="0" smtClean="0"/>
              <a:t>Survey of tenants who have given their notice to leave, to find out why and what we could have done to prevent it</a:t>
            </a:r>
          </a:p>
          <a:p>
            <a:pPr>
              <a:defRPr/>
            </a:pPr>
            <a:endParaRPr lang="en-GB" sz="800" dirty="0" smtClean="0"/>
          </a:p>
          <a:p>
            <a:pPr>
              <a:defRPr/>
            </a:pPr>
            <a:r>
              <a:rPr lang="en-GB" sz="2000" dirty="0" smtClean="0"/>
              <a:t>Survey of customers on the transfer list and mutual exchange list to find out why they are wanting to transfer/MEX and see if they are getting enough support</a:t>
            </a:r>
          </a:p>
          <a:p>
            <a:pPr>
              <a:defRPr/>
            </a:pPr>
            <a:endParaRPr lang="en-GB" sz="800" dirty="0" smtClean="0"/>
          </a:p>
          <a:p>
            <a:pPr>
              <a:defRPr/>
            </a:pPr>
            <a:r>
              <a:rPr lang="en-GB" sz="2000" dirty="0" smtClean="0"/>
              <a:t>Survey of new tenants to see if they are getting the right advice and information to help them sustain their tenancy (after their 4 week follow-up visit from their Patch Manager)</a:t>
            </a:r>
          </a:p>
          <a:p>
            <a:pPr>
              <a:defRPr/>
            </a:pPr>
            <a:endParaRPr lang="en-GB" sz="800" dirty="0" smtClean="0"/>
          </a:p>
          <a:p>
            <a:pPr>
              <a:defRPr/>
            </a:pPr>
            <a:r>
              <a:rPr lang="en-GB" sz="2000" dirty="0" smtClean="0"/>
              <a:t>Survey of people who have had investment works done over 6 months previously, to see if it has saved them money on heating bills </a:t>
            </a:r>
          </a:p>
          <a:p>
            <a:pPr marL="0" indent="0">
              <a:buFont typeface="Arial" charset="0"/>
              <a:buNone/>
              <a:defRPr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493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92125" y="720725"/>
            <a:ext cx="8229600" cy="896938"/>
          </a:xfrm>
        </p:spPr>
        <p:txBody>
          <a:bodyPr/>
          <a:lstStyle/>
          <a:p>
            <a:pPr algn="l"/>
            <a:r>
              <a:rPr lang="en-GB" sz="2800" u="sng" dirty="0" smtClean="0"/>
              <a:t>New </a:t>
            </a:r>
            <a:r>
              <a:rPr lang="en-GB" sz="2800" u="sng" dirty="0" smtClean="0"/>
              <a:t>CSI projects</a:t>
            </a:r>
            <a:r>
              <a:rPr lang="en-GB" sz="2800" dirty="0" smtClean="0"/>
              <a:t>  </a:t>
            </a:r>
            <a:endParaRPr lang="en-GB" sz="2800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96863" y="1500188"/>
            <a:ext cx="8229600" cy="43211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GB" sz="800" dirty="0" smtClean="0"/>
          </a:p>
          <a:p>
            <a:pPr>
              <a:defRPr/>
            </a:pPr>
            <a:r>
              <a:rPr lang="en-GB" sz="2000" dirty="0" smtClean="0"/>
              <a:t>As part of developing the Older Persons strategy for Thirteen, some CSIs carried out focus groups in Sheltered schemes and carried out phone surveys</a:t>
            </a:r>
          </a:p>
          <a:p>
            <a:pPr>
              <a:defRPr/>
            </a:pPr>
            <a:r>
              <a:rPr lang="en-GB" sz="2000" dirty="0" smtClean="0"/>
              <a:t>Gas servicing CSI currently underway as part of the Scrutiny project on repairs – looking at no access reasons and solutions</a:t>
            </a:r>
          </a:p>
          <a:p>
            <a:pPr marL="0" indent="0">
              <a:buNone/>
              <a:defRPr/>
            </a:pPr>
            <a:r>
              <a:rPr lang="en-GB" sz="2000" dirty="0" smtClean="0"/>
              <a:t>       -  survey on </a:t>
            </a:r>
            <a:r>
              <a:rPr lang="en-GB" sz="2000" dirty="0" err="1" smtClean="0"/>
              <a:t>Googledrive</a:t>
            </a:r>
            <a:r>
              <a:rPr lang="en-GB" sz="2000" dirty="0" smtClean="0"/>
              <a:t> sent to 400 customers on our Customer Voice </a:t>
            </a:r>
          </a:p>
          <a:p>
            <a:pPr marL="0" indent="0">
              <a:buNone/>
              <a:defRPr/>
            </a:pPr>
            <a:r>
              <a:rPr lang="en-GB" sz="2000" smtClean="0"/>
              <a:t>(</a:t>
            </a:r>
            <a:r>
              <a:rPr lang="en-GB" sz="2000" dirty="0" smtClean="0"/>
              <a:t>got 100 responses)</a:t>
            </a:r>
          </a:p>
          <a:p>
            <a:pPr marL="0" indent="0">
              <a:buNone/>
              <a:defRPr/>
            </a:pPr>
            <a:r>
              <a:rPr lang="en-GB" sz="2000" dirty="0"/>
              <a:t> </a:t>
            </a:r>
            <a:r>
              <a:rPr lang="en-GB" sz="2000" dirty="0" smtClean="0"/>
              <a:t>      -</a:t>
            </a:r>
            <a:r>
              <a:rPr lang="en-GB" sz="2000" dirty="0" smtClean="0"/>
              <a:t>  survey on </a:t>
            </a:r>
            <a:r>
              <a:rPr lang="en-GB" sz="2000" dirty="0" err="1" smtClean="0"/>
              <a:t>Googledrive</a:t>
            </a:r>
            <a:r>
              <a:rPr lang="en-GB" sz="2000" dirty="0" smtClean="0"/>
              <a:t> sent to 32 gas engineers</a:t>
            </a:r>
          </a:p>
          <a:p>
            <a:pPr marL="0" indent="0">
              <a:buNone/>
              <a:defRPr/>
            </a:pPr>
            <a:r>
              <a:rPr lang="en-GB" sz="2000" dirty="0" smtClean="0">
                <a:solidFill>
                  <a:prstClr val="black"/>
                </a:solidFill>
              </a:rPr>
              <a:t>       -  three </a:t>
            </a:r>
            <a:r>
              <a:rPr lang="en-GB" sz="2000" dirty="0">
                <a:solidFill>
                  <a:prstClr val="black"/>
                </a:solidFill>
              </a:rPr>
              <a:t>focus groups </a:t>
            </a:r>
            <a:r>
              <a:rPr lang="en-GB" sz="2000" dirty="0" smtClean="0">
                <a:solidFill>
                  <a:prstClr val="black"/>
                </a:solidFill>
              </a:rPr>
              <a:t>of customers identified from </a:t>
            </a:r>
            <a:r>
              <a:rPr lang="en-GB" sz="2000" dirty="0">
                <a:solidFill>
                  <a:prstClr val="black"/>
                </a:solidFill>
              </a:rPr>
              <a:t>those </a:t>
            </a:r>
            <a:r>
              <a:rPr lang="en-GB" sz="2000" dirty="0" smtClean="0">
                <a:solidFill>
                  <a:prstClr val="black"/>
                </a:solidFill>
              </a:rPr>
              <a:t>surveys</a:t>
            </a:r>
          </a:p>
          <a:p>
            <a:pPr marL="0" indent="0"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smtClean="0">
                <a:solidFill>
                  <a:prstClr val="black"/>
                </a:solidFill>
              </a:rPr>
              <a:t>      -  focus group of gas engineers</a:t>
            </a:r>
          </a:p>
          <a:p>
            <a:pPr marL="0" indent="0"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smtClean="0">
                <a:solidFill>
                  <a:prstClr val="black"/>
                </a:solidFill>
              </a:rPr>
              <a:t>      -  phone surveys of sample who did not allow first time access</a:t>
            </a:r>
            <a:endParaRPr lang="en-GB" sz="2000" dirty="0" smtClean="0"/>
          </a:p>
          <a:p>
            <a:pPr>
              <a:defRPr/>
            </a:pPr>
            <a:endParaRPr lang="en-GB" sz="1000" dirty="0" smtClean="0"/>
          </a:p>
          <a:p>
            <a:pPr>
              <a:buFont typeface="Wingdings" pitchFamily="2" charset="2"/>
              <a:buChar char="Ø"/>
              <a:defRPr/>
            </a:pPr>
            <a:endParaRPr lang="en-GB" sz="2000" dirty="0" smtClean="0"/>
          </a:p>
          <a:p>
            <a:pPr>
              <a:buFont typeface="Wingdings" pitchFamily="2" charset="2"/>
              <a:buChar char="Ø"/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397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665163"/>
            <a:ext cx="8229600" cy="75406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Why does it deliver VFM ?</a:t>
            </a:r>
            <a:endParaRPr lang="en-GB" sz="2800" u="sng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65125" y="1544638"/>
            <a:ext cx="8686800" cy="4459287"/>
          </a:xfrm>
        </p:spPr>
        <p:txBody>
          <a:bodyPr/>
          <a:lstStyle/>
          <a:p>
            <a:pPr marL="171450" indent="-171450"/>
            <a:r>
              <a:rPr lang="en-GB" sz="2000" dirty="0"/>
              <a:t>Supports co-regulation – can be commissioned by </a:t>
            </a:r>
            <a:r>
              <a:rPr lang="en-GB" sz="2000" dirty="0" smtClean="0"/>
              <a:t>Board </a:t>
            </a:r>
            <a:r>
              <a:rPr lang="en-GB" sz="2000" dirty="0"/>
              <a:t>and managers  and from concerns raised by tenants on customer </a:t>
            </a:r>
            <a:r>
              <a:rPr lang="en-GB" sz="2000" dirty="0" smtClean="0"/>
              <a:t>groups</a:t>
            </a:r>
            <a:endParaRPr lang="en-GB" sz="2000" dirty="0"/>
          </a:p>
          <a:p>
            <a:pPr marL="171450" indent="-171450"/>
            <a:r>
              <a:rPr lang="en-GB" sz="2000" dirty="0"/>
              <a:t>Cost effective – short training programme and </a:t>
            </a:r>
            <a:r>
              <a:rPr lang="en-GB" sz="2000" dirty="0" smtClean="0"/>
              <a:t>includes on-the-job </a:t>
            </a:r>
            <a:r>
              <a:rPr lang="en-GB" sz="2000" dirty="0"/>
              <a:t>training</a:t>
            </a:r>
          </a:p>
          <a:p>
            <a:pPr marL="171450" indent="-171450"/>
            <a:r>
              <a:rPr lang="en-GB" sz="2000" dirty="0"/>
              <a:t>Customers leading the setting of questions and methodology use to investigate from a menu of tools in their box</a:t>
            </a:r>
          </a:p>
          <a:p>
            <a:pPr marL="171450" indent="-171450"/>
            <a:r>
              <a:rPr lang="en-GB" sz="2000" dirty="0"/>
              <a:t>Quality of engagement for customer – both the </a:t>
            </a:r>
            <a:r>
              <a:rPr lang="en-GB" sz="2000" dirty="0" smtClean="0"/>
              <a:t>CSIs </a:t>
            </a:r>
            <a:r>
              <a:rPr lang="en-GB" sz="2000" dirty="0"/>
              <a:t>and </a:t>
            </a:r>
            <a:r>
              <a:rPr lang="en-GB" sz="2000" dirty="0" smtClean="0"/>
              <a:t>a range of customers are spoken </a:t>
            </a:r>
            <a:r>
              <a:rPr lang="en-GB" sz="2000" dirty="0"/>
              <a:t>to</a:t>
            </a:r>
          </a:p>
          <a:p>
            <a:pPr marL="171450" indent="-171450"/>
            <a:r>
              <a:rPr lang="en-GB" sz="2000" dirty="0"/>
              <a:t>Low training costs</a:t>
            </a:r>
          </a:p>
          <a:p>
            <a:pPr marL="171450" indent="-171450"/>
            <a:r>
              <a:rPr lang="en-GB" sz="2000" dirty="0"/>
              <a:t>Delivers and </a:t>
            </a:r>
            <a:r>
              <a:rPr lang="en-GB" sz="2000" dirty="0" smtClean="0"/>
              <a:t>produces an action </a:t>
            </a:r>
            <a:r>
              <a:rPr lang="en-GB" sz="2000" dirty="0"/>
              <a:t>plan in 8 weeks</a:t>
            </a:r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0292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3263"/>
            <a:ext cx="82296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Benefits</a:t>
            </a:r>
            <a:endParaRPr lang="en-GB" sz="2800" u="sng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39888"/>
            <a:ext cx="8686800" cy="4459287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z="2000" dirty="0" smtClean="0"/>
              <a:t>First three reports were well received by managers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CSIs </a:t>
            </a:r>
            <a:r>
              <a:rPr lang="en-GB" sz="2000" dirty="0" smtClean="0"/>
              <a:t>said it was the best form of involvement they had taken part in for some time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One project can gather the views of over a hundred customers as well as the local community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Customers more likely to talk honestly to other customers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Potential links to employability, good experience for those looking for a job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They’re like mini-scrutiny pieces but not as in depth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Useful tool for your Scrutiny group to get customer feedback as well as staff</a:t>
            </a:r>
          </a:p>
        </p:txBody>
      </p:sp>
    </p:spTree>
    <p:extLst>
      <p:ext uri="{BB962C8B-B14F-4D97-AF65-F5344CB8AC3E}">
        <p14:creationId xmlns:p14="http://schemas.microsoft.com/office/powerpoint/2010/main" val="216444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665163"/>
            <a:ext cx="8229600" cy="75406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Next stages</a:t>
            </a:r>
            <a:endParaRPr lang="en-GB" sz="2800" u="sng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27050" y="1582738"/>
            <a:ext cx="7978775" cy="4459287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z="2000" dirty="0" smtClean="0"/>
              <a:t>We now have a dedicated post within the CI team to run the </a:t>
            </a:r>
            <a:r>
              <a:rPr lang="en-GB" sz="2000" dirty="0" smtClean="0"/>
              <a:t>CSI </a:t>
            </a:r>
            <a:r>
              <a:rPr lang="en-GB" sz="2000" dirty="0" smtClean="0"/>
              <a:t>projects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Develop a 12 month programme of </a:t>
            </a:r>
            <a:r>
              <a:rPr lang="en-GB" sz="2000" dirty="0" smtClean="0"/>
              <a:t>CSI </a:t>
            </a:r>
            <a:r>
              <a:rPr lang="en-GB" sz="2000" dirty="0" smtClean="0"/>
              <a:t>projects 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Covering a broad section of business areas and across landlords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Carry out projects </a:t>
            </a:r>
            <a:r>
              <a:rPr lang="en-GB" sz="2000" dirty="0" smtClean="0"/>
              <a:t>on behalf of the </a:t>
            </a:r>
            <a:r>
              <a:rPr lang="en-GB" sz="2000" dirty="0" smtClean="0"/>
              <a:t>Scrutiny group </a:t>
            </a:r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1599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/>
              <a:t>Customer Service Investigators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Jonathan Cannon</a:t>
            </a:r>
          </a:p>
          <a:p>
            <a:r>
              <a:rPr lang="en-GB" dirty="0" smtClean="0"/>
              <a:t>Customer Involvement officer</a:t>
            </a:r>
          </a:p>
          <a:p>
            <a:r>
              <a:rPr lang="en-GB" dirty="0" smtClean="0">
                <a:hlinkClick r:id="rId2"/>
              </a:rPr>
              <a:t>Jonathan.cannon@thirteengroup.co.uk</a:t>
            </a:r>
            <a:endParaRPr lang="en-GB" dirty="0" smtClean="0"/>
          </a:p>
          <a:p>
            <a:r>
              <a:rPr lang="en-GB" dirty="0" smtClean="0"/>
              <a:t>01642 947019</a:t>
            </a:r>
            <a:endParaRPr lang="en-GB" dirty="0" smtClean="0"/>
          </a:p>
          <a:p>
            <a:r>
              <a:rPr lang="en-GB" dirty="0" smtClean="0"/>
              <a:t>07951 277763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579438"/>
            <a:ext cx="8229600" cy="763587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Scrutiny at </a:t>
            </a:r>
            <a:r>
              <a:rPr lang="en-GB" sz="2800" u="sng" dirty="0" smtClean="0"/>
              <a:t>Thirteen</a:t>
            </a:r>
            <a:endParaRPr lang="en-GB" sz="2800" u="sng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69888" y="1657350"/>
            <a:ext cx="8686800" cy="44592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z="2000" dirty="0" smtClean="0"/>
              <a:t>One Scrutiny panel formed in November 2014, currently finishing their second project on Repairs timescales and tenant responsibilities</a:t>
            </a:r>
            <a:endParaRPr lang="en-GB" sz="2000" dirty="0" smtClean="0"/>
          </a:p>
          <a:p>
            <a:pPr eaLnBrk="1" hangingPunct="1">
              <a:buFontTx/>
              <a:buChar char="•"/>
            </a:pPr>
            <a:r>
              <a:rPr lang="en-GB" sz="2000" dirty="0" smtClean="0"/>
              <a:t>Task and finish groups for every strategy and policy</a:t>
            </a:r>
            <a:endParaRPr lang="en-GB" sz="2000" dirty="0" smtClean="0"/>
          </a:p>
          <a:p>
            <a:pPr eaLnBrk="1" hangingPunct="1">
              <a:buFontTx/>
              <a:buChar char="•"/>
            </a:pPr>
            <a:r>
              <a:rPr lang="en-GB" sz="2000" dirty="0" smtClean="0"/>
              <a:t>Customer Council –provides co-regulatory challenge</a:t>
            </a:r>
            <a:endParaRPr lang="en-GB" sz="2000" dirty="0" smtClean="0"/>
          </a:p>
          <a:p>
            <a:pPr eaLnBrk="1" hangingPunct="1">
              <a:buFontTx/>
              <a:buChar char="•"/>
            </a:pPr>
            <a:r>
              <a:rPr lang="en-GB" sz="2000" dirty="0" smtClean="0"/>
              <a:t>Customer Complaints Panel (one month old!)</a:t>
            </a:r>
            <a:endParaRPr lang="en-GB" sz="2000" dirty="0" smtClean="0"/>
          </a:p>
          <a:p>
            <a:pPr eaLnBrk="1" hangingPunct="1">
              <a:buFontTx/>
              <a:buChar char="•"/>
            </a:pPr>
            <a:r>
              <a:rPr lang="en-GB" sz="2000" dirty="0" smtClean="0"/>
              <a:t>Estate walkabouts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No tenant inspectors or mystery shoppers</a:t>
            </a:r>
          </a:p>
          <a:p>
            <a:pPr marL="0" indent="0" eaLnBrk="1" hangingPunct="1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123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6113"/>
            <a:ext cx="8229600" cy="69691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Purpose of CSIs</a:t>
            </a:r>
            <a:endParaRPr lang="en-GB" sz="2800" u="sng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22263" y="1609725"/>
            <a:ext cx="8686800" cy="44592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z="2000" dirty="0" smtClean="0"/>
              <a:t>Embed co-regulation more fully in how we operate and improve services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Support the needs of Scrutiny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Broaden the range of involvement methods rather than just meetings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Take on board more customers’ views 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Challenge but support all our business areas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Link to areas of concern or poor performance</a:t>
            </a:r>
          </a:p>
          <a:p>
            <a:pPr eaLnBrk="1" hangingPunct="1">
              <a:buFontTx/>
              <a:buChar char="•"/>
            </a:pPr>
            <a:r>
              <a:rPr lang="en-GB" sz="2000" dirty="0" smtClean="0"/>
              <a:t>Assess impact of service changes</a:t>
            </a:r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0114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674688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Methodology</a:t>
            </a:r>
            <a:endParaRPr lang="en-GB" sz="2800" u="sng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09588" y="1617663"/>
            <a:ext cx="7967662" cy="4103687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sz="2000" dirty="0" smtClean="0"/>
              <a:t>We have trained and skilled 20 customers to;</a:t>
            </a:r>
          </a:p>
          <a:p>
            <a:pPr marL="0" indent="0" eaLnBrk="1" hangingPunct="1">
              <a:buFontTx/>
              <a:buNone/>
              <a:defRPr/>
            </a:pPr>
            <a:endParaRPr lang="en-GB" sz="8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/>
              <a:t>Carry out telephone surveys with other customers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/>
              <a:t>Run focus groups with other customers, contractors and staff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/>
              <a:t>Review performance information or service standards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/>
              <a:t>Carry out research into other landlords good practice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/>
              <a:t>Produce a short report with </a:t>
            </a:r>
            <a:r>
              <a:rPr lang="en-GB" sz="2000" dirty="0" smtClean="0"/>
              <a:t>recommendations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2000" dirty="0"/>
          </a:p>
          <a:p>
            <a:pPr marL="0" indent="0" eaLnBrk="1" hangingPunct="1">
              <a:buNone/>
              <a:defRPr/>
            </a:pPr>
            <a:r>
              <a:rPr lang="en-GB" sz="2000" dirty="0" smtClean="0"/>
              <a:t>Also have 32 new people interested who are awaiting training and projects</a:t>
            </a:r>
            <a:endParaRPr lang="en-GB" sz="2000" dirty="0" smtClean="0"/>
          </a:p>
          <a:p>
            <a:pPr eaLnBrk="1" hangingPunct="1"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0329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684213"/>
            <a:ext cx="8229600" cy="83026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Recruitment of </a:t>
            </a:r>
            <a:r>
              <a:rPr lang="en-GB" sz="2800" u="sng" dirty="0" smtClean="0"/>
              <a:t>CSIs </a:t>
            </a:r>
            <a:r>
              <a:rPr lang="en-GB" sz="2800" u="sng" dirty="0" smtClean="0"/>
              <a:t>and generating projects</a:t>
            </a:r>
            <a:endParaRPr lang="en-GB" sz="2800" u="sng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763713"/>
            <a:ext cx="8686800" cy="4459287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GB" sz="2000" dirty="0" smtClean="0"/>
              <a:t>20 involved customers trained in co-regulation and </a:t>
            </a:r>
            <a:r>
              <a:rPr lang="en-GB" sz="2000" dirty="0" err="1" smtClean="0"/>
              <a:t>CSIconcept</a:t>
            </a:r>
            <a:r>
              <a:rPr lang="en-GB" sz="2000" dirty="0" smtClean="0"/>
              <a:t>  </a:t>
            </a:r>
            <a:endParaRPr lang="en-GB" sz="2000" dirty="0" smtClean="0"/>
          </a:p>
          <a:p>
            <a:pPr eaLnBrk="1" hangingPunct="1">
              <a:buFontTx/>
              <a:buChar char="•"/>
              <a:defRPr/>
            </a:pPr>
            <a:r>
              <a:rPr lang="en-GB" sz="2000" dirty="0" smtClean="0"/>
              <a:t>Managers informed of the </a:t>
            </a:r>
            <a:r>
              <a:rPr lang="en-GB" sz="2000" dirty="0" smtClean="0"/>
              <a:t>CSI </a:t>
            </a:r>
            <a:r>
              <a:rPr lang="en-GB" sz="2000" dirty="0" smtClean="0"/>
              <a:t>concept and asked to generate possible </a:t>
            </a:r>
            <a:r>
              <a:rPr lang="en-GB" sz="2000" dirty="0" smtClean="0"/>
              <a:t>projects </a:t>
            </a:r>
            <a:r>
              <a:rPr lang="en-GB" sz="2000" dirty="0" smtClean="0"/>
              <a:t>(14 ideas </a:t>
            </a:r>
            <a:r>
              <a:rPr lang="en-GB" sz="2000" dirty="0" smtClean="0"/>
              <a:t>came forward)</a:t>
            </a:r>
            <a:endParaRPr lang="en-GB" sz="2000" dirty="0" smtClean="0"/>
          </a:p>
          <a:p>
            <a:pPr eaLnBrk="1" hangingPunct="1">
              <a:buFontTx/>
              <a:buChar char="•"/>
              <a:defRPr/>
            </a:pPr>
            <a:r>
              <a:rPr lang="en-GB" sz="2000" dirty="0" smtClean="0"/>
              <a:t>Training programme for the </a:t>
            </a:r>
            <a:r>
              <a:rPr lang="en-GB" sz="2000" dirty="0" smtClean="0"/>
              <a:t>CSIs </a:t>
            </a:r>
            <a:r>
              <a:rPr lang="en-GB" sz="2000" dirty="0" smtClean="0"/>
              <a:t>developed (Sept-April 14)</a:t>
            </a:r>
          </a:p>
          <a:p>
            <a:pPr>
              <a:defRPr/>
            </a:pPr>
            <a:r>
              <a:rPr lang="en-GB" sz="2000" dirty="0" smtClean="0"/>
              <a:t>All </a:t>
            </a:r>
            <a:r>
              <a:rPr lang="en-GB" sz="2000" dirty="0"/>
              <a:t>VIP projects will be short and snappy</a:t>
            </a:r>
          </a:p>
          <a:p>
            <a:pPr>
              <a:defRPr/>
            </a:pPr>
            <a:r>
              <a:rPr lang="en-GB" sz="2000" dirty="0" smtClean="0"/>
              <a:t>8 </a:t>
            </a:r>
            <a:r>
              <a:rPr lang="en-GB" sz="2000" dirty="0"/>
              <a:t>weeks max – 5 VIPs per project</a:t>
            </a:r>
          </a:p>
          <a:p>
            <a:pPr marL="0" indent="0" eaLnBrk="1" hangingPunct="1">
              <a:buNone/>
              <a:defRPr/>
            </a:pPr>
            <a:endParaRPr lang="en-GB" sz="2000" dirty="0" smtClean="0"/>
          </a:p>
          <a:p>
            <a:pPr marL="0" indent="0" eaLnBrk="1" hangingPunct="1">
              <a:buFontTx/>
              <a:buNone/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6487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588963"/>
            <a:ext cx="8229600" cy="611187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Training package</a:t>
            </a:r>
            <a:endParaRPr lang="en-GB" sz="2800" u="sng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84200" y="1338263"/>
            <a:ext cx="8686800" cy="4595812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GB" sz="2000" dirty="0" smtClean="0"/>
              <a:t>Customer scrutiny and co-regulation                 (Yvonne Davies)</a:t>
            </a:r>
          </a:p>
          <a:p>
            <a:pPr eaLnBrk="1" hangingPunct="1">
              <a:buFontTx/>
              <a:buChar char="•"/>
              <a:defRPr/>
            </a:pPr>
            <a:r>
              <a:rPr lang="en-GB" sz="2000" dirty="0" smtClean="0"/>
              <a:t>Customer service and telephone technique     (in-house - free)</a:t>
            </a:r>
          </a:p>
          <a:p>
            <a:pPr eaLnBrk="1" hangingPunct="1">
              <a:buFontTx/>
              <a:buChar char="•"/>
              <a:defRPr/>
            </a:pPr>
            <a:r>
              <a:rPr lang="en-GB" sz="2000" dirty="0" smtClean="0"/>
              <a:t>Data Protection and confidentiality                    (local training provider – cheap)</a:t>
            </a:r>
          </a:p>
          <a:p>
            <a:pPr eaLnBrk="1" hangingPunct="1">
              <a:buFontTx/>
              <a:buChar char="•"/>
              <a:defRPr/>
            </a:pPr>
            <a:r>
              <a:rPr lang="en-GB" sz="2000" dirty="0" smtClean="0"/>
              <a:t>Listening, recording information and reports   (local training provider – cheap)</a:t>
            </a:r>
          </a:p>
          <a:p>
            <a:pPr eaLnBrk="1" hangingPunct="1">
              <a:buFontTx/>
              <a:buChar char="•"/>
              <a:defRPr/>
            </a:pPr>
            <a:r>
              <a:rPr lang="en-GB" sz="2000" dirty="0" smtClean="0"/>
              <a:t>Running a focus group                                           (in-house – free)</a:t>
            </a:r>
          </a:p>
          <a:p>
            <a:pPr eaLnBrk="1" hangingPunct="1">
              <a:buFontTx/>
              <a:buChar char="•"/>
              <a:defRPr/>
            </a:pPr>
            <a:r>
              <a:rPr lang="en-GB" sz="2000" dirty="0" smtClean="0"/>
              <a:t>Safeguarding children/vulnerable adults           (Local Authority – free)</a:t>
            </a:r>
          </a:p>
          <a:p>
            <a:pPr marL="0" indent="0" eaLnBrk="1" hangingPunct="1">
              <a:buNone/>
              <a:defRPr/>
            </a:pPr>
            <a:endParaRPr lang="en-GB" sz="800" dirty="0" smtClean="0"/>
          </a:p>
          <a:p>
            <a:pPr marL="0" indent="0" eaLnBrk="1" hangingPunct="1">
              <a:buNone/>
              <a:defRPr/>
            </a:pPr>
            <a:endParaRPr lang="en-GB" sz="800" dirty="0" smtClean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GB" sz="2000" dirty="0" smtClean="0"/>
              <a:t>Other courses planned but not delivered yet include;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GB" sz="1000" dirty="0" smtClean="0"/>
          </a:p>
          <a:p>
            <a:pPr marL="0" indent="0" eaLnBrk="1" hangingPunct="1">
              <a:buNone/>
              <a:defRPr/>
            </a:pPr>
            <a:r>
              <a:rPr lang="en-GB" sz="2000" dirty="0" smtClean="0"/>
              <a:t>Mystery shopping – Mental health – Domestic violence – Equality &amp; Diversity</a:t>
            </a:r>
          </a:p>
          <a:p>
            <a:pPr marL="0" indent="0" eaLnBrk="1" hangingPunct="1">
              <a:buFontTx/>
              <a:buNone/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198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65163"/>
            <a:ext cx="8229600" cy="744537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u="sng" dirty="0" smtClean="0"/>
              <a:t>Timetable for a project</a:t>
            </a:r>
            <a:endParaRPr lang="en-GB" sz="2800" u="sng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801100" cy="496887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en-GB" sz="11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/>
              <a:t>Week 1 – scoping meeting with service manager and </a:t>
            </a:r>
            <a:r>
              <a:rPr lang="en-GB" sz="2000" dirty="0" smtClean="0"/>
              <a:t>CSIs </a:t>
            </a:r>
            <a:r>
              <a:rPr lang="en-GB" sz="2000" dirty="0" smtClean="0"/>
              <a:t>giving background to project, any performance info, short presentation and produce an action plan</a:t>
            </a:r>
          </a:p>
          <a:p>
            <a:pPr marL="0" indent="0" eaLnBrk="1" hangingPunct="1">
              <a:buNone/>
              <a:defRPr/>
            </a:pPr>
            <a:endParaRPr lang="en-GB" sz="12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/>
              <a:t>Week 2 to 4 – more of the above, analysis, sampling of customers, produce questions, agree approach, letters out informing customers</a:t>
            </a:r>
          </a:p>
          <a:p>
            <a:pPr marL="0" indent="0" eaLnBrk="1" hangingPunct="1">
              <a:buNone/>
              <a:defRPr/>
            </a:pPr>
            <a:endParaRPr lang="en-GB" sz="12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/>
              <a:t>Weeks 5 to 6 – customers surveys, focus groups, mystery shopping, benchmarking, research</a:t>
            </a:r>
          </a:p>
          <a:p>
            <a:pPr marL="0" indent="0" eaLnBrk="1" hangingPunct="1">
              <a:buNone/>
              <a:defRPr/>
            </a:pPr>
            <a:endParaRPr lang="en-GB" sz="12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2000" dirty="0" smtClean="0"/>
              <a:t>Weeks 7 to 8 – pulling together findings and producing the report with recommendations</a:t>
            </a:r>
          </a:p>
          <a:p>
            <a:pPr marL="0" indent="0" eaLnBrk="1" hangingPunct="1">
              <a:buNone/>
              <a:defRPr/>
            </a:pPr>
            <a:endParaRPr lang="en-GB" sz="800" dirty="0" smtClean="0"/>
          </a:p>
          <a:p>
            <a:pPr marL="0" indent="0" eaLnBrk="1" hangingPunct="1">
              <a:buNone/>
              <a:defRPr/>
            </a:pPr>
            <a:r>
              <a:rPr lang="en-GB" sz="2000" dirty="0" smtClean="0"/>
              <a:t>This is then followed by a presentation to the manager and agreement of an action plan</a:t>
            </a:r>
            <a:endParaRPr lang="en-GB" sz="2000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2000" dirty="0" smtClean="0"/>
          </a:p>
          <a:p>
            <a:pPr marL="0" indent="0" eaLnBrk="1" hangingPunct="1">
              <a:buFontTx/>
              <a:buNone/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5094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93738" y="571500"/>
            <a:ext cx="8229600" cy="638175"/>
          </a:xfrm>
        </p:spPr>
        <p:txBody>
          <a:bodyPr/>
          <a:lstStyle/>
          <a:p>
            <a:pPr algn="l"/>
            <a:r>
              <a:rPr lang="en-GB" sz="2800" u="sng" dirty="0" smtClean="0"/>
              <a:t>CSI </a:t>
            </a:r>
            <a:r>
              <a:rPr lang="en-GB" sz="2800" u="sng" dirty="0" smtClean="0"/>
              <a:t>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384300"/>
            <a:ext cx="8229600" cy="4897438"/>
          </a:xfrm>
        </p:spPr>
        <p:txBody>
          <a:bodyPr/>
          <a:lstStyle/>
          <a:p>
            <a:pPr>
              <a:defRPr/>
            </a:pPr>
            <a:r>
              <a:rPr lang="en-GB" sz="2000" dirty="0" smtClean="0"/>
              <a:t>Regeneration of Belle </a:t>
            </a:r>
            <a:r>
              <a:rPr lang="en-GB" sz="2000" dirty="0" err="1" smtClean="0"/>
              <a:t>Vue</a:t>
            </a:r>
            <a:r>
              <a:rPr lang="en-GB" sz="2000" dirty="0" smtClean="0"/>
              <a:t> estate in Hartlepool</a:t>
            </a:r>
          </a:p>
          <a:p>
            <a:pPr>
              <a:defRPr/>
            </a:pPr>
            <a:r>
              <a:rPr lang="en-GB" sz="2000" dirty="0" smtClean="0"/>
              <a:t>Regeneration of Victoria estate in Stockton</a:t>
            </a:r>
          </a:p>
          <a:p>
            <a:pPr>
              <a:defRPr/>
            </a:pPr>
            <a:r>
              <a:rPr lang="en-GB" sz="2000" dirty="0" smtClean="0"/>
              <a:t>Evaluation of the High Rise Support Service in Stockton</a:t>
            </a:r>
          </a:p>
          <a:p>
            <a:pPr marL="0" indent="0">
              <a:buFont typeface="Arial" charset="0"/>
              <a:buNone/>
              <a:defRPr/>
            </a:pPr>
            <a:endParaRPr lang="en-GB" sz="1200" dirty="0"/>
          </a:p>
          <a:p>
            <a:pPr>
              <a:buFont typeface="Wingdings" pitchFamily="2" charset="2"/>
              <a:buChar char="Ø"/>
              <a:defRPr/>
            </a:pPr>
            <a:r>
              <a:rPr lang="en-GB" sz="2000" dirty="0" smtClean="0"/>
              <a:t>All three projects have now concluded and the draft reports and recommendations have been presented to the managers who commissioned the work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000" dirty="0" smtClean="0"/>
              <a:t>Meetings took place </a:t>
            </a:r>
            <a:r>
              <a:rPr lang="en-GB" sz="2000" dirty="0" smtClean="0"/>
              <a:t>to </a:t>
            </a:r>
            <a:r>
              <a:rPr lang="en-GB" sz="2000" dirty="0" smtClean="0"/>
              <a:t>consider the action plans developed by the managers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000" dirty="0" smtClean="0"/>
              <a:t>Reports and action plans have been shared with customer panels </a:t>
            </a:r>
            <a:r>
              <a:rPr lang="en-GB" sz="2000" dirty="0" smtClean="0"/>
              <a:t>and </a:t>
            </a:r>
            <a:r>
              <a:rPr lang="en-GB" sz="2000" dirty="0" smtClean="0"/>
              <a:t>placed on the website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000" dirty="0" smtClean="0"/>
              <a:t>Action plans will be monitored by the </a:t>
            </a:r>
            <a:r>
              <a:rPr lang="en-GB" sz="2000" dirty="0" smtClean="0"/>
              <a:t>CSI groups </a:t>
            </a:r>
            <a:r>
              <a:rPr lang="en-GB" sz="2000" dirty="0" smtClean="0"/>
              <a:t>every six months</a:t>
            </a:r>
          </a:p>
        </p:txBody>
      </p:sp>
    </p:spTree>
    <p:extLst>
      <p:ext uri="{BB962C8B-B14F-4D97-AF65-F5344CB8AC3E}">
        <p14:creationId xmlns:p14="http://schemas.microsoft.com/office/powerpoint/2010/main" val="104595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1240</Words>
  <Application>Microsoft Office PowerPoint</Application>
  <PresentationFormat>On-screen Show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2_Custom Design</vt:lpstr>
      <vt:lpstr>1_Custom Design</vt:lpstr>
      <vt:lpstr>CSIs – “Customer Service Investigators”</vt:lpstr>
      <vt:lpstr>Customer Service Investigators</vt:lpstr>
      <vt:lpstr>Scrutiny at Thirteen</vt:lpstr>
      <vt:lpstr>Purpose of CSIs</vt:lpstr>
      <vt:lpstr>Methodology</vt:lpstr>
      <vt:lpstr>Recruitment of CSIs and generating projects</vt:lpstr>
      <vt:lpstr>Training package</vt:lpstr>
      <vt:lpstr>Timetable for a project</vt:lpstr>
      <vt:lpstr>CSI projects</vt:lpstr>
      <vt:lpstr>CSI project 1 “Belle Vue regeneration”   </vt:lpstr>
      <vt:lpstr>CSI project 2 “Victoria regeneration”</vt:lpstr>
      <vt:lpstr>CSI project 3 “High Rise Support service”</vt:lpstr>
      <vt:lpstr>Scrutiny’s four CSI projects</vt:lpstr>
      <vt:lpstr>New CSI projects  </vt:lpstr>
      <vt:lpstr>Why does it deliver VFM ?</vt:lpstr>
      <vt:lpstr>Benefits</vt:lpstr>
      <vt:lpstr>Next stages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Kane</dc:creator>
  <cp:lastModifiedBy>Jonathan Cannon</cp:lastModifiedBy>
  <cp:revision>25</cp:revision>
  <dcterms:created xsi:type="dcterms:W3CDTF">2014-03-21T11:28:20Z</dcterms:created>
  <dcterms:modified xsi:type="dcterms:W3CDTF">2016-01-26T15:42:23Z</dcterms:modified>
</cp:coreProperties>
</file>