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67" r:id="rId4"/>
    <p:sldId id="264" r:id="rId5"/>
    <p:sldId id="258" r:id="rId6"/>
    <p:sldId id="259" r:id="rId7"/>
    <p:sldId id="260" r:id="rId8"/>
    <p:sldId id="262" r:id="rId9"/>
    <p:sldId id="269" r:id="rId10"/>
    <p:sldId id="261" r:id="rId11"/>
    <p:sldId id="268" r:id="rId12"/>
    <p:sldId id="263" r:id="rId13"/>
    <p:sldId id="265" r:id="rId14"/>
    <p:sldId id="26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7677" autoAdjust="0"/>
  </p:normalViewPr>
  <p:slideViewPr>
    <p:cSldViewPr>
      <p:cViewPr varScale="1">
        <p:scale>
          <a:sx n="20" d="100"/>
          <a:sy n="20" d="100"/>
        </p:scale>
        <p:origin x="-1084" y="-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864156-E69E-447D-8166-9F5C0809F14C}" type="datetimeFigureOut">
              <a:rPr lang="en-GB" smtClean="0"/>
              <a:t>27/01/2016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6CD976-002A-42B9-8410-B79E368A245B}" type="slidenum">
              <a:rPr lang="en-GB" smtClean="0"/>
              <a:t>‹#›</a:t>
            </a:fld>
            <a:endParaRPr lang="en-GB" dirty="0"/>
          </a:p>
        </p:txBody>
      </p:sp>
    </p:spTree>
    <p:extLst>
      <p:ext uri="{BB962C8B-B14F-4D97-AF65-F5344CB8AC3E}">
        <p14:creationId xmlns:p14="http://schemas.microsoft.com/office/powerpoint/2010/main" val="4135621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GB" sz="11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D46CD976-002A-42B9-8410-B79E368A245B}" type="slidenum">
              <a:rPr lang="en-GB" smtClean="0"/>
              <a:t>1</a:t>
            </a:fld>
            <a:endParaRPr lang="en-GB" dirty="0"/>
          </a:p>
        </p:txBody>
      </p:sp>
    </p:spTree>
    <p:extLst>
      <p:ext uri="{BB962C8B-B14F-4D97-AF65-F5344CB8AC3E}">
        <p14:creationId xmlns:p14="http://schemas.microsoft.com/office/powerpoint/2010/main" val="3422283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46CD976-002A-42B9-8410-B79E368A245B}" type="slidenum">
              <a:rPr lang="en-GB" smtClean="0"/>
              <a:t>14</a:t>
            </a:fld>
            <a:endParaRPr lang="en-GB" dirty="0"/>
          </a:p>
        </p:txBody>
      </p:sp>
    </p:spTree>
    <p:extLst>
      <p:ext uri="{BB962C8B-B14F-4D97-AF65-F5344CB8AC3E}">
        <p14:creationId xmlns:p14="http://schemas.microsoft.com/office/powerpoint/2010/main" val="3657007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46CD976-002A-42B9-8410-B79E368A245B}" type="slidenum">
              <a:rPr lang="en-GB" smtClean="0"/>
              <a:t>2</a:t>
            </a:fld>
            <a:endParaRPr lang="en-GB" dirty="0"/>
          </a:p>
        </p:txBody>
      </p:sp>
    </p:spTree>
    <p:extLst>
      <p:ext uri="{BB962C8B-B14F-4D97-AF65-F5344CB8AC3E}">
        <p14:creationId xmlns:p14="http://schemas.microsoft.com/office/powerpoint/2010/main" val="4227476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46CD976-002A-42B9-8410-B79E368A245B}" type="slidenum">
              <a:rPr lang="en-GB" smtClean="0"/>
              <a:t>5</a:t>
            </a:fld>
            <a:endParaRPr lang="en-GB" dirty="0"/>
          </a:p>
        </p:txBody>
      </p:sp>
    </p:spTree>
    <p:extLst>
      <p:ext uri="{BB962C8B-B14F-4D97-AF65-F5344CB8AC3E}">
        <p14:creationId xmlns:p14="http://schemas.microsoft.com/office/powerpoint/2010/main" val="1173967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46CD976-002A-42B9-8410-B79E368A245B}" type="slidenum">
              <a:rPr lang="en-GB" smtClean="0"/>
              <a:t>6</a:t>
            </a:fld>
            <a:endParaRPr lang="en-GB" dirty="0"/>
          </a:p>
        </p:txBody>
      </p:sp>
    </p:spTree>
    <p:extLst>
      <p:ext uri="{BB962C8B-B14F-4D97-AF65-F5344CB8AC3E}">
        <p14:creationId xmlns:p14="http://schemas.microsoft.com/office/powerpoint/2010/main" val="1761720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46CD976-002A-42B9-8410-B79E368A245B}" type="slidenum">
              <a:rPr lang="en-GB" smtClean="0"/>
              <a:t>7</a:t>
            </a:fld>
            <a:endParaRPr lang="en-GB" dirty="0"/>
          </a:p>
        </p:txBody>
      </p:sp>
    </p:spTree>
    <p:extLst>
      <p:ext uri="{BB962C8B-B14F-4D97-AF65-F5344CB8AC3E}">
        <p14:creationId xmlns:p14="http://schemas.microsoft.com/office/powerpoint/2010/main" val="282681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A Tenants’ and Residents’ Association (TRA) is a group formed by local people who join together to work for common aims. A group may come together for a whole range of reasons, for example to tackle environmental problems on an estate or conduct a road-safety campaign, and can become involved in all types of activities from running a community building to organising activities for young people. </a:t>
            </a:r>
            <a:r>
              <a:rPr lang="en-GB" dirty="0" smtClean="0"/>
              <a:t/>
            </a:r>
            <a:br>
              <a:rPr lang="en-GB" dirty="0" smtClean="0"/>
            </a:br>
            <a:r>
              <a:rPr lang="en-GB" dirty="0" smtClean="0"/>
              <a:t/>
            </a:r>
            <a:br>
              <a:rPr lang="en-GB" dirty="0" smtClean="0"/>
            </a:br>
            <a:r>
              <a:rPr lang="en-GB" sz="1200" b="0" i="0" kern="1200" dirty="0" smtClean="0">
                <a:solidFill>
                  <a:schemeClr val="tx1"/>
                </a:solidFill>
                <a:effectLst/>
                <a:latin typeface="+mn-lt"/>
                <a:ea typeface="+mn-ea"/>
                <a:cs typeface="+mn-cs"/>
              </a:rPr>
              <a:t>Although all groups are different, they do share common aims and objectives, which can include identifying and trying to solve problems that affect tenants and residents, campaigning on particular issues, organising community events and creating a sense of ‘community spirit’. </a:t>
            </a:r>
            <a:r>
              <a:rPr lang="en-GB" sz="1200" b="0" i="0" kern="1200" smtClean="0">
                <a:solidFill>
                  <a:schemeClr val="tx1"/>
                </a:solidFill>
                <a:effectLst/>
                <a:latin typeface="+mn-lt"/>
                <a:ea typeface="+mn-ea"/>
                <a:cs typeface="+mn-cs"/>
              </a:rPr>
              <a:t>Also, many landlords consult TARAs on housing management issues and TARAs often become the main representative of tenants’ views in an area or on an estate.</a:t>
            </a:r>
            <a:endParaRPr lang="en-GB"/>
          </a:p>
        </p:txBody>
      </p:sp>
      <p:sp>
        <p:nvSpPr>
          <p:cNvPr id="4" name="Slide Number Placeholder 3"/>
          <p:cNvSpPr>
            <a:spLocks noGrp="1"/>
          </p:cNvSpPr>
          <p:nvPr>
            <p:ph type="sldNum" sz="quarter" idx="10"/>
          </p:nvPr>
        </p:nvSpPr>
        <p:spPr/>
        <p:txBody>
          <a:bodyPr/>
          <a:lstStyle/>
          <a:p>
            <a:fld id="{D46CD976-002A-42B9-8410-B79E368A245B}" type="slidenum">
              <a:rPr lang="en-GB" smtClean="0"/>
              <a:t>8</a:t>
            </a:fld>
            <a:endParaRPr lang="en-GB" dirty="0"/>
          </a:p>
        </p:txBody>
      </p:sp>
    </p:spTree>
    <p:extLst>
      <p:ext uri="{BB962C8B-B14F-4D97-AF65-F5344CB8AC3E}">
        <p14:creationId xmlns:p14="http://schemas.microsoft.com/office/powerpoint/2010/main" val="1512043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A constitution is a formal document, adopted by most tenants’ associations, that states the aims and objectives of the association and how it will be run. Many informal groups can work well without a constitution, but if groups want to be more formal or want to apply for grants etc., then a constitution is necessary. </a:t>
            </a:r>
            <a:r>
              <a:rPr lang="en-GB" dirty="0" smtClean="0"/>
              <a:t/>
            </a:r>
            <a:br>
              <a:rPr lang="en-GB" dirty="0" smtClean="0"/>
            </a:br>
            <a:r>
              <a:rPr lang="en-GB" dirty="0" smtClean="0"/>
              <a:t/>
            </a:r>
            <a:br>
              <a:rPr lang="en-GB" dirty="0" smtClean="0"/>
            </a:br>
            <a:r>
              <a:rPr lang="en-GB" sz="1200" b="0" i="0" kern="1200" dirty="0" smtClean="0">
                <a:solidFill>
                  <a:schemeClr val="tx1"/>
                </a:solidFill>
                <a:effectLst/>
                <a:latin typeface="+mn-lt"/>
                <a:ea typeface="+mn-ea"/>
                <a:cs typeface="+mn-cs"/>
              </a:rPr>
              <a:t>There is no legal requirement on what should be included in a constitution for a tenants’ and residents’ association, but sometimes landlords may want certain clauses included before they are prepared to recognise a group. You should ask your landlord about this when producing your constitution. </a:t>
            </a:r>
            <a:endParaRPr lang="en-GB" dirty="0" smtClean="0"/>
          </a:p>
        </p:txBody>
      </p:sp>
      <p:sp>
        <p:nvSpPr>
          <p:cNvPr id="4" name="Slide Number Placeholder 3"/>
          <p:cNvSpPr>
            <a:spLocks noGrp="1"/>
          </p:cNvSpPr>
          <p:nvPr>
            <p:ph type="sldNum" sz="quarter" idx="10"/>
          </p:nvPr>
        </p:nvSpPr>
        <p:spPr/>
        <p:txBody>
          <a:bodyPr/>
          <a:lstStyle/>
          <a:p>
            <a:fld id="{D46CD976-002A-42B9-8410-B79E368A245B}" type="slidenum">
              <a:rPr lang="en-GB" smtClean="0"/>
              <a:t>9</a:t>
            </a:fld>
            <a:endParaRPr lang="en-GB" dirty="0"/>
          </a:p>
        </p:txBody>
      </p:sp>
    </p:spTree>
    <p:extLst>
      <p:ext uri="{BB962C8B-B14F-4D97-AF65-F5344CB8AC3E}">
        <p14:creationId xmlns:p14="http://schemas.microsoft.com/office/powerpoint/2010/main" val="3734099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46CD976-002A-42B9-8410-B79E368A245B}" type="slidenum">
              <a:rPr lang="en-GB" smtClean="0"/>
              <a:t>11</a:t>
            </a:fld>
            <a:endParaRPr lang="en-GB" dirty="0"/>
          </a:p>
        </p:txBody>
      </p:sp>
    </p:spTree>
    <p:extLst>
      <p:ext uri="{BB962C8B-B14F-4D97-AF65-F5344CB8AC3E}">
        <p14:creationId xmlns:p14="http://schemas.microsoft.com/office/powerpoint/2010/main" val="1459046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46CD976-002A-42B9-8410-B79E368A245B}" type="slidenum">
              <a:rPr lang="en-GB" smtClean="0"/>
              <a:t>13</a:t>
            </a:fld>
            <a:endParaRPr lang="en-GB" dirty="0"/>
          </a:p>
        </p:txBody>
      </p:sp>
    </p:spTree>
    <p:extLst>
      <p:ext uri="{BB962C8B-B14F-4D97-AF65-F5344CB8AC3E}">
        <p14:creationId xmlns:p14="http://schemas.microsoft.com/office/powerpoint/2010/main" val="2900959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22D0426-1416-4E1D-9E25-65FCF9647ACA}" type="datetimeFigureOut">
              <a:rPr lang="en-GB" smtClean="0"/>
              <a:t>27/01/2016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644AB0E-C917-46DA-85B8-D9C935FDFD4A}" type="slidenum">
              <a:rPr lang="en-GB" smtClean="0"/>
              <a:t>‹#›</a:t>
            </a:fld>
            <a:endParaRPr lang="en-GB" dirty="0"/>
          </a:p>
        </p:txBody>
      </p:sp>
    </p:spTree>
    <p:extLst>
      <p:ext uri="{BB962C8B-B14F-4D97-AF65-F5344CB8AC3E}">
        <p14:creationId xmlns:p14="http://schemas.microsoft.com/office/powerpoint/2010/main" val="524118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2D0426-1416-4E1D-9E25-65FCF9647ACA}" type="datetimeFigureOut">
              <a:rPr lang="en-GB" smtClean="0"/>
              <a:t>27/01/2016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644AB0E-C917-46DA-85B8-D9C935FDFD4A}" type="slidenum">
              <a:rPr lang="en-GB" smtClean="0"/>
              <a:t>‹#›</a:t>
            </a:fld>
            <a:endParaRPr lang="en-GB" dirty="0"/>
          </a:p>
        </p:txBody>
      </p:sp>
    </p:spTree>
    <p:extLst>
      <p:ext uri="{BB962C8B-B14F-4D97-AF65-F5344CB8AC3E}">
        <p14:creationId xmlns:p14="http://schemas.microsoft.com/office/powerpoint/2010/main" val="664208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2D0426-1416-4E1D-9E25-65FCF9647ACA}" type="datetimeFigureOut">
              <a:rPr lang="en-GB" smtClean="0"/>
              <a:t>27/01/2016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644AB0E-C917-46DA-85B8-D9C935FDFD4A}" type="slidenum">
              <a:rPr lang="en-GB" smtClean="0"/>
              <a:t>‹#›</a:t>
            </a:fld>
            <a:endParaRPr lang="en-GB" dirty="0"/>
          </a:p>
        </p:txBody>
      </p:sp>
    </p:spTree>
    <p:extLst>
      <p:ext uri="{BB962C8B-B14F-4D97-AF65-F5344CB8AC3E}">
        <p14:creationId xmlns:p14="http://schemas.microsoft.com/office/powerpoint/2010/main" val="3150967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2D0426-1416-4E1D-9E25-65FCF9647ACA}" type="datetimeFigureOut">
              <a:rPr lang="en-GB" smtClean="0"/>
              <a:t>27/01/2016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644AB0E-C917-46DA-85B8-D9C935FDFD4A}" type="slidenum">
              <a:rPr lang="en-GB" smtClean="0"/>
              <a:t>‹#›</a:t>
            </a:fld>
            <a:endParaRPr lang="en-GB" dirty="0"/>
          </a:p>
        </p:txBody>
      </p:sp>
    </p:spTree>
    <p:extLst>
      <p:ext uri="{BB962C8B-B14F-4D97-AF65-F5344CB8AC3E}">
        <p14:creationId xmlns:p14="http://schemas.microsoft.com/office/powerpoint/2010/main" val="97744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2D0426-1416-4E1D-9E25-65FCF9647ACA}" type="datetimeFigureOut">
              <a:rPr lang="en-GB" smtClean="0"/>
              <a:t>27/01/2016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644AB0E-C917-46DA-85B8-D9C935FDFD4A}" type="slidenum">
              <a:rPr lang="en-GB" smtClean="0"/>
              <a:t>‹#›</a:t>
            </a:fld>
            <a:endParaRPr lang="en-GB" dirty="0"/>
          </a:p>
        </p:txBody>
      </p:sp>
    </p:spTree>
    <p:extLst>
      <p:ext uri="{BB962C8B-B14F-4D97-AF65-F5344CB8AC3E}">
        <p14:creationId xmlns:p14="http://schemas.microsoft.com/office/powerpoint/2010/main" val="2485494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22D0426-1416-4E1D-9E25-65FCF9647ACA}" type="datetimeFigureOut">
              <a:rPr lang="en-GB" smtClean="0"/>
              <a:t>27/01/2016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644AB0E-C917-46DA-85B8-D9C935FDFD4A}" type="slidenum">
              <a:rPr lang="en-GB" smtClean="0"/>
              <a:t>‹#›</a:t>
            </a:fld>
            <a:endParaRPr lang="en-GB" dirty="0"/>
          </a:p>
        </p:txBody>
      </p:sp>
    </p:spTree>
    <p:extLst>
      <p:ext uri="{BB962C8B-B14F-4D97-AF65-F5344CB8AC3E}">
        <p14:creationId xmlns:p14="http://schemas.microsoft.com/office/powerpoint/2010/main" val="1453666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22D0426-1416-4E1D-9E25-65FCF9647ACA}" type="datetimeFigureOut">
              <a:rPr lang="en-GB" smtClean="0"/>
              <a:t>27/01/2016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644AB0E-C917-46DA-85B8-D9C935FDFD4A}" type="slidenum">
              <a:rPr lang="en-GB" smtClean="0"/>
              <a:t>‹#›</a:t>
            </a:fld>
            <a:endParaRPr lang="en-GB" dirty="0"/>
          </a:p>
        </p:txBody>
      </p:sp>
    </p:spTree>
    <p:extLst>
      <p:ext uri="{BB962C8B-B14F-4D97-AF65-F5344CB8AC3E}">
        <p14:creationId xmlns:p14="http://schemas.microsoft.com/office/powerpoint/2010/main" val="3364029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22D0426-1416-4E1D-9E25-65FCF9647ACA}" type="datetimeFigureOut">
              <a:rPr lang="en-GB" smtClean="0"/>
              <a:t>27/01/2016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644AB0E-C917-46DA-85B8-D9C935FDFD4A}" type="slidenum">
              <a:rPr lang="en-GB" smtClean="0"/>
              <a:t>‹#›</a:t>
            </a:fld>
            <a:endParaRPr lang="en-GB" dirty="0"/>
          </a:p>
        </p:txBody>
      </p:sp>
    </p:spTree>
    <p:extLst>
      <p:ext uri="{BB962C8B-B14F-4D97-AF65-F5344CB8AC3E}">
        <p14:creationId xmlns:p14="http://schemas.microsoft.com/office/powerpoint/2010/main" val="1054584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2D0426-1416-4E1D-9E25-65FCF9647ACA}" type="datetimeFigureOut">
              <a:rPr lang="en-GB" smtClean="0"/>
              <a:t>27/01/2016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644AB0E-C917-46DA-85B8-D9C935FDFD4A}" type="slidenum">
              <a:rPr lang="en-GB" smtClean="0"/>
              <a:t>‹#›</a:t>
            </a:fld>
            <a:endParaRPr lang="en-GB" dirty="0"/>
          </a:p>
        </p:txBody>
      </p:sp>
    </p:spTree>
    <p:extLst>
      <p:ext uri="{BB962C8B-B14F-4D97-AF65-F5344CB8AC3E}">
        <p14:creationId xmlns:p14="http://schemas.microsoft.com/office/powerpoint/2010/main" val="1034782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2D0426-1416-4E1D-9E25-65FCF9647ACA}" type="datetimeFigureOut">
              <a:rPr lang="en-GB" smtClean="0"/>
              <a:t>27/01/2016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644AB0E-C917-46DA-85B8-D9C935FDFD4A}" type="slidenum">
              <a:rPr lang="en-GB" smtClean="0"/>
              <a:t>‹#›</a:t>
            </a:fld>
            <a:endParaRPr lang="en-GB" dirty="0"/>
          </a:p>
        </p:txBody>
      </p:sp>
    </p:spTree>
    <p:extLst>
      <p:ext uri="{BB962C8B-B14F-4D97-AF65-F5344CB8AC3E}">
        <p14:creationId xmlns:p14="http://schemas.microsoft.com/office/powerpoint/2010/main" val="2862628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2D0426-1416-4E1D-9E25-65FCF9647ACA}" type="datetimeFigureOut">
              <a:rPr lang="en-GB" smtClean="0"/>
              <a:t>27/01/2016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644AB0E-C917-46DA-85B8-D9C935FDFD4A}" type="slidenum">
              <a:rPr lang="en-GB" smtClean="0"/>
              <a:t>‹#›</a:t>
            </a:fld>
            <a:endParaRPr lang="en-GB" dirty="0"/>
          </a:p>
        </p:txBody>
      </p:sp>
    </p:spTree>
    <p:extLst>
      <p:ext uri="{BB962C8B-B14F-4D97-AF65-F5344CB8AC3E}">
        <p14:creationId xmlns:p14="http://schemas.microsoft.com/office/powerpoint/2010/main" val="3351320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2D0426-1416-4E1D-9E25-65FCF9647ACA}" type="datetimeFigureOut">
              <a:rPr lang="en-GB" smtClean="0"/>
              <a:t>27/01/2016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4AB0E-C917-46DA-85B8-D9C935FDFD4A}" type="slidenum">
              <a:rPr lang="en-GB" smtClean="0"/>
              <a:t>‹#›</a:t>
            </a:fld>
            <a:endParaRPr lang="en-GB" dirty="0"/>
          </a:p>
        </p:txBody>
      </p:sp>
    </p:spTree>
    <p:extLst>
      <p:ext uri="{BB962C8B-B14F-4D97-AF65-F5344CB8AC3E}">
        <p14:creationId xmlns:p14="http://schemas.microsoft.com/office/powerpoint/2010/main" val="4193724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yvonne@tenantadvisor.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ch.coop/wp-content/uploads/2016/01/Investing-in-Involvement-full-framework.pdf" TargetMode="External"/><Relationship Id="rId2" Type="http://schemas.openxmlformats.org/officeDocument/2006/relationships/hyperlink" Target="http://www.cch.coop/wp-content/uploads/2016/01/Investing-In-Involvement-summary.pdf"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jpg"/><Relationship Id="rId4" Type="http://schemas.openxmlformats.org/officeDocument/2006/relationships/hyperlink" Target="https://www.surveymonkey.co.uk/r/investingininvolvemen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smtClean="0">
                <a:solidFill>
                  <a:srgbClr val="7030A0"/>
                </a:solidFill>
              </a:rPr>
              <a:t>Scrutiny.Net</a:t>
            </a:r>
            <a:br>
              <a:rPr lang="en-GB" b="1" dirty="0" smtClean="0">
                <a:solidFill>
                  <a:srgbClr val="7030A0"/>
                </a:solidFill>
              </a:rPr>
            </a:br>
            <a:r>
              <a:rPr lang="en-GB" b="1" dirty="0" smtClean="0">
                <a:solidFill>
                  <a:srgbClr val="7030A0"/>
                </a:solidFill>
              </a:rPr>
              <a:t>Welcome</a:t>
            </a:r>
            <a:br>
              <a:rPr lang="en-GB" b="1" dirty="0" smtClean="0">
                <a:solidFill>
                  <a:srgbClr val="7030A0"/>
                </a:solidFill>
              </a:rPr>
            </a:br>
            <a:endParaRPr lang="en-GB" b="1" dirty="0">
              <a:solidFill>
                <a:srgbClr val="7030A0"/>
              </a:solidFill>
            </a:endParaRPr>
          </a:p>
        </p:txBody>
      </p:sp>
      <p:sp>
        <p:nvSpPr>
          <p:cNvPr id="3" name="Subtitle 2"/>
          <p:cNvSpPr>
            <a:spLocks noGrp="1"/>
          </p:cNvSpPr>
          <p:nvPr>
            <p:ph type="subTitle" idx="1"/>
          </p:nvPr>
        </p:nvSpPr>
        <p:spPr/>
        <p:txBody>
          <a:bodyPr>
            <a:normAutofit fontScale="85000" lnSpcReduction="20000"/>
          </a:bodyPr>
          <a:lstStyle/>
          <a:p>
            <a:r>
              <a:rPr lang="en-GB" dirty="0" smtClean="0"/>
              <a:t>Yvonne Davies</a:t>
            </a:r>
          </a:p>
          <a:p>
            <a:r>
              <a:rPr lang="en-GB" dirty="0" smtClean="0">
                <a:hlinkClick r:id="rId3"/>
              </a:rPr>
              <a:t>yvonne@tenantadvisor.net</a:t>
            </a:r>
            <a:r>
              <a:rPr lang="en-GB" dirty="0" smtClean="0"/>
              <a:t> </a:t>
            </a:r>
          </a:p>
          <a:p>
            <a:r>
              <a:rPr lang="en-GB" dirty="0" smtClean="0"/>
              <a:t>07867974659</a:t>
            </a:r>
          </a:p>
          <a:p>
            <a:r>
              <a:rPr lang="en-GB" dirty="0" smtClean="0"/>
              <a:t>27</a:t>
            </a:r>
            <a:r>
              <a:rPr lang="en-GB" baseline="30000" dirty="0" smtClean="0"/>
              <a:t>th</a:t>
            </a:r>
            <a:r>
              <a:rPr lang="en-GB" dirty="0" smtClean="0"/>
              <a:t> January 2016</a:t>
            </a:r>
            <a:endParaRPr lang="en-GB" dirty="0"/>
          </a:p>
        </p:txBody>
      </p:sp>
      <p:pic>
        <p:nvPicPr>
          <p:cNvPr id="8194" name="Picture 2" descr="C:\Users\Yvonne\AppData\Local\Microsoft\Windows\Temporary Internet Files\Content.IE5\JI6SFWLN\Idea[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5949" y="332656"/>
            <a:ext cx="1270000" cy="1270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Yvonne\AppData\Local\Microsoft\Windows\Temporary Internet Files\Content.IE5\9827OPLS\idea[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4288" y="414607"/>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95936" y="5600365"/>
            <a:ext cx="1645920" cy="781812"/>
          </a:xfrm>
          <a:prstGeom prst="rect">
            <a:avLst/>
          </a:prstGeom>
        </p:spPr>
      </p:pic>
    </p:spTree>
    <p:extLst>
      <p:ext uri="{BB962C8B-B14F-4D97-AF65-F5344CB8AC3E}">
        <p14:creationId xmlns:p14="http://schemas.microsoft.com/office/powerpoint/2010/main" val="2265327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7030A0"/>
                </a:solidFill>
              </a:rPr>
              <a:t>Deregulation = more independence</a:t>
            </a:r>
            <a:endParaRPr lang="en-GB" b="1" dirty="0">
              <a:solidFill>
                <a:srgbClr val="7030A0"/>
              </a:solidFill>
            </a:endParaRPr>
          </a:p>
        </p:txBody>
      </p:sp>
      <p:sp>
        <p:nvSpPr>
          <p:cNvPr id="3" name="Content Placeholder 2"/>
          <p:cNvSpPr>
            <a:spLocks noGrp="1"/>
          </p:cNvSpPr>
          <p:nvPr>
            <p:ph idx="1"/>
          </p:nvPr>
        </p:nvSpPr>
        <p:spPr/>
        <p:txBody>
          <a:bodyPr>
            <a:normAutofit fontScale="85000" lnSpcReduction="10000"/>
          </a:bodyPr>
          <a:lstStyle/>
          <a:p>
            <a:pPr marL="0" indent="0">
              <a:buNone/>
            </a:pPr>
            <a:r>
              <a:rPr lang="en-GB" dirty="0" smtClean="0">
                <a:solidFill>
                  <a:srgbClr val="7030A0"/>
                </a:solidFill>
              </a:rPr>
              <a:t>Mission – get HAs off the public balance sheet</a:t>
            </a:r>
            <a:endParaRPr lang="en-GB" dirty="0">
              <a:solidFill>
                <a:srgbClr val="7030A0"/>
              </a:solidFill>
            </a:endParaRPr>
          </a:p>
          <a:p>
            <a:pPr>
              <a:buFont typeface="Wingdings" panose="05000000000000000000" pitchFamily="2" charset="2"/>
              <a:buChar char="ü"/>
            </a:pPr>
            <a:r>
              <a:rPr lang="en-GB" dirty="0" smtClean="0"/>
              <a:t>Pay to stay voluntary for </a:t>
            </a:r>
            <a:r>
              <a:rPr lang="en-GB" u="sng" dirty="0" smtClean="0"/>
              <a:t>HAs only </a:t>
            </a:r>
            <a:r>
              <a:rPr lang="en-GB" dirty="0" smtClean="0"/>
              <a:t>– but many adopting</a:t>
            </a:r>
          </a:p>
          <a:p>
            <a:pPr>
              <a:buFont typeface="Wingdings" panose="05000000000000000000" pitchFamily="2" charset="2"/>
              <a:buChar char="ü"/>
            </a:pPr>
            <a:r>
              <a:rPr lang="en-GB" dirty="0" smtClean="0"/>
              <a:t>Mandatory fixed term tenancies – </a:t>
            </a:r>
            <a:r>
              <a:rPr lang="en-GB" u="sng" dirty="0" smtClean="0"/>
              <a:t>LAs only</a:t>
            </a:r>
          </a:p>
          <a:p>
            <a:pPr>
              <a:buFont typeface="Wingdings" panose="05000000000000000000" pitchFamily="2" charset="2"/>
              <a:buChar char="ü"/>
            </a:pPr>
            <a:r>
              <a:rPr lang="en-GB" dirty="0" smtClean="0"/>
              <a:t>Removal of disposals regime and proceeds fund</a:t>
            </a:r>
          </a:p>
          <a:p>
            <a:pPr>
              <a:buFont typeface="Wingdings" panose="05000000000000000000" pitchFamily="2" charset="2"/>
              <a:buChar char="ü"/>
            </a:pPr>
            <a:r>
              <a:rPr lang="en-GB" dirty="0" smtClean="0"/>
              <a:t>Voluntary RTB – </a:t>
            </a:r>
            <a:r>
              <a:rPr lang="en-GB" u="sng" dirty="0" smtClean="0"/>
              <a:t>HA Pilots</a:t>
            </a:r>
          </a:p>
          <a:p>
            <a:pPr>
              <a:buFont typeface="Wingdings" panose="05000000000000000000" pitchFamily="2" charset="2"/>
              <a:buChar char="ü"/>
            </a:pPr>
            <a:r>
              <a:rPr lang="en-GB" dirty="0" smtClean="0"/>
              <a:t>Sale of high value homes for stock owning </a:t>
            </a:r>
            <a:r>
              <a:rPr lang="en-GB" u="sng" dirty="0" smtClean="0"/>
              <a:t>LAs</a:t>
            </a:r>
          </a:p>
          <a:p>
            <a:pPr>
              <a:buFont typeface="Wingdings" panose="05000000000000000000" pitchFamily="2" charset="2"/>
              <a:buChar char="ü"/>
            </a:pPr>
            <a:r>
              <a:rPr lang="en-GB" u="sng" dirty="0" smtClean="0"/>
              <a:t>Funder</a:t>
            </a:r>
            <a:r>
              <a:rPr lang="en-GB" dirty="0" smtClean="0"/>
              <a:t>s to consider excellence in governance when refinancing loans</a:t>
            </a:r>
          </a:p>
          <a:p>
            <a:pPr>
              <a:buFont typeface="Wingdings" panose="05000000000000000000" pitchFamily="2" charset="2"/>
              <a:buChar char="ü"/>
            </a:pPr>
            <a:r>
              <a:rPr lang="en-GB" dirty="0" smtClean="0"/>
              <a:t>Review in 2016 – </a:t>
            </a:r>
            <a:r>
              <a:rPr lang="en-GB" u="sng" dirty="0"/>
              <a:t>S</a:t>
            </a:r>
            <a:r>
              <a:rPr lang="en-GB" u="sng" dirty="0" smtClean="0"/>
              <a:t>mall HAs </a:t>
            </a:r>
            <a:r>
              <a:rPr lang="en-GB" dirty="0" smtClean="0"/>
              <a:t>(Below 1000 homes) may face greater regulation</a:t>
            </a:r>
            <a:endParaRPr lang="en-GB" dirty="0"/>
          </a:p>
        </p:txBody>
      </p:sp>
      <p:pic>
        <p:nvPicPr>
          <p:cNvPr id="7170" name="Picture 2" descr="C:\Users\Yvonne\AppData\Local\Microsoft\Windows\Temporary Internet Files\Content.IE5\WO9OJXEF\Idea[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31264" y="2615586"/>
            <a:ext cx="823363" cy="8788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5632601"/>
            <a:ext cx="1645920" cy="781812"/>
          </a:xfrm>
          <a:prstGeom prst="rect">
            <a:avLst/>
          </a:prstGeom>
        </p:spPr>
      </p:pic>
    </p:spTree>
    <p:extLst>
      <p:ext uri="{BB962C8B-B14F-4D97-AF65-F5344CB8AC3E}">
        <p14:creationId xmlns:p14="http://schemas.microsoft.com/office/powerpoint/2010/main" val="2156340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7030A0"/>
                </a:solidFill>
              </a:rPr>
              <a:t>Deregulation – what does it mean for customers</a:t>
            </a:r>
            <a:endParaRPr lang="en-GB" dirty="0"/>
          </a:p>
        </p:txBody>
      </p:sp>
      <p:sp>
        <p:nvSpPr>
          <p:cNvPr id="3" name="Content Placeholder 2"/>
          <p:cNvSpPr>
            <a:spLocks noGrp="1"/>
          </p:cNvSpPr>
          <p:nvPr>
            <p:ph idx="1"/>
          </p:nvPr>
        </p:nvSpPr>
        <p:spPr/>
        <p:txBody>
          <a:bodyPr/>
          <a:lstStyle/>
          <a:p>
            <a:r>
              <a:rPr lang="en-GB" dirty="0" smtClean="0"/>
              <a:t>Changes to constitution – merger – demerger etc will not require the consent of the regulator – self regulation consultation</a:t>
            </a:r>
          </a:p>
          <a:p>
            <a:r>
              <a:rPr lang="en-GB" dirty="0" smtClean="0"/>
              <a:t>Will consumer standards be less important? self regulation?</a:t>
            </a:r>
          </a:p>
          <a:p>
            <a:r>
              <a:rPr lang="en-GB" dirty="0" smtClean="0"/>
              <a:t>Large landlords and devolved government - how can customers influence and how do you help them?</a:t>
            </a:r>
          </a:p>
          <a:p>
            <a:endParaRPr lang="en-GB" dirty="0"/>
          </a:p>
        </p:txBody>
      </p:sp>
      <p:pic>
        <p:nvPicPr>
          <p:cNvPr id="13315" name="Picture 3" descr="C:\Users\Yvonne\AppData\Local\Microsoft\Windows\Temporary Internet Files\Content.IE5\H8Z8HAV0\medium-idea-33.3-15037[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6376" y="2404337"/>
            <a:ext cx="648032" cy="9158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4" y="5632601"/>
            <a:ext cx="1645920" cy="781812"/>
          </a:xfrm>
          <a:prstGeom prst="rect">
            <a:avLst/>
          </a:prstGeom>
        </p:spPr>
      </p:pic>
    </p:spTree>
    <p:extLst>
      <p:ext uri="{BB962C8B-B14F-4D97-AF65-F5344CB8AC3E}">
        <p14:creationId xmlns:p14="http://schemas.microsoft.com/office/powerpoint/2010/main" val="1297290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What’s the difference?</a:t>
            </a:r>
            <a:endParaRPr lang="en-GB" b="1" dirty="0">
              <a:solidFill>
                <a:srgbClr val="7030A0"/>
              </a:solidFill>
            </a:endParaRPr>
          </a:p>
        </p:txBody>
      </p:sp>
      <p:sp>
        <p:nvSpPr>
          <p:cNvPr id="3" name="Content Placeholder 2"/>
          <p:cNvSpPr>
            <a:spLocks noGrp="1"/>
          </p:cNvSpPr>
          <p:nvPr>
            <p:ph idx="1"/>
          </p:nvPr>
        </p:nvSpPr>
        <p:spPr/>
        <p:txBody>
          <a:bodyPr/>
          <a:lstStyle/>
          <a:p>
            <a:pPr marL="0" lvl="0" indent="0">
              <a:buNone/>
            </a:pPr>
            <a:r>
              <a:rPr lang="en-GB" dirty="0" smtClean="0"/>
              <a:t>Between:</a:t>
            </a:r>
          </a:p>
          <a:p>
            <a:pPr marL="0" lvl="0" indent="0">
              <a:buNone/>
            </a:pPr>
            <a:endParaRPr lang="en-GB" dirty="0" smtClean="0"/>
          </a:p>
          <a:p>
            <a:pPr lvl="0">
              <a:buFont typeface="Wingdings" panose="05000000000000000000" pitchFamily="2" charset="2"/>
              <a:buChar char="ü"/>
            </a:pPr>
            <a:r>
              <a:rPr lang="en-GB" dirty="0" smtClean="0"/>
              <a:t>Engagement</a:t>
            </a:r>
          </a:p>
          <a:p>
            <a:pPr lvl="0">
              <a:buFont typeface="Wingdings" panose="05000000000000000000" pitchFamily="2" charset="2"/>
              <a:buChar char="ü"/>
            </a:pPr>
            <a:r>
              <a:rPr lang="en-GB" dirty="0" smtClean="0"/>
              <a:t>Involvement</a:t>
            </a:r>
          </a:p>
          <a:p>
            <a:pPr lvl="0">
              <a:buFont typeface="Wingdings" panose="05000000000000000000" pitchFamily="2" charset="2"/>
              <a:buChar char="ü"/>
            </a:pPr>
            <a:r>
              <a:rPr lang="en-GB" dirty="0" smtClean="0"/>
              <a:t>Empowerment  </a:t>
            </a:r>
          </a:p>
          <a:p>
            <a:pPr lvl="0">
              <a:buFont typeface="Wingdings" panose="05000000000000000000" pitchFamily="2" charset="2"/>
              <a:buChar char="ü"/>
            </a:pPr>
            <a:r>
              <a:rPr lang="en-GB" dirty="0" smtClean="0"/>
              <a:t>Community </a:t>
            </a:r>
            <a:r>
              <a:rPr lang="en-GB" dirty="0"/>
              <a:t>Investment</a:t>
            </a:r>
            <a:endParaRPr lang="en-GB" sz="2800" dirty="0"/>
          </a:p>
          <a:p>
            <a:endParaRPr lang="en-GB" dirty="0"/>
          </a:p>
        </p:txBody>
      </p:sp>
      <p:pic>
        <p:nvPicPr>
          <p:cNvPr id="6146" name="Picture 2" descr="C:\Users\Yvonne\AppData\Local\Microsoft\Windows\Temporary Internet Files\Content.IE5\VIRAUCQE\72f03-9173-clipart-picture-of-a-flame-mascot-cartoon-character-with-a-bright-ide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2000250"/>
            <a:ext cx="193675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5632601"/>
            <a:ext cx="1645920" cy="781812"/>
          </a:xfrm>
          <a:prstGeom prst="rect">
            <a:avLst/>
          </a:prstGeom>
        </p:spPr>
      </p:pic>
    </p:spTree>
    <p:extLst>
      <p:ext uri="{BB962C8B-B14F-4D97-AF65-F5344CB8AC3E}">
        <p14:creationId xmlns:p14="http://schemas.microsoft.com/office/powerpoint/2010/main" val="2361931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Plans for 2016/17</a:t>
            </a:r>
            <a:endParaRPr lang="en-GB" b="1" dirty="0">
              <a:solidFill>
                <a:srgbClr val="7030A0"/>
              </a:solidFill>
            </a:endParaRPr>
          </a:p>
        </p:txBody>
      </p:sp>
      <p:sp>
        <p:nvSpPr>
          <p:cNvPr id="3" name="Content Placeholder 2"/>
          <p:cNvSpPr>
            <a:spLocks noGrp="1"/>
          </p:cNvSpPr>
          <p:nvPr>
            <p:ph idx="1"/>
          </p:nvPr>
        </p:nvSpPr>
        <p:spPr/>
        <p:txBody>
          <a:bodyPr>
            <a:normAutofit lnSpcReduction="10000"/>
          </a:bodyPr>
          <a:lstStyle/>
          <a:p>
            <a:pPr marL="0" indent="0">
              <a:buNone/>
            </a:pPr>
            <a:r>
              <a:rPr lang="en-GB" sz="2400" b="1" dirty="0" smtClean="0">
                <a:solidFill>
                  <a:srgbClr val="7030A0"/>
                </a:solidFill>
              </a:rPr>
              <a:t>Conferences</a:t>
            </a:r>
          </a:p>
          <a:p>
            <a:r>
              <a:rPr lang="en-GB" sz="2400" dirty="0" smtClean="0"/>
              <a:t>Unconferences</a:t>
            </a:r>
          </a:p>
          <a:p>
            <a:r>
              <a:rPr lang="en-GB" sz="2400" dirty="0" smtClean="0"/>
              <a:t>Staff, customers?</a:t>
            </a:r>
          </a:p>
          <a:p>
            <a:pPr marL="0" indent="0">
              <a:buNone/>
            </a:pPr>
            <a:endParaRPr lang="en-GB" sz="2400" dirty="0" smtClean="0"/>
          </a:p>
          <a:p>
            <a:pPr marL="0" indent="0">
              <a:buNone/>
            </a:pPr>
            <a:r>
              <a:rPr lang="en-GB" sz="2400" b="1" dirty="0" smtClean="0">
                <a:solidFill>
                  <a:srgbClr val="7030A0"/>
                </a:solidFill>
              </a:rPr>
              <a:t>Courses</a:t>
            </a:r>
          </a:p>
          <a:p>
            <a:r>
              <a:rPr lang="en-GB" sz="2400" dirty="0" smtClean="0"/>
              <a:t>Leadership, performance management</a:t>
            </a:r>
          </a:p>
          <a:p>
            <a:pPr marL="0" indent="0">
              <a:buNone/>
            </a:pPr>
            <a:endParaRPr lang="en-GB" sz="2400" dirty="0" smtClean="0"/>
          </a:p>
          <a:p>
            <a:pPr marL="0" indent="0">
              <a:buNone/>
            </a:pPr>
            <a:r>
              <a:rPr lang="en-GB" sz="2400" b="1" dirty="0" smtClean="0">
                <a:solidFill>
                  <a:srgbClr val="7030A0"/>
                </a:solidFill>
              </a:rPr>
              <a:t>S.Net membership offer</a:t>
            </a:r>
          </a:p>
          <a:p>
            <a:r>
              <a:rPr lang="en-GB" sz="2400" dirty="0" smtClean="0"/>
              <a:t>Expectations for membership fees and goodies</a:t>
            </a:r>
          </a:p>
          <a:p>
            <a:r>
              <a:rPr lang="en-GB" sz="2400" dirty="0" smtClean="0"/>
              <a:t>Meetings and events</a:t>
            </a:r>
          </a:p>
          <a:p>
            <a:r>
              <a:rPr lang="en-GB" sz="2400" dirty="0" smtClean="0"/>
              <a:t>Dates for meetings</a:t>
            </a:r>
            <a:endParaRPr lang="en-GB" sz="2400" dirty="0"/>
          </a:p>
        </p:txBody>
      </p:sp>
      <p:pic>
        <p:nvPicPr>
          <p:cNvPr id="9218" name="Picture 2" descr="C:\Users\Yvonne\AppData\Local\Microsoft\Windows\Temporary Internet Files\Content.IE5\GY9LMZUI\idea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08453" y="1556792"/>
            <a:ext cx="2438400" cy="14965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4" y="5632601"/>
            <a:ext cx="1645920" cy="781812"/>
          </a:xfrm>
          <a:prstGeom prst="rect">
            <a:avLst/>
          </a:prstGeom>
        </p:spPr>
      </p:pic>
    </p:spTree>
    <p:extLst>
      <p:ext uri="{BB962C8B-B14F-4D97-AF65-F5344CB8AC3E}">
        <p14:creationId xmlns:p14="http://schemas.microsoft.com/office/powerpoint/2010/main" val="3130993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Thanks for your support</a:t>
            </a:r>
            <a:endParaRPr lang="en-GB" b="1" dirty="0">
              <a:solidFill>
                <a:srgbClr val="7030A0"/>
              </a:solidFill>
            </a:endParaRPr>
          </a:p>
        </p:txBody>
      </p:sp>
      <p:sp>
        <p:nvSpPr>
          <p:cNvPr id="4" name="Rectangle 3"/>
          <p:cNvSpPr/>
          <p:nvPr/>
        </p:nvSpPr>
        <p:spPr>
          <a:xfrm>
            <a:off x="971600" y="5589240"/>
            <a:ext cx="7200800" cy="646331"/>
          </a:xfrm>
          <a:prstGeom prst="rect">
            <a:avLst/>
          </a:prstGeom>
        </p:spPr>
        <p:txBody>
          <a:bodyPr wrap="square">
            <a:spAutoFit/>
          </a:bodyPr>
          <a:lstStyle/>
          <a:p>
            <a:pPr algn="ctr"/>
            <a:r>
              <a:rPr lang="en-GB" sz="3600" b="1" dirty="0" smtClean="0">
                <a:solidFill>
                  <a:srgbClr val="7030A0"/>
                </a:solidFill>
              </a:rPr>
              <a:t>Have a safe </a:t>
            </a:r>
            <a:r>
              <a:rPr lang="en-GB" sz="3600" b="1" dirty="0">
                <a:solidFill>
                  <a:srgbClr val="7030A0"/>
                </a:solidFill>
              </a:rPr>
              <a:t>j</a:t>
            </a:r>
            <a:r>
              <a:rPr lang="en-GB" sz="3600" b="1" dirty="0" smtClean="0">
                <a:solidFill>
                  <a:srgbClr val="7030A0"/>
                </a:solidFill>
              </a:rPr>
              <a:t>ourney </a:t>
            </a:r>
            <a:r>
              <a:rPr lang="en-GB" sz="3600" b="1" dirty="0">
                <a:solidFill>
                  <a:srgbClr val="7030A0"/>
                </a:solidFill>
              </a:rPr>
              <a:t>h</a:t>
            </a:r>
            <a:r>
              <a:rPr lang="en-GB" sz="3600" b="1" dirty="0" smtClean="0">
                <a:solidFill>
                  <a:srgbClr val="7030A0"/>
                </a:solidFill>
              </a:rPr>
              <a:t>ome</a:t>
            </a:r>
            <a:endParaRPr lang="en-GB" sz="3600" b="1" dirty="0">
              <a:solidFill>
                <a:srgbClr val="7030A0"/>
              </a:solidFill>
            </a:endParaRPr>
          </a:p>
        </p:txBody>
      </p:sp>
      <p:pic>
        <p:nvPicPr>
          <p:cNvPr id="10243" name="Picture 3" descr="C:\Program Files (x86)\Microsoft Office\MEDIA\CAGCAT10\j0297707.wm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1556792"/>
            <a:ext cx="3024336" cy="37215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4" y="5632601"/>
            <a:ext cx="1645920" cy="781812"/>
          </a:xfrm>
          <a:prstGeom prst="rect">
            <a:avLst/>
          </a:prstGeom>
        </p:spPr>
      </p:pic>
    </p:spTree>
    <p:extLst>
      <p:ext uri="{BB962C8B-B14F-4D97-AF65-F5344CB8AC3E}">
        <p14:creationId xmlns:p14="http://schemas.microsoft.com/office/powerpoint/2010/main" val="1073186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Investing in Involving Statement</a:t>
            </a:r>
            <a:endParaRPr lang="en-GB" b="1" dirty="0">
              <a:solidFill>
                <a:srgbClr val="7030A0"/>
              </a:solidFill>
            </a:endParaRPr>
          </a:p>
        </p:txBody>
      </p:sp>
      <p:sp>
        <p:nvSpPr>
          <p:cNvPr id="3" name="Content Placeholder 2"/>
          <p:cNvSpPr>
            <a:spLocks noGrp="1"/>
          </p:cNvSpPr>
          <p:nvPr>
            <p:ph idx="1"/>
          </p:nvPr>
        </p:nvSpPr>
        <p:spPr/>
        <p:txBody>
          <a:bodyPr>
            <a:normAutofit/>
          </a:bodyPr>
          <a:lstStyle/>
          <a:p>
            <a:pPr marL="0" indent="0" algn="ctr">
              <a:buNone/>
            </a:pPr>
            <a:r>
              <a:rPr lang="en-GB" sz="4000" dirty="0" smtClean="0"/>
              <a:t>Key messages</a:t>
            </a:r>
          </a:p>
          <a:p>
            <a:pPr marL="0" indent="0" algn="ctr">
              <a:buNone/>
            </a:pPr>
            <a:r>
              <a:rPr lang="en-GB" sz="4000" dirty="0" smtClean="0"/>
              <a:t>Survey requesting more information</a:t>
            </a:r>
          </a:p>
          <a:p>
            <a:pPr marL="0" indent="0" algn="ctr">
              <a:buNone/>
            </a:pPr>
            <a:r>
              <a:rPr lang="en-GB" sz="4000" dirty="0" smtClean="0"/>
              <a:t>How do you measure success?</a:t>
            </a:r>
            <a:endParaRPr lang="en-GB" sz="4000" dirty="0"/>
          </a:p>
          <a:p>
            <a:pPr marL="0" indent="0" algn="ctr">
              <a:buNone/>
            </a:pPr>
            <a:endParaRPr lang="en-GB" sz="4000" dirty="0"/>
          </a:p>
        </p:txBody>
      </p:sp>
      <p:pic>
        <p:nvPicPr>
          <p:cNvPr id="3074" name="Picture 2" descr="C:\Users\Yvonne\AppData\Local\Microsoft\Windows\Temporary Internet Files\Content.IE5\R020VWT1\ide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3933056"/>
            <a:ext cx="3634387" cy="21328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4" y="5632601"/>
            <a:ext cx="1645920" cy="781812"/>
          </a:xfrm>
          <a:prstGeom prst="rect">
            <a:avLst/>
          </a:prstGeom>
        </p:spPr>
      </p:pic>
    </p:spTree>
    <p:extLst>
      <p:ext uri="{BB962C8B-B14F-4D97-AF65-F5344CB8AC3E}">
        <p14:creationId xmlns:p14="http://schemas.microsoft.com/office/powerpoint/2010/main" val="1739716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What is this the answer to?</a:t>
            </a:r>
            <a:endParaRPr lang="en-GB" b="1" dirty="0">
              <a:solidFill>
                <a:srgbClr val="7030A0"/>
              </a:solidFill>
            </a:endParaRPr>
          </a:p>
        </p:txBody>
      </p:sp>
      <p:sp>
        <p:nvSpPr>
          <p:cNvPr id="3" name="Content Placeholder 2"/>
          <p:cNvSpPr>
            <a:spLocks noGrp="1"/>
          </p:cNvSpPr>
          <p:nvPr>
            <p:ph idx="1"/>
          </p:nvPr>
        </p:nvSpPr>
        <p:spPr/>
        <p:txBody>
          <a:bodyPr>
            <a:normAutofit fontScale="92500" lnSpcReduction="10000"/>
          </a:bodyPr>
          <a:lstStyle/>
          <a:p>
            <a:r>
              <a:rPr lang="en-GB" dirty="0" smtClean="0"/>
              <a:t>General aims of Involving tenants</a:t>
            </a:r>
          </a:p>
          <a:p>
            <a:r>
              <a:rPr lang="en-GB" dirty="0" smtClean="0"/>
              <a:t>Key routes to involvement</a:t>
            </a:r>
          </a:p>
          <a:p>
            <a:r>
              <a:rPr lang="en-GB" dirty="0" smtClean="0"/>
              <a:t>Statement within a  period of activity</a:t>
            </a:r>
          </a:p>
          <a:p>
            <a:r>
              <a:rPr lang="en-GB" dirty="0"/>
              <a:t>A</a:t>
            </a:r>
            <a:r>
              <a:rPr lang="en-GB" dirty="0" smtClean="0"/>
              <a:t>ctions and outcomes</a:t>
            </a:r>
          </a:p>
          <a:p>
            <a:r>
              <a:rPr lang="en-GB" dirty="0" smtClean="0"/>
              <a:t>Resources invested</a:t>
            </a:r>
          </a:p>
          <a:p>
            <a:r>
              <a:rPr lang="en-GB" dirty="0" smtClean="0"/>
              <a:t>Costs savings, satisfaction, service improvement, social dividend, community benefits, individual benefits, benefits for employees</a:t>
            </a:r>
          </a:p>
          <a:p>
            <a:r>
              <a:rPr lang="en-GB" dirty="0" smtClean="0"/>
              <a:t>Lessons learnt</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8304" y="5632601"/>
            <a:ext cx="1645920" cy="781812"/>
          </a:xfrm>
          <a:prstGeom prst="rect">
            <a:avLst/>
          </a:prstGeom>
        </p:spPr>
      </p:pic>
      <p:pic>
        <p:nvPicPr>
          <p:cNvPr id="11266" name="Picture 2" descr="C:\Users\Yvonne\AppData\Local\Microsoft\Windows\Temporary Internet Files\Content.IE5\UWMWB6KE\large-idea-66.6-15037[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8304" y="1412776"/>
            <a:ext cx="1368151" cy="1935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158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The detail</a:t>
            </a:r>
            <a:endParaRPr lang="en-GB" b="1" dirty="0">
              <a:solidFill>
                <a:srgbClr val="7030A0"/>
              </a:solidFill>
            </a:endParaRPr>
          </a:p>
        </p:txBody>
      </p:sp>
      <p:sp>
        <p:nvSpPr>
          <p:cNvPr id="3" name="Content Placeholder 2"/>
          <p:cNvSpPr>
            <a:spLocks noGrp="1"/>
          </p:cNvSpPr>
          <p:nvPr>
            <p:ph idx="1"/>
          </p:nvPr>
        </p:nvSpPr>
        <p:spPr>
          <a:xfrm>
            <a:off x="457200" y="1600200"/>
            <a:ext cx="8229600" cy="4814213"/>
          </a:xfrm>
        </p:spPr>
        <p:txBody>
          <a:bodyPr>
            <a:normAutofit fontScale="92500" lnSpcReduction="20000"/>
          </a:bodyPr>
          <a:lstStyle/>
          <a:p>
            <a:pPr marL="0" indent="0">
              <a:buNone/>
            </a:pPr>
            <a:r>
              <a:rPr lang="en-US" b="1" dirty="0" smtClean="0"/>
              <a:t>Summary at</a:t>
            </a:r>
            <a:r>
              <a:rPr lang="en-US" b="1" dirty="0"/>
              <a:t>:</a:t>
            </a:r>
            <a:endParaRPr lang="en-GB" b="1" dirty="0"/>
          </a:p>
          <a:p>
            <a:pPr marL="0" indent="0">
              <a:buNone/>
            </a:pPr>
            <a:r>
              <a:rPr lang="en-US" u="sng" dirty="0">
                <a:hlinkClick r:id="rId2"/>
              </a:rPr>
              <a:t>http://www.cch.coop/wp-content/uploads/2016/01/Investing-In-Involvement-summary.pdf</a:t>
            </a:r>
            <a:r>
              <a:rPr lang="en-US" dirty="0"/>
              <a:t> </a:t>
            </a:r>
            <a:endParaRPr lang="en-GB" dirty="0"/>
          </a:p>
          <a:p>
            <a:pPr marL="0" indent="0">
              <a:buNone/>
            </a:pPr>
            <a:r>
              <a:rPr lang="en-US" b="1" dirty="0"/>
              <a:t>F</a:t>
            </a:r>
            <a:r>
              <a:rPr lang="en-US" b="1" dirty="0" smtClean="0"/>
              <a:t>ull</a:t>
            </a:r>
            <a:r>
              <a:rPr lang="en-US" b="1" dirty="0"/>
              <a:t> </a:t>
            </a:r>
            <a:r>
              <a:rPr lang="en-US" b="1" dirty="0" smtClean="0"/>
              <a:t>draft:</a:t>
            </a:r>
            <a:endParaRPr lang="en-GB" b="1" dirty="0"/>
          </a:p>
          <a:p>
            <a:pPr marL="0" indent="0">
              <a:buNone/>
            </a:pPr>
            <a:r>
              <a:rPr lang="en-US" u="sng" dirty="0">
                <a:hlinkClick r:id="rId3"/>
              </a:rPr>
              <a:t>http://www.cch.coop/wp-content/uploads/2016/01/Investing-in-Involvement-full-framework.pdf</a:t>
            </a:r>
            <a:r>
              <a:rPr lang="en-US" dirty="0"/>
              <a:t> </a:t>
            </a:r>
            <a:endParaRPr lang="en-US" dirty="0" smtClean="0"/>
          </a:p>
          <a:p>
            <a:pPr marL="0" indent="0">
              <a:buNone/>
            </a:pPr>
            <a:r>
              <a:rPr lang="en-US" b="1" dirty="0" smtClean="0"/>
              <a:t>Short Survey:</a:t>
            </a:r>
          </a:p>
          <a:p>
            <a:pPr marL="0" indent="0">
              <a:buNone/>
            </a:pPr>
            <a:r>
              <a:rPr lang="en-GB" u="sng" dirty="0" smtClean="0">
                <a:hlinkClick r:id="rId4"/>
              </a:rPr>
              <a:t>https://www.surveymonkey.co.uk/r/investingininvolvement</a:t>
            </a:r>
            <a:r>
              <a:rPr lang="en-GB" dirty="0" smtClean="0"/>
              <a:t> </a:t>
            </a:r>
            <a:endParaRPr lang="en-US" dirty="0" smtClean="0"/>
          </a:p>
          <a:p>
            <a:pPr marL="0" indent="0">
              <a:buNone/>
            </a:pPr>
            <a:endParaRPr lang="en-GB" dirty="0"/>
          </a:p>
          <a:p>
            <a:endParaRPr lang="en-GB"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5099" y="6023507"/>
            <a:ext cx="1645920" cy="781812"/>
          </a:xfrm>
          <a:prstGeom prst="rect">
            <a:avLst/>
          </a:prstGeom>
        </p:spPr>
      </p:pic>
      <p:pic>
        <p:nvPicPr>
          <p:cNvPr id="12290" name="Picture 2" descr="C:\Users\Yvonne\AppData\Local\Microsoft\Windows\Temporary Internet Files\Content.IE5\OEEPIP2C\medium-idea-166.6-15037[1].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4288" y="1052735"/>
            <a:ext cx="1440160" cy="2035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519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7030A0"/>
                </a:solidFill>
              </a:rPr>
              <a:t>Breaking down the Barriers to involvement</a:t>
            </a:r>
            <a:endParaRPr lang="en-GB" b="1" dirty="0">
              <a:solidFill>
                <a:srgbClr val="7030A0"/>
              </a:solidFill>
            </a:endParaRPr>
          </a:p>
        </p:txBody>
      </p:sp>
      <p:sp>
        <p:nvSpPr>
          <p:cNvPr id="3" name="Content Placeholder 2"/>
          <p:cNvSpPr>
            <a:spLocks noGrp="1"/>
          </p:cNvSpPr>
          <p:nvPr>
            <p:ph idx="1"/>
          </p:nvPr>
        </p:nvSpPr>
        <p:spPr/>
        <p:txBody>
          <a:bodyPr/>
          <a:lstStyle/>
          <a:p>
            <a:pPr marL="0" indent="0" algn="ctr">
              <a:buNone/>
            </a:pPr>
            <a:endParaRPr lang="en-GB" dirty="0" smtClean="0"/>
          </a:p>
          <a:p>
            <a:pPr marL="0" indent="0" algn="ctr">
              <a:buNone/>
            </a:pPr>
            <a:r>
              <a:rPr lang="en-GB" sz="4000" b="1" dirty="0" smtClean="0"/>
              <a:t>Ideas from Tracy and Habinteg</a:t>
            </a:r>
            <a:endParaRPr lang="en-GB" sz="4000" b="1" dirty="0"/>
          </a:p>
        </p:txBody>
      </p:sp>
      <p:pic>
        <p:nvPicPr>
          <p:cNvPr id="1028" name="Picture 4" descr="C:\Users\Yvonne\AppData\Local\Microsoft\Windows\Temporary Internet Files\Content.IE5\PNCFVHFO\idea-48100_6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3337457"/>
            <a:ext cx="4064000" cy="26860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4" y="5632601"/>
            <a:ext cx="1645920" cy="781812"/>
          </a:xfrm>
          <a:prstGeom prst="rect">
            <a:avLst/>
          </a:prstGeom>
        </p:spPr>
      </p:pic>
    </p:spTree>
    <p:extLst>
      <p:ext uri="{BB962C8B-B14F-4D97-AF65-F5344CB8AC3E}">
        <p14:creationId xmlns:p14="http://schemas.microsoft.com/office/powerpoint/2010/main" val="3076880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Refreshing the scrutiny model</a:t>
            </a:r>
            <a:endParaRPr lang="en-GB" b="1" dirty="0">
              <a:solidFill>
                <a:srgbClr val="7030A0"/>
              </a:solidFill>
            </a:endParaRPr>
          </a:p>
        </p:txBody>
      </p:sp>
      <p:sp>
        <p:nvSpPr>
          <p:cNvPr id="3" name="Content Placeholder 2"/>
          <p:cNvSpPr>
            <a:spLocks noGrp="1"/>
          </p:cNvSpPr>
          <p:nvPr>
            <p:ph idx="1"/>
          </p:nvPr>
        </p:nvSpPr>
        <p:spPr/>
        <p:txBody>
          <a:bodyPr>
            <a:normAutofit fontScale="92500" lnSpcReduction="10000"/>
          </a:bodyPr>
          <a:lstStyle/>
          <a:p>
            <a:pPr marL="0" indent="0" algn="ctr">
              <a:buNone/>
            </a:pPr>
            <a:r>
              <a:rPr lang="en-GB" b="1" dirty="0" smtClean="0"/>
              <a:t>Three different approaches</a:t>
            </a:r>
          </a:p>
          <a:p>
            <a:pPr marL="0" indent="0" algn="ctr">
              <a:buNone/>
            </a:pPr>
            <a:r>
              <a:rPr lang="en-GB" b="1" dirty="0" smtClean="0"/>
              <a:t>there are many more!</a:t>
            </a:r>
          </a:p>
          <a:p>
            <a:pPr marL="0" indent="0" algn="ctr">
              <a:buNone/>
            </a:pPr>
            <a:endParaRPr lang="en-GB" dirty="0"/>
          </a:p>
          <a:p>
            <a:pPr marL="0" indent="0" algn="ctr">
              <a:buNone/>
            </a:pPr>
            <a:r>
              <a:rPr lang="en-GB" dirty="0" smtClean="0">
                <a:solidFill>
                  <a:srgbClr val="7030A0"/>
                </a:solidFill>
              </a:rPr>
              <a:t>Mike/ Tracey – Great Places</a:t>
            </a:r>
          </a:p>
          <a:p>
            <a:pPr marL="0" indent="0" algn="ctr">
              <a:buNone/>
            </a:pPr>
            <a:r>
              <a:rPr lang="en-GB" dirty="0" smtClean="0">
                <a:solidFill>
                  <a:srgbClr val="7030A0"/>
                </a:solidFill>
              </a:rPr>
              <a:t>Jonathan – Thirteen</a:t>
            </a:r>
          </a:p>
          <a:p>
            <a:pPr marL="0" indent="0" algn="ctr">
              <a:buNone/>
            </a:pPr>
            <a:r>
              <a:rPr lang="en-GB" dirty="0" smtClean="0">
                <a:solidFill>
                  <a:srgbClr val="7030A0"/>
                </a:solidFill>
              </a:rPr>
              <a:t>Kelly – Incommunities</a:t>
            </a:r>
          </a:p>
          <a:p>
            <a:pPr marL="0" indent="0" algn="ctr">
              <a:buNone/>
            </a:pPr>
            <a:endParaRPr lang="en-GB" dirty="0" smtClean="0">
              <a:solidFill>
                <a:srgbClr val="7030A0"/>
              </a:solidFill>
            </a:endParaRPr>
          </a:p>
          <a:p>
            <a:pPr marL="0" indent="0" algn="ctr">
              <a:buNone/>
            </a:pPr>
            <a:r>
              <a:rPr lang="en-GB" b="1" dirty="0" smtClean="0"/>
              <a:t>How </a:t>
            </a:r>
            <a:r>
              <a:rPr lang="en-GB" b="1" dirty="0"/>
              <a:t>do we modernise, get quicker reports out and play to the skills of the scrutiny team</a:t>
            </a:r>
            <a:endParaRPr lang="en-GB" sz="2800" dirty="0"/>
          </a:p>
          <a:p>
            <a:endParaRPr lang="en-GB" sz="2800" dirty="0"/>
          </a:p>
          <a:p>
            <a:pPr marL="0" indent="0" algn="ctr">
              <a:buNone/>
            </a:pPr>
            <a:endParaRPr lang="en-GB" dirty="0">
              <a:solidFill>
                <a:srgbClr val="7030A0"/>
              </a:solidFill>
            </a:endParaRPr>
          </a:p>
        </p:txBody>
      </p:sp>
      <p:pic>
        <p:nvPicPr>
          <p:cNvPr id="2051" name="Picture 3" descr="C:\Users\Yvonne\AppData\Local\Microsoft\Windows\Temporary Internet Files\Content.IE5\VIRAUCQE\Idea_de_negoci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588936"/>
            <a:ext cx="2127498" cy="24980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4" y="5632601"/>
            <a:ext cx="1645920" cy="781812"/>
          </a:xfrm>
          <a:prstGeom prst="rect">
            <a:avLst/>
          </a:prstGeom>
        </p:spPr>
      </p:pic>
    </p:spTree>
    <p:extLst>
      <p:ext uri="{BB962C8B-B14F-4D97-AF65-F5344CB8AC3E}">
        <p14:creationId xmlns:p14="http://schemas.microsoft.com/office/powerpoint/2010/main" val="10766566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VFM and Involvement</a:t>
            </a:r>
            <a:endParaRPr lang="en-GB" b="1" dirty="0">
              <a:solidFill>
                <a:srgbClr val="7030A0"/>
              </a:solidFill>
            </a:endParaRPr>
          </a:p>
        </p:txBody>
      </p:sp>
      <p:sp>
        <p:nvSpPr>
          <p:cNvPr id="3" name="Content Placeholder 2"/>
          <p:cNvSpPr>
            <a:spLocks noGrp="1"/>
          </p:cNvSpPr>
          <p:nvPr>
            <p:ph idx="1"/>
          </p:nvPr>
        </p:nvSpPr>
        <p:spPr/>
        <p:txBody>
          <a:bodyPr/>
          <a:lstStyle/>
          <a:p>
            <a:pPr marL="0" lvl="0" indent="0" algn="ctr">
              <a:buNone/>
            </a:pPr>
            <a:r>
              <a:rPr lang="en-GB" b="1" dirty="0" smtClean="0"/>
              <a:t>Question - Use </a:t>
            </a:r>
            <a:r>
              <a:rPr lang="en-GB" b="1" dirty="0"/>
              <a:t>of Facebook, twitter, live </a:t>
            </a:r>
            <a:r>
              <a:rPr lang="en-GB" b="1" dirty="0" smtClean="0"/>
              <a:t>chat.</a:t>
            </a:r>
          </a:p>
          <a:p>
            <a:pPr marL="0" lvl="0" indent="0" algn="ctr">
              <a:buNone/>
            </a:pPr>
            <a:endParaRPr lang="en-GB" b="1" dirty="0" smtClean="0"/>
          </a:p>
          <a:p>
            <a:pPr marL="0" lvl="0" indent="0" algn="ctr">
              <a:buNone/>
            </a:pPr>
            <a:r>
              <a:rPr lang="en-GB" dirty="0">
                <a:solidFill>
                  <a:srgbClr val="7030A0"/>
                </a:solidFill>
              </a:rPr>
              <a:t>H</a:t>
            </a:r>
            <a:r>
              <a:rPr lang="en-GB" dirty="0" smtClean="0">
                <a:solidFill>
                  <a:srgbClr val="7030A0"/>
                </a:solidFill>
              </a:rPr>
              <a:t>ow do you/can you save </a:t>
            </a:r>
            <a:r>
              <a:rPr lang="en-GB" dirty="0">
                <a:solidFill>
                  <a:srgbClr val="7030A0"/>
                </a:solidFill>
              </a:rPr>
              <a:t>money on communication or </a:t>
            </a:r>
            <a:r>
              <a:rPr lang="en-GB" dirty="0" smtClean="0">
                <a:solidFill>
                  <a:srgbClr val="7030A0"/>
                </a:solidFill>
              </a:rPr>
              <a:t>streamline the processes of involvement?</a:t>
            </a:r>
            <a:endParaRPr lang="en-GB" sz="2800" dirty="0">
              <a:solidFill>
                <a:srgbClr val="7030A0"/>
              </a:solidFill>
            </a:endParaRPr>
          </a:p>
          <a:p>
            <a:pPr marL="0" indent="0">
              <a:buNone/>
            </a:pPr>
            <a:endParaRPr lang="en-GB" dirty="0"/>
          </a:p>
        </p:txBody>
      </p:sp>
      <p:pic>
        <p:nvPicPr>
          <p:cNvPr id="4098" name="Picture 2" descr="C:\Users\Yvonne\AppData\Local\Microsoft\Windows\Temporary Internet Files\Content.IE5\GY9LMZUI\light-bulb-28020_64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4005064"/>
            <a:ext cx="2247665" cy="23052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4" y="5632601"/>
            <a:ext cx="1645920" cy="781812"/>
          </a:xfrm>
          <a:prstGeom prst="rect">
            <a:avLst/>
          </a:prstGeom>
        </p:spPr>
      </p:pic>
    </p:spTree>
    <p:extLst>
      <p:ext uri="{BB962C8B-B14F-4D97-AF65-F5344CB8AC3E}">
        <p14:creationId xmlns:p14="http://schemas.microsoft.com/office/powerpoint/2010/main" val="20250004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7030A0"/>
                </a:solidFill>
              </a:rPr>
              <a:t>The role of the landlord and tenants on Tenant Associations</a:t>
            </a:r>
            <a:endParaRPr lang="en-GB" b="1" dirty="0">
              <a:solidFill>
                <a:srgbClr val="7030A0"/>
              </a:solidFill>
            </a:endParaRPr>
          </a:p>
        </p:txBody>
      </p:sp>
      <p:sp>
        <p:nvSpPr>
          <p:cNvPr id="3" name="Content Placeholder 2"/>
          <p:cNvSpPr>
            <a:spLocks noGrp="1"/>
          </p:cNvSpPr>
          <p:nvPr>
            <p:ph idx="1"/>
          </p:nvPr>
        </p:nvSpPr>
        <p:spPr/>
        <p:txBody>
          <a:bodyPr/>
          <a:lstStyle/>
          <a:p>
            <a:pPr marL="0" indent="0">
              <a:buNone/>
            </a:pPr>
            <a:r>
              <a:rPr lang="en-GB" b="1" dirty="0" smtClean="0"/>
              <a:t>Questions:</a:t>
            </a:r>
          </a:p>
          <a:p>
            <a:r>
              <a:rPr lang="en-GB" dirty="0" smtClean="0"/>
              <a:t>How do you manage your organisations</a:t>
            </a:r>
          </a:p>
          <a:p>
            <a:r>
              <a:rPr lang="en-GB" dirty="0" smtClean="0"/>
              <a:t>What is the role of both parties</a:t>
            </a:r>
          </a:p>
          <a:p>
            <a:r>
              <a:rPr lang="en-GB" dirty="0" smtClean="0"/>
              <a:t>What are the rules?</a:t>
            </a:r>
          </a:p>
          <a:p>
            <a:r>
              <a:rPr lang="en-GB" dirty="0" smtClean="0"/>
              <a:t>What happens when things go wrong?</a:t>
            </a:r>
          </a:p>
          <a:p>
            <a:r>
              <a:rPr lang="en-GB" dirty="0" smtClean="0"/>
              <a:t>How do you put it right – mediation/local agreement; change of TP strategy/de-recognition following support</a:t>
            </a:r>
          </a:p>
          <a:p>
            <a:pPr marL="0" indent="0">
              <a:buNone/>
            </a:pPr>
            <a:endParaRPr lang="en-GB" dirty="0"/>
          </a:p>
        </p:txBody>
      </p:sp>
      <p:pic>
        <p:nvPicPr>
          <p:cNvPr id="5122" name="Picture 2" descr="C:\Users\Yvonne\AppData\Local\Microsoft\Windows\Temporary Internet Files\Content.IE5\R020VWT1\lightbulb[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1543" y="764704"/>
            <a:ext cx="1751036" cy="15953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4" y="5632601"/>
            <a:ext cx="1645920" cy="781812"/>
          </a:xfrm>
          <a:prstGeom prst="rect">
            <a:avLst/>
          </a:prstGeom>
        </p:spPr>
      </p:pic>
    </p:spTree>
    <p:extLst>
      <p:ext uri="{BB962C8B-B14F-4D97-AF65-F5344CB8AC3E}">
        <p14:creationId xmlns:p14="http://schemas.microsoft.com/office/powerpoint/2010/main" val="2033167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rPr>
              <a:t>Q</a:t>
            </a:r>
            <a:r>
              <a:rPr lang="en-GB" b="1" dirty="0" smtClean="0">
                <a:solidFill>
                  <a:srgbClr val="7030A0"/>
                </a:solidFill>
              </a:rPr>
              <a:t>uestions</a:t>
            </a:r>
            <a:endParaRPr lang="en-GB" b="1" dirty="0">
              <a:solidFill>
                <a:srgbClr val="7030A0"/>
              </a:solidFill>
            </a:endParaRPr>
          </a:p>
        </p:txBody>
      </p:sp>
      <p:sp>
        <p:nvSpPr>
          <p:cNvPr id="3" name="Content Placeholder 2"/>
          <p:cNvSpPr>
            <a:spLocks noGrp="1"/>
          </p:cNvSpPr>
          <p:nvPr>
            <p:ph idx="1"/>
          </p:nvPr>
        </p:nvSpPr>
        <p:spPr>
          <a:xfrm>
            <a:off x="457200" y="1268760"/>
            <a:ext cx="8229600" cy="4857403"/>
          </a:xfrm>
        </p:spPr>
        <p:txBody>
          <a:bodyPr>
            <a:normAutofit fontScale="85000" lnSpcReduction="10000"/>
          </a:bodyPr>
          <a:lstStyle/>
          <a:p>
            <a:r>
              <a:rPr lang="en-GB" dirty="0" smtClean="0"/>
              <a:t>What are the minimum requirements for access to funds of recognition? Constitution?</a:t>
            </a:r>
          </a:p>
          <a:p>
            <a:pPr lvl="1"/>
            <a:r>
              <a:rPr lang="en-GB" dirty="0" smtClean="0"/>
              <a:t>Access to meetings, regulator newsletters, open election/voting and renewal, minimum numbers attending, compulsory training – equalities etc</a:t>
            </a:r>
          </a:p>
          <a:p>
            <a:r>
              <a:rPr lang="en-GB" dirty="0" smtClean="0"/>
              <a:t>What skills do you expect? Does this match what do you provide?</a:t>
            </a:r>
          </a:p>
          <a:p>
            <a:r>
              <a:rPr lang="en-GB" dirty="0" smtClean="0"/>
              <a:t>Can you have a resource centre without being responsible for TAs?</a:t>
            </a:r>
          </a:p>
          <a:p>
            <a:r>
              <a:rPr lang="en-GB" dirty="0" smtClean="0"/>
              <a:t>Are they decision making; shaping and influencing; monitoring; independent/collaborative</a:t>
            </a:r>
          </a:p>
          <a:p>
            <a:r>
              <a:rPr lang="en-GB" dirty="0" smtClean="0"/>
              <a:t>What’s in it for them? – community enabling etc</a:t>
            </a:r>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5991271"/>
            <a:ext cx="1645920" cy="781812"/>
          </a:xfrm>
          <a:prstGeom prst="rect">
            <a:avLst/>
          </a:prstGeom>
        </p:spPr>
      </p:pic>
      <p:pic>
        <p:nvPicPr>
          <p:cNvPr id="1026" name="Picture 2" descr="C:\Users\Yvonne\AppData\Local\Microsoft\Windows\Temporary Internet Files\Content.IE5\ATGFHYIR\idea[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0"/>
            <a:ext cx="1219200" cy="127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7095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627</Words>
  <Application>Microsoft Office PowerPoint</Application>
  <PresentationFormat>On-screen Show (4:3)</PresentationFormat>
  <Paragraphs>100</Paragraphs>
  <Slides>14</Slides>
  <Notes>10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Scrutiny.Net Welcome </vt:lpstr>
      <vt:lpstr>Investing in Involving Statement</vt:lpstr>
      <vt:lpstr>What is this the answer to?</vt:lpstr>
      <vt:lpstr>The detail</vt:lpstr>
      <vt:lpstr>Breaking down the Barriers to involvement</vt:lpstr>
      <vt:lpstr>Refreshing the scrutiny model</vt:lpstr>
      <vt:lpstr>VFM and Involvement</vt:lpstr>
      <vt:lpstr>The role of the landlord and tenants on Tenant Associations</vt:lpstr>
      <vt:lpstr>Questions</vt:lpstr>
      <vt:lpstr>Deregulation = more independence</vt:lpstr>
      <vt:lpstr>Deregulation – what does it mean for customers</vt:lpstr>
      <vt:lpstr>What’s the difference?</vt:lpstr>
      <vt:lpstr>Plans for 2016/17</vt:lpstr>
      <vt:lpstr>Thanks for your support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Scrutiny.Net  Welcome</dc:title>
  <dc:creator>Yvonne</dc:creator>
  <cp:lastModifiedBy>Yvonne</cp:lastModifiedBy>
  <cp:revision>20</cp:revision>
  <dcterms:created xsi:type="dcterms:W3CDTF">2016-01-25T09:52:52Z</dcterms:created>
  <dcterms:modified xsi:type="dcterms:W3CDTF">2016-01-27T09:58:41Z</dcterms:modified>
</cp:coreProperties>
</file>