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67" r:id="rId9"/>
    <p:sldId id="286" r:id="rId10"/>
    <p:sldId id="287" r:id="rId11"/>
    <p:sldId id="289" r:id="rId12"/>
    <p:sldId id="290" r:id="rId13"/>
    <p:sldId id="288" r:id="rId14"/>
    <p:sldId id="292" r:id="rId15"/>
    <p:sldId id="293" r:id="rId16"/>
    <p:sldId id="294" r:id="rId17"/>
    <p:sldId id="295" r:id="rId18"/>
    <p:sldId id="268" r:id="rId19"/>
    <p:sldId id="298" r:id="rId20"/>
    <p:sldId id="297" r:id="rId21"/>
    <p:sldId id="296" r:id="rId22"/>
    <p:sldId id="299" r:id="rId23"/>
    <p:sldId id="269" r:id="rId24"/>
    <p:sldId id="291" r:id="rId25"/>
    <p:sldId id="300" r:id="rId26"/>
    <p:sldId id="285" r:id="rId27"/>
    <p:sldId id="266" r:id="rId28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53A2-8423-499E-AE3B-C25611639ABD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E226-050D-4187-9B3E-8D058A7253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37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3AF4-7CF3-4915-8E9C-07442925214B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02D67-7102-4178-A60D-F60E150AB2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0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90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92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3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47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60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29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69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8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46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36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A87E-6592-4C08-81DA-91D06A8954E5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D7692-40F7-4DF8-89FC-3EF0C9138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56172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3600" b="1" dirty="0" smtClean="0">
                <a:solidFill>
                  <a:schemeClr val="tx1"/>
                </a:solidFill>
              </a:rPr>
              <a:t>Changing Customer Engagement</a:t>
            </a:r>
            <a:endParaRPr lang="en-GB" altLang="en-US" sz="36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3600" b="1" dirty="0" smtClean="0">
                <a:solidFill>
                  <a:schemeClr val="tx1"/>
                </a:solidFill>
              </a:rPr>
              <a:t>26 April 2016</a:t>
            </a:r>
            <a:endParaRPr lang="en-GB" altLang="en-US" sz="36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79712" y="260350"/>
            <a:ext cx="6550025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3200" b="1" dirty="0" smtClean="0">
              <a:solidFill>
                <a:srgbClr val="F3821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Steven Dawson &amp; Peter </a:t>
            </a:r>
            <a:r>
              <a:rPr lang="en-GB" dirty="0" smtClean="0"/>
              <a:t>Eldrett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8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Annual report to tenants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7687"/>
          </a:xfrm>
        </p:spPr>
        <p:txBody>
          <a:bodyPr/>
          <a:lstStyle/>
          <a:p>
            <a:r>
              <a:rPr lang="en-GB" dirty="0" smtClean="0"/>
              <a:t>Changed to a calendar format this year</a:t>
            </a:r>
          </a:p>
          <a:p>
            <a:r>
              <a:rPr lang="en-GB" dirty="0" smtClean="0"/>
              <a:t>Listed meeting dates until December 2016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51" y="3429000"/>
            <a:ext cx="1562972" cy="2204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35383"/>
            <a:ext cx="2831842" cy="19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7456"/>
          </a:xfrm>
        </p:spPr>
        <p:txBody>
          <a:bodyPr>
            <a:normAutofit/>
          </a:bodyPr>
          <a:lstStyle/>
          <a:p>
            <a:r>
              <a:rPr lang="en-GB" dirty="0" smtClean="0"/>
              <a:t>Developed in October 2015</a:t>
            </a:r>
          </a:p>
          <a:p>
            <a:r>
              <a:rPr lang="en-GB" dirty="0" smtClean="0"/>
              <a:t>Sent out with the rent statements</a:t>
            </a:r>
          </a:p>
          <a:p>
            <a:r>
              <a:rPr lang="en-GB" dirty="0"/>
              <a:t>Promotes Customer Involvement</a:t>
            </a:r>
          </a:p>
          <a:p>
            <a:r>
              <a:rPr lang="en-GB" dirty="0"/>
              <a:t>Promotes outcomes from Customer Involvement</a:t>
            </a:r>
          </a:p>
          <a:p>
            <a:r>
              <a:rPr lang="en-GB" dirty="0"/>
              <a:t>Promote social media and online presence</a:t>
            </a:r>
          </a:p>
          <a:p>
            <a:r>
              <a:rPr lang="en-GB" dirty="0"/>
              <a:t>Promotes upcoming events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Customer Involvement bulletin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44823"/>
            <a:ext cx="1400214" cy="19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7456"/>
          </a:xfrm>
        </p:spPr>
        <p:txBody>
          <a:bodyPr>
            <a:normAutofit/>
          </a:bodyPr>
          <a:lstStyle/>
          <a:p>
            <a:r>
              <a:rPr lang="en-GB" dirty="0" smtClean="0"/>
              <a:t>New website launched recently</a:t>
            </a:r>
          </a:p>
          <a:p>
            <a:r>
              <a:rPr lang="en-GB" dirty="0" smtClean="0"/>
              <a:t>More user friendly and better accessibility</a:t>
            </a:r>
          </a:p>
          <a:p>
            <a:r>
              <a:rPr lang="en-GB" dirty="0" smtClean="0"/>
              <a:t>Live chat</a:t>
            </a:r>
          </a:p>
          <a:p>
            <a:r>
              <a:rPr lang="en-GB" dirty="0" smtClean="0"/>
              <a:t>Community events calendar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Website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48530"/>
            <a:ext cx="4831567" cy="22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7456"/>
          </a:xfrm>
        </p:spPr>
        <p:txBody>
          <a:bodyPr>
            <a:normAutofit/>
          </a:bodyPr>
          <a:lstStyle/>
          <a:p>
            <a:r>
              <a:rPr lang="en-GB" dirty="0" smtClean="0"/>
              <a:t>1,250 likes on Facebook</a:t>
            </a:r>
          </a:p>
          <a:p>
            <a:r>
              <a:rPr lang="en-GB" dirty="0" smtClean="0"/>
              <a:t>2,153 followers on Twitter</a:t>
            </a:r>
          </a:p>
          <a:p>
            <a:r>
              <a:rPr lang="en-GB" dirty="0" smtClean="0"/>
              <a:t>Use local Community pages </a:t>
            </a:r>
          </a:p>
          <a:p>
            <a:r>
              <a:rPr lang="en-GB" dirty="0" smtClean="0"/>
              <a:t>Some groups have their own pages</a:t>
            </a:r>
          </a:p>
          <a:p>
            <a:r>
              <a:rPr lang="en-GB" dirty="0" smtClean="0"/>
              <a:t>Promote events and meeting</a:t>
            </a:r>
          </a:p>
          <a:p>
            <a:r>
              <a:rPr lang="en-GB" dirty="0" smtClean="0"/>
              <a:t>Advertise hard to let properties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Social media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5" name="Picture 2" descr="678az_tft_15_-_flat_screen_monitor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2462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3" descr="find_us_on_facebook_bad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43" y="424609"/>
            <a:ext cx="14017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4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93" y="902447"/>
            <a:ext cx="1420812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6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7456"/>
          </a:xfrm>
        </p:spPr>
        <p:txBody>
          <a:bodyPr>
            <a:normAutofit/>
          </a:bodyPr>
          <a:lstStyle/>
          <a:p>
            <a:r>
              <a:rPr lang="en-GB" dirty="0" smtClean="0"/>
              <a:t>Opportunity to suggest improvements to services</a:t>
            </a:r>
          </a:p>
          <a:p>
            <a:r>
              <a:rPr lang="en-GB" dirty="0" smtClean="0"/>
              <a:t>Leaflets and suggestion box in reception areas</a:t>
            </a:r>
          </a:p>
          <a:p>
            <a:r>
              <a:rPr lang="en-GB" dirty="0" smtClean="0"/>
              <a:t>Used less – 1 suggestion in 2015/16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Suggestion scheme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332656"/>
            <a:ext cx="1728192" cy="16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GB" dirty="0" smtClean="0"/>
              <a:t>Developing an email Panel</a:t>
            </a:r>
          </a:p>
          <a:p>
            <a:r>
              <a:rPr lang="en-GB" dirty="0" smtClean="0"/>
              <a:t>Survey Monkey</a:t>
            </a:r>
          </a:p>
          <a:p>
            <a:r>
              <a:rPr lang="en-GB" dirty="0" smtClean="0"/>
              <a:t>Mail chimp</a:t>
            </a:r>
          </a:p>
          <a:p>
            <a:r>
              <a:rPr lang="en-GB" dirty="0" smtClean="0"/>
              <a:t>My Place / App?</a:t>
            </a:r>
          </a:p>
          <a:p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16948" y="620712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noProof="0" dirty="0" smtClean="0">
                <a:solidFill>
                  <a:srgbClr val="F07814"/>
                </a:solidFill>
                <a:latin typeface="Arial"/>
              </a:rPr>
              <a:t>What next?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778453" cy="1663945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08142" y="620711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noProof="0" dirty="0" smtClean="0">
                <a:solidFill>
                  <a:srgbClr val="F07814"/>
                </a:solidFill>
                <a:latin typeface="Arial"/>
              </a:rPr>
              <a:t>Email panel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Came out of a scrutiny panel recommendation</a:t>
            </a:r>
          </a:p>
          <a:p>
            <a:r>
              <a:rPr lang="en-GB" dirty="0" smtClean="0"/>
              <a:t>Have a list of around 1,800 email addresses</a:t>
            </a:r>
          </a:p>
          <a:p>
            <a:r>
              <a:rPr lang="en-GB" dirty="0" smtClean="0"/>
              <a:t>Initially sending out the Customer Involvement bulletin</a:t>
            </a:r>
          </a:p>
          <a:p>
            <a:r>
              <a:rPr lang="en-GB" dirty="0" smtClean="0"/>
              <a:t>Next step to do a training needs survey</a:t>
            </a:r>
          </a:p>
          <a:p>
            <a:r>
              <a:rPr lang="en-GB" dirty="0" smtClean="0"/>
              <a:t>Plan is to develop the panel for consultation including scrutiny reviews, service reviews as well as promoting events, training and meetings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705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32" y="620712"/>
            <a:ext cx="2406501" cy="110510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16948" y="620712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noProof="0" dirty="0" smtClean="0">
                <a:solidFill>
                  <a:srgbClr val="F07814"/>
                </a:solidFill>
                <a:latin typeface="Arial"/>
              </a:rPr>
              <a:t>Survey monkey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Exploring the use of Survey monkey</a:t>
            </a:r>
          </a:p>
          <a:p>
            <a:r>
              <a:rPr lang="en-GB" dirty="0" smtClean="0"/>
              <a:t>First survey will be around training needs</a:t>
            </a:r>
          </a:p>
          <a:p>
            <a:r>
              <a:rPr lang="en-GB" dirty="0" smtClean="0"/>
              <a:t>Plan is to find out what information customers would like to receive</a:t>
            </a:r>
          </a:p>
          <a:p>
            <a:r>
              <a:rPr lang="en-GB" dirty="0" smtClean="0"/>
              <a:t>Will use for scrutiny reviews</a:t>
            </a:r>
          </a:p>
          <a:p>
            <a:r>
              <a:rPr lang="en-GB" dirty="0" smtClean="0"/>
              <a:t>Will use for Service Reviews </a:t>
            </a:r>
          </a:p>
          <a:p>
            <a:r>
              <a:rPr lang="en-GB" dirty="0" smtClean="0"/>
              <a:t>Plan to use to get feedback on a range of services 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54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4535"/>
            <a:ext cx="2890664" cy="979614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16948" y="600074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noProof="0" dirty="0" smtClean="0">
                <a:solidFill>
                  <a:srgbClr val="F07814"/>
                </a:solidFill>
                <a:latin typeface="Arial"/>
              </a:rPr>
              <a:t>Mail chimp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Will use to personalise emails</a:t>
            </a:r>
          </a:p>
          <a:p>
            <a:r>
              <a:rPr lang="en-GB" dirty="0" smtClean="0"/>
              <a:t>More professional</a:t>
            </a:r>
          </a:p>
          <a:p>
            <a:r>
              <a:rPr lang="en-GB" dirty="0" smtClean="0"/>
              <a:t>Can link to information on the website</a:t>
            </a:r>
          </a:p>
          <a:p>
            <a:r>
              <a:rPr lang="en-GB" dirty="0" smtClean="0"/>
              <a:t>Should increase the number of customers we engage with</a:t>
            </a:r>
          </a:p>
          <a:p>
            <a:r>
              <a:rPr lang="en-GB" dirty="0" smtClean="0"/>
              <a:t>Will engage with younger customers, customers in work and families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83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My Place currently available through the website</a:t>
            </a:r>
          </a:p>
          <a:p>
            <a:r>
              <a:rPr lang="en-GB" dirty="0" smtClean="0"/>
              <a:t>Portal for customers</a:t>
            </a:r>
          </a:p>
          <a:p>
            <a:r>
              <a:rPr lang="en-GB" dirty="0" smtClean="0"/>
              <a:t>Can check rent, report repairs and ASB</a:t>
            </a:r>
          </a:p>
          <a:p>
            <a:r>
              <a:rPr lang="en-GB" dirty="0" smtClean="0"/>
              <a:t>Limited to what it can do</a:t>
            </a:r>
          </a:p>
          <a:p>
            <a:r>
              <a:rPr lang="en-GB" dirty="0" smtClean="0"/>
              <a:t>Looking at developing My Place or looking to develop an app</a:t>
            </a:r>
          </a:p>
          <a:p>
            <a:r>
              <a:rPr lang="en-GB" dirty="0" smtClean="0"/>
              <a:t>Dependant on a new Housing Management system across the Group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16948" y="620712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noProof="0" dirty="0" smtClean="0">
                <a:solidFill>
                  <a:srgbClr val="F07814"/>
                </a:solidFill>
                <a:latin typeface="Arial"/>
              </a:rPr>
              <a:t>My Place / app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72" y="514350"/>
            <a:ext cx="1866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East Durham Homes Limited is a charity and a Community Benefit Society.</a:t>
            </a:r>
          </a:p>
          <a:p>
            <a:r>
              <a:rPr lang="en-US" sz="2800" dirty="0"/>
              <a:t>We are now a Registered Provider of social housing with approximately 8,300 homes in East Durham.</a:t>
            </a:r>
          </a:p>
          <a:p>
            <a:r>
              <a:rPr lang="en-US" sz="2800" dirty="0"/>
              <a:t>Initially established in 2004 as an </a:t>
            </a:r>
            <a:r>
              <a:rPr lang="en-US" sz="2800" dirty="0" smtClean="0"/>
              <a:t>ALMO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are now a landlord in our own </a:t>
            </a:r>
            <a:r>
              <a:rPr lang="en-US" sz="2800" dirty="0" smtClean="0"/>
              <a:t>right following stock transfer in April 2015. </a:t>
            </a:r>
            <a:endParaRPr lang="en-US" sz="2800" dirty="0"/>
          </a:p>
          <a:p>
            <a:r>
              <a:rPr lang="en-US" sz="2800" dirty="0"/>
              <a:t>Part of County Durham Housing Group, together with Dale &amp; Valley Homes and Durham City </a:t>
            </a:r>
            <a:r>
              <a:rPr lang="en-US" sz="2800" dirty="0" smtClean="0"/>
              <a:t>Homes with around 19,000 homes in the group.</a:t>
            </a:r>
            <a:endParaRPr lang="en-US" sz="2800" dirty="0"/>
          </a:p>
          <a:p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23728" y="620713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07814"/>
                </a:solidFill>
                <a:effectLst/>
                <a:uLnTx/>
                <a:uFillTx/>
                <a:latin typeface="Arial"/>
              </a:rPr>
              <a:t>Background to East Durham Homes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GB" dirty="0" smtClean="0"/>
              <a:t>Engage with a greater number of customers</a:t>
            </a:r>
          </a:p>
          <a:p>
            <a:r>
              <a:rPr lang="en-GB" dirty="0" smtClean="0"/>
              <a:t>Engage with hard to reach groups and individuals</a:t>
            </a:r>
          </a:p>
          <a:p>
            <a:r>
              <a:rPr lang="en-GB" dirty="0" smtClean="0"/>
              <a:t>Instant communication</a:t>
            </a:r>
          </a:p>
          <a:p>
            <a:r>
              <a:rPr lang="en-GB" dirty="0" smtClean="0"/>
              <a:t>Free so excellent VFM</a:t>
            </a:r>
          </a:p>
          <a:p>
            <a:r>
              <a:rPr lang="en-GB" dirty="0" smtClean="0"/>
              <a:t>Increase take up at training and events</a:t>
            </a:r>
          </a:p>
          <a:p>
            <a:r>
              <a:rPr lang="en-GB" dirty="0" smtClean="0"/>
              <a:t>Making the best use of technology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16948" y="620712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Positives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11" y="469006"/>
            <a:ext cx="2095765" cy="11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GB" dirty="0" smtClean="0"/>
              <a:t>Large number of customers not online</a:t>
            </a:r>
          </a:p>
          <a:p>
            <a:r>
              <a:rPr lang="en-GB" dirty="0" smtClean="0"/>
              <a:t>Contact information changes regularly</a:t>
            </a:r>
          </a:p>
          <a:p>
            <a:r>
              <a:rPr lang="en-GB" dirty="0" smtClean="0"/>
              <a:t>Reduces face to face contact</a:t>
            </a:r>
          </a:p>
          <a:p>
            <a:r>
              <a:rPr lang="en-GB" dirty="0" smtClean="0"/>
              <a:t>Increase social isolation</a:t>
            </a:r>
          </a:p>
          <a:p>
            <a:r>
              <a:rPr lang="en-GB" dirty="0" smtClean="0"/>
              <a:t>Dilutes involvement and empowerment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84950" y="620711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noProof="0" dirty="0" smtClean="0">
                <a:solidFill>
                  <a:srgbClr val="F07814"/>
                </a:solidFill>
                <a:latin typeface="Arial"/>
              </a:rPr>
              <a:t>Concerns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7" y="280067"/>
            <a:ext cx="1881771" cy="15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Currently undergoing a review of Customer Engagement across the Group. Uncertain on the future of the role and the impact it will have on our customers.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Report and recommendations due soon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84950" y="620711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noProof="0" dirty="0" smtClean="0">
                <a:solidFill>
                  <a:srgbClr val="F07814"/>
                </a:solidFill>
                <a:latin typeface="Arial"/>
              </a:rPr>
              <a:t>The future for East Durham Homes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 fontAlgn="base"/>
            <a:r>
              <a:rPr lang="en-US" b="1" dirty="0">
                <a:solidFill>
                  <a:srgbClr val="333333"/>
                </a:solidFill>
                <a:latin typeface="Lato"/>
              </a:rPr>
              <a:t>"If you always do what you've always done, you'll always get what you've always got</a:t>
            </a:r>
            <a:r>
              <a:rPr lang="en-US" b="1" dirty="0" smtClean="0">
                <a:solidFill>
                  <a:srgbClr val="333333"/>
                </a:solidFill>
                <a:latin typeface="Lato"/>
              </a:rPr>
              <a:t>.“</a:t>
            </a:r>
          </a:p>
          <a:p>
            <a:pPr algn="ctr" fontAlgn="base"/>
            <a:endParaRPr lang="en-US" b="1" dirty="0">
              <a:solidFill>
                <a:srgbClr val="333333"/>
              </a:solidFill>
              <a:latin typeface="Lato"/>
            </a:endParaRPr>
          </a:p>
          <a:p>
            <a:pPr marL="0" indent="0" algn="r">
              <a:buNone/>
            </a:pPr>
            <a:r>
              <a:rPr lang="en-GB" dirty="0" smtClean="0"/>
              <a:t>Henry Ford </a:t>
            </a:r>
            <a:r>
              <a:rPr lang="en-GB" dirty="0"/>
              <a:t>(1863-1947)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79712" y="620713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dirty="0" smtClean="0">
                <a:solidFill>
                  <a:srgbClr val="F07814"/>
                </a:solidFill>
                <a:latin typeface="Arial" charset="0"/>
              </a:rPr>
              <a:t>A little quote</a:t>
            </a:r>
            <a:endParaRPr lang="en-GB" altLang="en-US" sz="3200" b="1" dirty="0">
              <a:solidFill>
                <a:srgbClr val="F07814"/>
              </a:solidFill>
              <a:latin typeface="Arial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14072" y="1997223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Char char="•"/>
              <a:defRPr/>
            </a:pPr>
            <a:endParaRPr lang="en-GB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09600" y="19972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US" sz="2400" kern="0" dirty="0" smtClean="0">
              <a:solidFill>
                <a:srgbClr val="003300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79712" y="620713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dirty="0" smtClean="0">
                <a:solidFill>
                  <a:srgbClr val="F07814"/>
                </a:solidFill>
                <a:latin typeface="Arial" charset="0"/>
              </a:rPr>
              <a:t>Discussion time?</a:t>
            </a:r>
            <a:endParaRPr lang="en-GB" altLang="en-US" sz="3200" b="1" dirty="0">
              <a:solidFill>
                <a:srgbClr val="F07814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64312"/>
            <a:ext cx="3655293" cy="26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23728" y="620713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Customer Involvement Team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3" y="3874155"/>
            <a:ext cx="808231" cy="134076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71682" cy="13407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83124"/>
            <a:ext cx="794630" cy="1340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881663" cy="13291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848" y="32129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Peter Eldrett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Involvement Manager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78" y="533417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Steven Dawson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Involvement Officer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533417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Carole Tilley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Involvement Officer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2931" y="532282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Ian Straughan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Involvement Officer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23728" y="620713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noProof="0" dirty="0" smtClean="0">
                <a:solidFill>
                  <a:srgbClr val="F07814"/>
                </a:solidFill>
                <a:latin typeface="Arial"/>
              </a:rPr>
              <a:t>Structure of Customer Involvement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91" y="1844824"/>
            <a:ext cx="6415093" cy="40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7456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Customer Satisfaction surveys</a:t>
            </a:r>
          </a:p>
          <a:p>
            <a:r>
              <a:rPr lang="en-GB" sz="3000" dirty="0" smtClean="0"/>
              <a:t>STAR survey</a:t>
            </a:r>
          </a:p>
          <a:p>
            <a:r>
              <a:rPr lang="en-GB" sz="3000" dirty="0" smtClean="0"/>
              <a:t>Complaints</a:t>
            </a:r>
          </a:p>
          <a:p>
            <a:r>
              <a:rPr lang="en-GB" sz="3000" dirty="0" smtClean="0"/>
              <a:t>Insight tenants’ newsletter</a:t>
            </a:r>
          </a:p>
          <a:p>
            <a:r>
              <a:rPr lang="en-GB" sz="3000" dirty="0" smtClean="0"/>
              <a:t>Customer Involvement bulletin</a:t>
            </a:r>
          </a:p>
          <a:p>
            <a:r>
              <a:rPr lang="en-GB" sz="3000" dirty="0" smtClean="0"/>
              <a:t>Annual report</a:t>
            </a:r>
          </a:p>
          <a:p>
            <a:r>
              <a:rPr lang="en-GB" sz="3000" dirty="0" smtClean="0"/>
              <a:t>Website</a:t>
            </a:r>
          </a:p>
          <a:p>
            <a:r>
              <a:rPr lang="en-GB" sz="3000" dirty="0" smtClean="0"/>
              <a:t>Social media</a:t>
            </a:r>
          </a:p>
          <a:p>
            <a:r>
              <a:rPr lang="en-GB" sz="3000" dirty="0" smtClean="0"/>
              <a:t>Suggestion scheme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Current methods of Customer Engagement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7456"/>
          </a:xfrm>
        </p:spPr>
        <p:txBody>
          <a:bodyPr>
            <a:normAutofit/>
          </a:bodyPr>
          <a:lstStyle/>
          <a:p>
            <a:r>
              <a:rPr lang="en-GB" dirty="0" smtClean="0"/>
              <a:t>Currently use Vision Management Software (VMS)</a:t>
            </a:r>
          </a:p>
          <a:p>
            <a:r>
              <a:rPr lang="en-GB" dirty="0" smtClean="0"/>
              <a:t>Used for performance information</a:t>
            </a:r>
          </a:p>
          <a:p>
            <a:r>
              <a:rPr lang="en-GB" dirty="0" smtClean="0"/>
              <a:t>Opportunity to comment on services received</a:t>
            </a:r>
          </a:p>
          <a:p>
            <a:r>
              <a:rPr lang="en-GB" dirty="0" smtClean="0"/>
              <a:t>847 completed surveys 2015/16</a:t>
            </a:r>
          </a:p>
          <a:p>
            <a:r>
              <a:rPr lang="en-GB" dirty="0" smtClean="0"/>
              <a:t>Rectification notices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Customer Satisfaction surveys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49469"/>
            <a:ext cx="2314117" cy="15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745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50% random sample in July/August 2015</a:t>
            </a:r>
          </a:p>
          <a:p>
            <a:r>
              <a:rPr lang="en-GB" dirty="0" smtClean="0"/>
              <a:t>1126 responses (27%)</a:t>
            </a:r>
          </a:p>
          <a:p>
            <a:r>
              <a:rPr lang="en-GB" dirty="0" smtClean="0"/>
              <a:t>17% would like to get involved with decision making</a:t>
            </a:r>
          </a:p>
          <a:p>
            <a:r>
              <a:rPr lang="en-GB" dirty="0" smtClean="0"/>
              <a:t>Only 4% dissatisfied with opportunities to get involved. </a:t>
            </a:r>
          </a:p>
          <a:p>
            <a:r>
              <a:rPr lang="en-GB" dirty="0" smtClean="0"/>
              <a:t>Top 6 areas to get involved surveys, mystery shopping, estate inspections, newsletters, email and a Customer Panel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STAR Survey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24" y="332656"/>
            <a:ext cx="1446381" cy="16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7456"/>
          </a:xfrm>
        </p:spPr>
        <p:txBody>
          <a:bodyPr>
            <a:normAutofit/>
          </a:bodyPr>
          <a:lstStyle/>
          <a:p>
            <a:r>
              <a:rPr lang="en-GB" dirty="0" smtClean="0"/>
              <a:t>177 informal complaints</a:t>
            </a:r>
          </a:p>
          <a:p>
            <a:r>
              <a:rPr lang="en-GB" dirty="0" smtClean="0"/>
              <a:t>93 stage 1 complaints</a:t>
            </a:r>
          </a:p>
          <a:p>
            <a:r>
              <a:rPr lang="en-GB" dirty="0" smtClean="0"/>
              <a:t>4 stage 2 complaints</a:t>
            </a:r>
          </a:p>
          <a:p>
            <a:r>
              <a:rPr lang="en-GB" dirty="0" smtClean="0"/>
              <a:t>1 stage 3 complaint</a:t>
            </a:r>
          </a:p>
          <a:p>
            <a:r>
              <a:rPr lang="en-GB" dirty="0" smtClean="0"/>
              <a:t>No referrals to the Housing Ombudsman</a:t>
            </a:r>
          </a:p>
          <a:p>
            <a:pPr marL="0" indent="0" algn="ctr">
              <a:buNone/>
            </a:pPr>
            <a:r>
              <a:rPr lang="en-GB" b="1" dirty="0" smtClean="0"/>
              <a:t>23 improvements to services as a result of complaints “You Said, We Did”</a:t>
            </a:r>
            <a:endParaRPr lang="en-GB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Complaints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084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60" y="2348880"/>
            <a:ext cx="1345716" cy="1909837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8277" y="625875"/>
            <a:ext cx="6552728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/>
            <a:r>
              <a:rPr lang="en-GB" altLang="en-US" sz="3200" b="1" kern="0" dirty="0" smtClean="0">
                <a:solidFill>
                  <a:srgbClr val="F07814"/>
                </a:solidFill>
                <a:latin typeface="Arial"/>
              </a:rPr>
              <a:t>Insight tenants’ newsletter</a:t>
            </a:r>
            <a:endParaRPr kumimoji="0" lang="en-GB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0781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6791"/>
            <a:ext cx="943135" cy="938048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772816"/>
            <a:ext cx="8229600" cy="435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Currently produced 3 times a year</a:t>
            </a:r>
          </a:p>
          <a:p>
            <a:r>
              <a:rPr lang="en-GB" dirty="0" smtClean="0"/>
              <a:t>Used to update on relevant news and</a:t>
            </a:r>
            <a:br>
              <a:rPr lang="en-GB" dirty="0" smtClean="0"/>
            </a:br>
            <a:r>
              <a:rPr lang="en-GB" dirty="0" smtClean="0"/>
              <a:t>to promote services and events</a:t>
            </a:r>
          </a:p>
          <a:p>
            <a:r>
              <a:rPr lang="en-GB" dirty="0" smtClean="0"/>
              <a:t>Currently put together through an </a:t>
            </a:r>
            <a:br>
              <a:rPr lang="en-GB" dirty="0" smtClean="0"/>
            </a:br>
            <a:r>
              <a:rPr lang="en-GB" dirty="0" smtClean="0"/>
              <a:t>editing panel</a:t>
            </a:r>
          </a:p>
          <a:p>
            <a:r>
              <a:rPr lang="en-GB" dirty="0" smtClean="0"/>
              <a:t>Main way of providing regular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9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3C354E8E45B4D99BFC2351735E6DA" ma:contentTypeVersion="0" ma:contentTypeDescription="Create a new document." ma:contentTypeScope="" ma:versionID="3daaea8b3ddc8ba2d7a5cc99cebf6e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19CA45-231B-405A-868C-81BEF56C1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C1FDD4-6E23-4353-ABCE-81153323A8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09E6A-1B3C-46B0-AE2E-0B975D26257E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pptDC4B.tmp</Template>
  <TotalTime>2300</TotalTime>
  <Words>727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Rhonda Young</dc:creator>
  <cp:lastModifiedBy>Steven Dawson</cp:lastModifiedBy>
  <cp:revision>71</cp:revision>
  <cp:lastPrinted>2016-04-22T11:45:49Z</cp:lastPrinted>
  <dcterms:created xsi:type="dcterms:W3CDTF">2015-06-02T10:13:13Z</dcterms:created>
  <dcterms:modified xsi:type="dcterms:W3CDTF">2016-04-25T09:31:29Z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0x0101000D83C354E8E45B4D99BFC2351735E6DA</vt:lpwstr>
  </property>
</Properties>
</file>