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99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9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5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2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7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1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9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6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5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8EA3-F18B-45D5-940E-BC281590B308}" type="datetimeFigureOut">
              <a:rPr lang="en-GB" smtClean="0"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D308-EB20-48A7-833A-07497824A5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8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ntadvisor.net/" TargetMode="External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.jp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In depth assessments from the HCA and the consumer standards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Yvonne Davies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Scrutiny.Net meeting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Cestria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26ht April 2016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366000" cy="11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Discussion: Performance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How do you assure your board on delivery of the TIE standard?</a:t>
            </a:r>
          </a:p>
          <a:p>
            <a:r>
              <a:rPr lang="en-GB" dirty="0" smtClean="0"/>
              <a:t>Where does information get reported?</a:t>
            </a:r>
          </a:p>
          <a:p>
            <a:r>
              <a:rPr lang="en-GB" dirty="0" smtClean="0"/>
              <a:t>Are you transparent with tenants?</a:t>
            </a:r>
          </a:p>
          <a:p>
            <a:r>
              <a:rPr lang="en-GB" dirty="0" smtClean="0"/>
              <a:t>Wat evidence do you have of involvement and consultation?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  <p:pic>
        <p:nvPicPr>
          <p:cNvPr id="6146" name="Picture 2" descr="C:\Users\Yvonne\AppData\Local\Microsoft\Windows\Temporary Internet Files\Content.IE5\JR37M77N\zrijv8c0gze3xcr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491880" cy="34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How can we help eachother?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What next? - Toolkit development</a:t>
            </a:r>
          </a:p>
          <a:p>
            <a:pPr marL="0" indent="0">
              <a:buNone/>
            </a:pPr>
            <a:r>
              <a:rPr lang="en-GB" dirty="0" smtClean="0"/>
              <a:t>Different ways to deliver assurance 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Performance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Scrutiny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Annual report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Engagements in standards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RTM/Cashback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Best examples of assurance on all or any of these welcome</a:t>
            </a:r>
          </a:p>
          <a:p>
            <a:endParaRPr lang="en-GB" dirty="0"/>
          </a:p>
        </p:txBody>
      </p:sp>
      <p:pic>
        <p:nvPicPr>
          <p:cNvPr id="7170" name="Picture 2" descr="C:\Users\Yvonne\AppData\Local\Microsoft\Windows\Temporary Internet Files\Content.IE5\ATGFHYIR\2183168-40721-hands-holding-each-other-a-symbol-of-friendship-and-cooperation-illustrat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08176" cy="33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Any questions/comments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Yvonne@tenantadvisor.net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www.tenantadvisor.net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07867974659</a:t>
            </a:r>
            <a:endParaRPr lang="en-GB" dirty="0"/>
          </a:p>
        </p:txBody>
      </p:sp>
      <p:pic>
        <p:nvPicPr>
          <p:cNvPr id="10243" name="Picture 3" descr="C:\Users\Yvonne\AppData\Local\Microsoft\Windows\Temporary Internet Files\Content.IE5\9827OPLS\thanks2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504473" cy="30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  <p:pic>
        <p:nvPicPr>
          <p:cNvPr id="10245" name="Picture 5" descr="C:\Users\Yvonne\AppData\Local\Microsoft\Windows\Temporary Internet Files\Content.IE5\VIRAUCQE\wine_dive_47278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2669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Discussion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GB" dirty="0" smtClean="0"/>
              <a:t>What do we know so far about the HCA view on consumer standards</a:t>
            </a:r>
          </a:p>
          <a:p>
            <a:r>
              <a:rPr lang="en-GB" dirty="0" smtClean="0"/>
              <a:t>What do we know about their expectation on Customer involvement?</a:t>
            </a:r>
          </a:p>
          <a:p>
            <a:r>
              <a:rPr lang="en-GB" dirty="0" smtClean="0"/>
              <a:t>What might we do about this?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  <p:pic>
        <p:nvPicPr>
          <p:cNvPr id="1031" name="Picture 7" descr="C:\Users\Yvonne\AppData\Local\Microsoft\Windows\Temporary Internet Files\Content.IE5\ATGFHYIR\Scuba-divers-78208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76872"/>
            <a:ext cx="3942154" cy="25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IDA’s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9110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Deeper than a viability review:</a:t>
            </a:r>
          </a:p>
          <a:p>
            <a:r>
              <a:rPr lang="en-GB" dirty="0" smtClean="0"/>
              <a:t>Quarterly surveys</a:t>
            </a:r>
          </a:p>
          <a:p>
            <a:r>
              <a:rPr lang="en-GB" dirty="0" smtClean="0"/>
              <a:t>Stability check</a:t>
            </a:r>
          </a:p>
          <a:p>
            <a:r>
              <a:rPr lang="en-GB" dirty="0" smtClean="0"/>
              <a:t>Desktop and reactive IDA</a:t>
            </a:r>
          </a:p>
          <a:p>
            <a:r>
              <a:rPr lang="en-GB" dirty="0" smtClean="0"/>
              <a:t>Bespoke 1.5 - 2 days on site – lots of data before and after 100’s of documents (6 weeks notice)</a:t>
            </a:r>
          </a:p>
          <a:p>
            <a:r>
              <a:rPr lang="en-GB" dirty="0" smtClean="0"/>
              <a:t>Verbal report</a:t>
            </a:r>
          </a:p>
          <a:p>
            <a:r>
              <a:rPr lang="en-GB" dirty="0" smtClean="0"/>
              <a:t>Scope; preparation; electronic data transfer; feedback (might attend Board)</a:t>
            </a:r>
          </a:p>
          <a:p>
            <a:r>
              <a:rPr lang="en-GB" dirty="0" smtClean="0"/>
              <a:t>Preparation and management is everything</a:t>
            </a:r>
          </a:p>
          <a:p>
            <a:r>
              <a:rPr lang="en-GB" dirty="0" smtClean="0"/>
              <a:t>Don’t send documents which contradict eachother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Remember the Involvement standard is a cross cutting standard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HCA will not look at consumer standards unless serious detriment – but want to see Board assurance on delivery of these standards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Yvonne\AppData\Local\Microsoft\Windows\Temporary Internet Files\Content.IE5\JR37M77N\Dive_I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98806" cy="22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IDA’s (2)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5012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An assessment or risk profiles, exposures, financial strengths and weaknesses and governance (in its broadest sense):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Strategic direction:, </a:t>
            </a:r>
            <a:r>
              <a:rPr lang="en-GB" dirty="0" smtClean="0"/>
              <a:t>operating markets short and long term priorities and ambitions as they relate to the operating market and current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Structure: </a:t>
            </a:r>
            <a:r>
              <a:rPr lang="en-GB" dirty="0" smtClean="0"/>
              <a:t>how different elements interact and the activities they do</a:t>
            </a:r>
            <a:endParaRPr lang="en-GB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Financial resilience</a:t>
            </a:r>
            <a:r>
              <a:rPr lang="en-GB" dirty="0" smtClean="0"/>
              <a:t>: long term viably, strength and financial management – including costs, efficiency and financial performance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Risk: </a:t>
            </a:r>
            <a:r>
              <a:rPr lang="en-GB" dirty="0" smtClean="0"/>
              <a:t>understanding of significant risks an how through governance they are being manage, the risk appetite and how to maintain a financial position and protect social housing assets – inc reasonableness of assumption, risk identification processes, stress testing and impact of risks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7030A0"/>
                </a:solidFill>
              </a:rPr>
              <a:t>Governance: </a:t>
            </a:r>
            <a:r>
              <a:rPr lang="en-GB" dirty="0" smtClean="0"/>
              <a:t>control quality of business plans and management reporting, timely financial arrangements and board skills and effectiveness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In governance there is an expectation of tenant accountability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266" name="Picture 2" descr="C:\Users\Yvonne\AppData\Local\Microsoft\Windows\Temporary Internet Files\Content.IE5\9827OPLS\A_Young_Girl_Scuba_Diving_Royalty_Free_Clipart_Picture_090618-126705-92504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511958" cy="1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Board Assurance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areas:</a:t>
            </a:r>
          </a:p>
          <a:p>
            <a:r>
              <a:rPr lang="en-GB" dirty="0" smtClean="0"/>
              <a:t>Governance</a:t>
            </a:r>
          </a:p>
          <a:p>
            <a:r>
              <a:rPr lang="en-GB" dirty="0" smtClean="0"/>
              <a:t>Risk Assurance</a:t>
            </a:r>
          </a:p>
          <a:p>
            <a:r>
              <a:rPr lang="en-GB" dirty="0" smtClean="0"/>
              <a:t>Financial viability and capacity (not covering this)</a:t>
            </a:r>
          </a:p>
          <a:p>
            <a:r>
              <a:rPr lang="en-GB" dirty="0" smtClean="0"/>
              <a:t>Other regulatory expectations</a:t>
            </a:r>
            <a:endParaRPr lang="en-GB" dirty="0"/>
          </a:p>
        </p:txBody>
      </p:sp>
      <p:pic>
        <p:nvPicPr>
          <p:cNvPr id="2050" name="Picture 2" descr="C:\Users\Yvonne\AppData\Local\Microsoft\Windows\Temporary Internet Files\Content.IE5\PNCFVHFO\business_performanc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2470"/>
            <a:ext cx="4038600" cy="27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Governance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Join your strategies for involvement to align with corporate vision, mission and values</a:t>
            </a:r>
          </a:p>
          <a:p>
            <a:r>
              <a:rPr lang="en-GB" dirty="0" smtClean="0"/>
              <a:t>Make it clear how CI contributes</a:t>
            </a:r>
          </a:p>
          <a:p>
            <a:r>
              <a:rPr lang="en-GB" dirty="0" smtClean="0"/>
              <a:t>If tenants are giving assurance, be clear about their capacity and skills to do what you expect, or lower your expectations in the strategy</a:t>
            </a:r>
          </a:p>
          <a:p>
            <a:r>
              <a:rPr lang="en-GB" dirty="0" smtClean="0"/>
              <a:t>Ensure minutes align with decisions on assurance and show and reflect debate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How can we evidence resident involvement and empowerment?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Yvonne\AppData\Local\Microsoft\Windows\Temporary Internet Files\Content.IE5\R020VWT1\422391_stock-photo-winning-team-celebrating-on-podiu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Risk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Is there a role for Customer in risk management?</a:t>
            </a:r>
          </a:p>
          <a:p>
            <a:r>
              <a:rPr lang="en-GB" dirty="0" smtClean="0"/>
              <a:t>Do your customers know your risks and risk appetite?</a:t>
            </a:r>
          </a:p>
          <a:p>
            <a:r>
              <a:rPr lang="en-GB" dirty="0" smtClean="0"/>
              <a:t>How does their whistle blowing etc get heard when immediate action is required?</a:t>
            </a:r>
          </a:p>
          <a:p>
            <a:r>
              <a:rPr lang="en-GB" dirty="0" smtClean="0"/>
              <a:t>Do papers to Board on consumer standards (inc CI) highlight risk?</a:t>
            </a:r>
          </a:p>
          <a:p>
            <a:r>
              <a:rPr lang="en-GB" dirty="0" smtClean="0"/>
              <a:t>How does the Scrutiny Group give assurance?</a:t>
            </a:r>
            <a:endParaRPr lang="en-GB" dirty="0"/>
          </a:p>
        </p:txBody>
      </p:sp>
      <p:pic>
        <p:nvPicPr>
          <p:cNvPr id="4098" name="Picture 2" descr="C:\Users\Yvonne\AppData\Local\Microsoft\Windows\Temporary Internet Files\Content.IE5\R020VWT1\7512516_ori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81" y="2348880"/>
            <a:ext cx="288031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Other regulatory expectations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Self assessments</a:t>
            </a:r>
          </a:p>
          <a:p>
            <a:r>
              <a:rPr lang="en-GB" dirty="0" smtClean="0"/>
              <a:t>Economic Standards</a:t>
            </a:r>
          </a:p>
          <a:p>
            <a:r>
              <a:rPr lang="en-GB" dirty="0" smtClean="0"/>
              <a:t>Consumer Standards</a:t>
            </a:r>
          </a:p>
          <a:p>
            <a:r>
              <a:rPr lang="en-GB" dirty="0" smtClean="0"/>
              <a:t>Should be referenced to evidence</a:t>
            </a:r>
          </a:p>
          <a:p>
            <a:r>
              <a:rPr lang="en-GB" dirty="0" smtClean="0"/>
              <a:t>Are customers involved in internal audit?</a:t>
            </a:r>
          </a:p>
          <a:p>
            <a:pPr marL="0" indent="0">
              <a:buNone/>
            </a:pPr>
            <a:r>
              <a:rPr lang="en-GB" u="sng" dirty="0" smtClean="0"/>
              <a:t>VFM</a:t>
            </a:r>
          </a:p>
          <a:p>
            <a:r>
              <a:rPr lang="en-GB" dirty="0" smtClean="0"/>
              <a:t>Cost of delivery and performance</a:t>
            </a:r>
          </a:p>
          <a:p>
            <a:r>
              <a:rPr lang="en-GB" dirty="0" smtClean="0"/>
              <a:t>How have customer been involved?</a:t>
            </a:r>
          </a:p>
          <a:p>
            <a:r>
              <a:rPr lang="en-GB" dirty="0" smtClean="0"/>
              <a:t>Shared services</a:t>
            </a:r>
          </a:p>
          <a:p>
            <a:r>
              <a:rPr lang="en-GB" dirty="0" smtClean="0"/>
              <a:t>The golden thread of picking up issues from business and corporate plans and strategies</a:t>
            </a:r>
          </a:p>
          <a:p>
            <a:endParaRPr lang="en-GB" dirty="0"/>
          </a:p>
        </p:txBody>
      </p:sp>
      <p:pic>
        <p:nvPicPr>
          <p:cNvPr id="5123" name="Picture 3" descr="C:\Users\Yvonne\AppData\Local\Microsoft\Windows\Temporary Internet Files\Content.IE5\ATGFHYIR\wiki6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12" y="198884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Other regulatory expectations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Performance</a:t>
            </a:r>
          </a:p>
          <a:p>
            <a:r>
              <a:rPr lang="en-GB" dirty="0" smtClean="0"/>
              <a:t>Narrative reliance</a:t>
            </a:r>
          </a:p>
          <a:p>
            <a:r>
              <a:rPr lang="en-GB" dirty="0" smtClean="0"/>
              <a:t>Reference documents</a:t>
            </a:r>
          </a:p>
          <a:p>
            <a:r>
              <a:rPr lang="en-GB" dirty="0" smtClean="0"/>
              <a:t>KPIs to evidence how the consumer standards are being met</a:t>
            </a:r>
          </a:p>
          <a:p>
            <a:r>
              <a:rPr lang="en-GB" dirty="0" smtClean="0"/>
              <a:t>Specific objectives</a:t>
            </a:r>
          </a:p>
          <a:p>
            <a:r>
              <a:rPr lang="en-GB" dirty="0" smtClean="0"/>
              <a:t>Measurable targets</a:t>
            </a:r>
          </a:p>
          <a:p>
            <a:r>
              <a:rPr lang="en-GB" dirty="0" smtClean="0"/>
              <a:t>Outcome focused</a:t>
            </a:r>
          </a:p>
          <a:p>
            <a:r>
              <a:rPr lang="en-GB" dirty="0" smtClean="0"/>
              <a:t>Reviewed by Board</a:t>
            </a: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Resident involvement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Traditional methods ‘v’ Connecting digitally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Scrutiny reports lacking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Succinct reports on strategy and risk assurance</a:t>
            </a:r>
          </a:p>
          <a:p>
            <a:endParaRPr lang="en-GB" dirty="0"/>
          </a:p>
        </p:txBody>
      </p:sp>
      <p:pic>
        <p:nvPicPr>
          <p:cNvPr id="8194" name="Picture 2" descr="C:\Users\Yvonne\AppData\Local\Microsoft\Windows\Temporary Internet Files\Content.IE5\R020VWT1\Catch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0" y="2132857"/>
            <a:ext cx="25235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83000" cy="5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627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 depth assessments from the HCA and the consumer standards</vt:lpstr>
      <vt:lpstr>Discussion</vt:lpstr>
      <vt:lpstr>IDA’s (1)</vt:lpstr>
      <vt:lpstr>IDA’s (2)</vt:lpstr>
      <vt:lpstr>Board Assurance</vt:lpstr>
      <vt:lpstr>Governance</vt:lpstr>
      <vt:lpstr>Risk</vt:lpstr>
      <vt:lpstr>Other regulatory expectations (1)</vt:lpstr>
      <vt:lpstr>Other regulatory expectations (2)</vt:lpstr>
      <vt:lpstr>Discussion: Performance</vt:lpstr>
      <vt:lpstr>How can we help eachother?</vt:lpstr>
      <vt:lpstr>Any 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 Inspections and the consumer standards</dc:title>
  <dc:creator>Yvonne</dc:creator>
  <cp:lastModifiedBy>Yvonne</cp:lastModifiedBy>
  <cp:revision>9</cp:revision>
  <dcterms:created xsi:type="dcterms:W3CDTF">2016-04-25T13:07:11Z</dcterms:created>
  <dcterms:modified xsi:type="dcterms:W3CDTF">2016-04-25T14:27:13Z</dcterms:modified>
</cp:coreProperties>
</file>