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89" r:id="rId4"/>
    <p:sldId id="275" r:id="rId5"/>
    <p:sldId id="276" r:id="rId6"/>
    <p:sldId id="279" r:id="rId7"/>
    <p:sldId id="288" r:id="rId8"/>
    <p:sldId id="268" r:id="rId9"/>
    <p:sldId id="267" r:id="rId10"/>
    <p:sldId id="277" r:id="rId11"/>
    <p:sldId id="283" r:id="rId12"/>
    <p:sldId id="290" r:id="rId13"/>
    <p:sldId id="291" r:id="rId14"/>
    <p:sldId id="284" r:id="rId15"/>
    <p:sldId id="286" r:id="rId16"/>
    <p:sldId id="292" r:id="rId17"/>
    <p:sldId id="293" r:id="rId18"/>
    <p:sldId id="294" r:id="rId19"/>
    <p:sldId id="287" r:id="rId20"/>
    <p:sldId id="262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2" autoAdjust="0"/>
    <p:restoredTop sz="94660"/>
  </p:normalViewPr>
  <p:slideViewPr>
    <p:cSldViewPr>
      <p:cViewPr varScale="1">
        <p:scale>
          <a:sx n="63" d="100"/>
          <a:sy n="63" d="100"/>
        </p:scale>
        <p:origin x="-13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54B25-5135-4750-96E6-F9685F9219B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E257200-2983-422F-AE49-6C1F675044F0}">
      <dgm:prSet phldrT="[Text]"/>
      <dgm:spPr/>
      <dgm:t>
        <a:bodyPr/>
        <a:lstStyle/>
        <a:p>
          <a:r>
            <a:rPr lang="en-GB" dirty="0" smtClean="0"/>
            <a:t>In Depth Assessment</a:t>
          </a:r>
          <a:endParaRPr lang="en-GB" dirty="0"/>
        </a:p>
      </dgm:t>
    </dgm:pt>
    <dgm:pt modelId="{590C98DF-E2D2-4CCA-8835-9C17C89CBB7A}" type="parTrans" cxnId="{86FF47E0-13E7-49B0-B207-7C86F46DE88A}">
      <dgm:prSet/>
      <dgm:spPr/>
      <dgm:t>
        <a:bodyPr/>
        <a:lstStyle/>
        <a:p>
          <a:endParaRPr lang="en-GB"/>
        </a:p>
      </dgm:t>
    </dgm:pt>
    <dgm:pt modelId="{291CE0AB-8137-4172-AF55-824E162D89D8}" type="sibTrans" cxnId="{86FF47E0-13E7-49B0-B207-7C86F46DE88A}">
      <dgm:prSet/>
      <dgm:spPr/>
      <dgm:t>
        <a:bodyPr/>
        <a:lstStyle/>
        <a:p>
          <a:endParaRPr lang="en-GB"/>
        </a:p>
      </dgm:t>
    </dgm:pt>
    <dgm:pt modelId="{7F7976F3-2D47-4D0B-9A57-21CBD10D152E}">
      <dgm:prSet phldrT="[Text]"/>
      <dgm:spPr/>
      <dgm:t>
        <a:bodyPr/>
        <a:lstStyle/>
        <a:p>
          <a:r>
            <a:rPr lang="en-GB" dirty="0" smtClean="0"/>
            <a:t>Stability Check</a:t>
          </a:r>
          <a:endParaRPr lang="en-GB" dirty="0"/>
        </a:p>
      </dgm:t>
    </dgm:pt>
    <dgm:pt modelId="{2B7635AC-A257-4EF4-BE37-B41008B52016}" type="parTrans" cxnId="{DA3EFCBC-F690-4C7D-A263-6E3A844D675A}">
      <dgm:prSet/>
      <dgm:spPr/>
      <dgm:t>
        <a:bodyPr/>
        <a:lstStyle/>
        <a:p>
          <a:endParaRPr lang="en-GB"/>
        </a:p>
      </dgm:t>
    </dgm:pt>
    <dgm:pt modelId="{A856FFCF-8994-4C50-B523-6AC4E1D4AC14}" type="sibTrans" cxnId="{DA3EFCBC-F690-4C7D-A263-6E3A844D675A}">
      <dgm:prSet/>
      <dgm:spPr/>
      <dgm:t>
        <a:bodyPr/>
        <a:lstStyle/>
        <a:p>
          <a:endParaRPr lang="en-GB"/>
        </a:p>
      </dgm:t>
    </dgm:pt>
    <dgm:pt modelId="{4D9E7AFE-BD76-4B4A-8A8A-1445A7041826}">
      <dgm:prSet phldrT="[Text]"/>
      <dgm:spPr/>
      <dgm:t>
        <a:bodyPr/>
        <a:lstStyle/>
        <a:p>
          <a:r>
            <a:rPr lang="en-GB" dirty="0" smtClean="0"/>
            <a:t>Quarterly Survey</a:t>
          </a:r>
          <a:endParaRPr lang="en-GB" dirty="0"/>
        </a:p>
      </dgm:t>
    </dgm:pt>
    <dgm:pt modelId="{55498C7A-E946-46DA-AA27-17797A30D2E2}" type="parTrans" cxnId="{6445C231-CAC9-4FEF-9A5E-8A6455783259}">
      <dgm:prSet/>
      <dgm:spPr/>
      <dgm:t>
        <a:bodyPr/>
        <a:lstStyle/>
        <a:p>
          <a:endParaRPr lang="en-GB"/>
        </a:p>
      </dgm:t>
    </dgm:pt>
    <dgm:pt modelId="{4BE67566-042C-44A4-87B7-34B8A4D9DBC1}" type="sibTrans" cxnId="{6445C231-CAC9-4FEF-9A5E-8A6455783259}">
      <dgm:prSet/>
      <dgm:spPr/>
      <dgm:t>
        <a:bodyPr/>
        <a:lstStyle/>
        <a:p>
          <a:endParaRPr lang="en-GB"/>
        </a:p>
      </dgm:t>
    </dgm:pt>
    <dgm:pt modelId="{38FF5332-913C-44F4-A1FD-94569E1636A4}" type="pres">
      <dgm:prSet presAssocID="{71154B25-5135-4750-96E6-F9685F9219B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4EF470C-66E1-4543-8EF6-BB4FCB75CC7E}" type="pres">
      <dgm:prSet presAssocID="{AE257200-2983-422F-AE49-6C1F675044F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D08305-0FF5-49DC-87AD-A73707B7ECAC}" type="pres">
      <dgm:prSet presAssocID="{AE257200-2983-422F-AE49-6C1F675044F0}" presName="gear1srcNode" presStyleLbl="node1" presStyleIdx="0" presStyleCnt="3"/>
      <dgm:spPr/>
      <dgm:t>
        <a:bodyPr/>
        <a:lstStyle/>
        <a:p>
          <a:endParaRPr lang="en-GB"/>
        </a:p>
      </dgm:t>
    </dgm:pt>
    <dgm:pt modelId="{DD58B446-0847-449D-A24E-BE490B066E05}" type="pres">
      <dgm:prSet presAssocID="{AE257200-2983-422F-AE49-6C1F675044F0}" presName="gear1dstNode" presStyleLbl="node1" presStyleIdx="0" presStyleCnt="3"/>
      <dgm:spPr/>
      <dgm:t>
        <a:bodyPr/>
        <a:lstStyle/>
        <a:p>
          <a:endParaRPr lang="en-GB"/>
        </a:p>
      </dgm:t>
    </dgm:pt>
    <dgm:pt modelId="{177329E3-7BAE-4A7C-99FD-F3DFF98B02FF}" type="pres">
      <dgm:prSet presAssocID="{7F7976F3-2D47-4D0B-9A57-21CBD10D152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88EC5A-71EF-4F19-86E7-8D414CED770B}" type="pres">
      <dgm:prSet presAssocID="{7F7976F3-2D47-4D0B-9A57-21CBD10D152E}" presName="gear2srcNode" presStyleLbl="node1" presStyleIdx="1" presStyleCnt="3"/>
      <dgm:spPr/>
      <dgm:t>
        <a:bodyPr/>
        <a:lstStyle/>
        <a:p>
          <a:endParaRPr lang="en-GB"/>
        </a:p>
      </dgm:t>
    </dgm:pt>
    <dgm:pt modelId="{ACAF9A14-9163-4A74-AA2C-7B63146F445E}" type="pres">
      <dgm:prSet presAssocID="{7F7976F3-2D47-4D0B-9A57-21CBD10D152E}" presName="gear2dstNode" presStyleLbl="node1" presStyleIdx="1" presStyleCnt="3"/>
      <dgm:spPr/>
      <dgm:t>
        <a:bodyPr/>
        <a:lstStyle/>
        <a:p>
          <a:endParaRPr lang="en-GB"/>
        </a:p>
      </dgm:t>
    </dgm:pt>
    <dgm:pt modelId="{AAF4660C-FA59-44CF-AABE-D04F3125A1A1}" type="pres">
      <dgm:prSet presAssocID="{4D9E7AFE-BD76-4B4A-8A8A-1445A7041826}" presName="gear3" presStyleLbl="node1" presStyleIdx="2" presStyleCnt="3"/>
      <dgm:spPr/>
      <dgm:t>
        <a:bodyPr/>
        <a:lstStyle/>
        <a:p>
          <a:endParaRPr lang="en-GB"/>
        </a:p>
      </dgm:t>
    </dgm:pt>
    <dgm:pt modelId="{A71DC992-C4E0-49FA-B1AA-BE0E2A2493EC}" type="pres">
      <dgm:prSet presAssocID="{4D9E7AFE-BD76-4B4A-8A8A-1445A704182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EE95F3-7BC2-4BBC-8C51-3F203A12EDAC}" type="pres">
      <dgm:prSet presAssocID="{4D9E7AFE-BD76-4B4A-8A8A-1445A7041826}" presName="gear3srcNode" presStyleLbl="node1" presStyleIdx="2" presStyleCnt="3"/>
      <dgm:spPr/>
      <dgm:t>
        <a:bodyPr/>
        <a:lstStyle/>
        <a:p>
          <a:endParaRPr lang="en-GB"/>
        </a:p>
      </dgm:t>
    </dgm:pt>
    <dgm:pt modelId="{8A7F3AC7-D195-46A4-9CF8-957FFE5A3B6D}" type="pres">
      <dgm:prSet presAssocID="{4D9E7AFE-BD76-4B4A-8A8A-1445A7041826}" presName="gear3dstNode" presStyleLbl="node1" presStyleIdx="2" presStyleCnt="3"/>
      <dgm:spPr/>
      <dgm:t>
        <a:bodyPr/>
        <a:lstStyle/>
        <a:p>
          <a:endParaRPr lang="en-GB"/>
        </a:p>
      </dgm:t>
    </dgm:pt>
    <dgm:pt modelId="{D2275C8D-9C08-4E2B-9E8E-950815B87EDA}" type="pres">
      <dgm:prSet presAssocID="{291CE0AB-8137-4172-AF55-824E162D89D8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1C2214D7-C30E-431B-B4E4-A29C7721B67A}" type="pres">
      <dgm:prSet presAssocID="{A856FFCF-8994-4C50-B523-6AC4E1D4AC14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32E98D59-41FC-4F8D-B517-F2CBD07D3CC6}" type="pres">
      <dgm:prSet presAssocID="{4BE67566-042C-44A4-87B7-34B8A4D9DBC1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DAEABD9B-374F-4E5E-86DA-3B2E28B677F9}" type="presOf" srcId="{4BE67566-042C-44A4-87B7-34B8A4D9DBC1}" destId="{32E98D59-41FC-4F8D-B517-F2CBD07D3CC6}" srcOrd="0" destOrd="0" presId="urn:microsoft.com/office/officeart/2005/8/layout/gear1"/>
    <dgm:cxn modelId="{863C120A-27D5-4288-960E-BE35FE545BAB}" type="presOf" srcId="{291CE0AB-8137-4172-AF55-824E162D89D8}" destId="{D2275C8D-9C08-4E2B-9E8E-950815B87EDA}" srcOrd="0" destOrd="0" presId="urn:microsoft.com/office/officeart/2005/8/layout/gear1"/>
    <dgm:cxn modelId="{F8D17DF2-261D-4EF1-A2BA-40C6A6DA14F5}" type="presOf" srcId="{7F7976F3-2D47-4D0B-9A57-21CBD10D152E}" destId="{177329E3-7BAE-4A7C-99FD-F3DFF98B02FF}" srcOrd="0" destOrd="0" presId="urn:microsoft.com/office/officeart/2005/8/layout/gear1"/>
    <dgm:cxn modelId="{0FE213FA-1A7F-434B-A2C2-2EBE0AEC526B}" type="presOf" srcId="{4D9E7AFE-BD76-4B4A-8A8A-1445A7041826}" destId="{AAF4660C-FA59-44CF-AABE-D04F3125A1A1}" srcOrd="0" destOrd="0" presId="urn:microsoft.com/office/officeart/2005/8/layout/gear1"/>
    <dgm:cxn modelId="{13D7643D-271A-4922-B59F-94FED12B884D}" type="presOf" srcId="{71154B25-5135-4750-96E6-F9685F9219B2}" destId="{38FF5332-913C-44F4-A1FD-94569E1636A4}" srcOrd="0" destOrd="0" presId="urn:microsoft.com/office/officeart/2005/8/layout/gear1"/>
    <dgm:cxn modelId="{52E08CDF-775C-4CCC-870F-6318B8FC77C3}" type="presOf" srcId="{7F7976F3-2D47-4D0B-9A57-21CBD10D152E}" destId="{ACAF9A14-9163-4A74-AA2C-7B63146F445E}" srcOrd="2" destOrd="0" presId="urn:microsoft.com/office/officeart/2005/8/layout/gear1"/>
    <dgm:cxn modelId="{63F6E946-7E3C-443F-98AA-9410948D503E}" type="presOf" srcId="{AE257200-2983-422F-AE49-6C1F675044F0}" destId="{DD58B446-0847-449D-A24E-BE490B066E05}" srcOrd="2" destOrd="0" presId="urn:microsoft.com/office/officeart/2005/8/layout/gear1"/>
    <dgm:cxn modelId="{D154D91B-FAAA-47D7-9364-0ECFA0EEF713}" type="presOf" srcId="{4D9E7AFE-BD76-4B4A-8A8A-1445A7041826}" destId="{A71DC992-C4E0-49FA-B1AA-BE0E2A2493EC}" srcOrd="1" destOrd="0" presId="urn:microsoft.com/office/officeart/2005/8/layout/gear1"/>
    <dgm:cxn modelId="{B87CB6F7-4330-467D-B450-1CED3643A8B3}" type="presOf" srcId="{AE257200-2983-422F-AE49-6C1F675044F0}" destId="{08D08305-0FF5-49DC-87AD-A73707B7ECAC}" srcOrd="1" destOrd="0" presId="urn:microsoft.com/office/officeart/2005/8/layout/gear1"/>
    <dgm:cxn modelId="{F5C4E51A-C880-4A95-9712-E2A438848A7B}" type="presOf" srcId="{AE257200-2983-422F-AE49-6C1F675044F0}" destId="{74EF470C-66E1-4543-8EF6-BB4FCB75CC7E}" srcOrd="0" destOrd="0" presId="urn:microsoft.com/office/officeart/2005/8/layout/gear1"/>
    <dgm:cxn modelId="{E69F3BBF-1FB8-462F-89FE-AF2F8B81BF68}" type="presOf" srcId="{A856FFCF-8994-4C50-B523-6AC4E1D4AC14}" destId="{1C2214D7-C30E-431B-B4E4-A29C7721B67A}" srcOrd="0" destOrd="0" presId="urn:microsoft.com/office/officeart/2005/8/layout/gear1"/>
    <dgm:cxn modelId="{86FF47E0-13E7-49B0-B207-7C86F46DE88A}" srcId="{71154B25-5135-4750-96E6-F9685F9219B2}" destId="{AE257200-2983-422F-AE49-6C1F675044F0}" srcOrd="0" destOrd="0" parTransId="{590C98DF-E2D2-4CCA-8835-9C17C89CBB7A}" sibTransId="{291CE0AB-8137-4172-AF55-824E162D89D8}"/>
    <dgm:cxn modelId="{807DAB54-EB55-4371-AB6A-6BF41ABD4C3B}" type="presOf" srcId="{4D9E7AFE-BD76-4B4A-8A8A-1445A7041826}" destId="{8A7F3AC7-D195-46A4-9CF8-957FFE5A3B6D}" srcOrd="3" destOrd="0" presId="urn:microsoft.com/office/officeart/2005/8/layout/gear1"/>
    <dgm:cxn modelId="{DA3EFCBC-F690-4C7D-A263-6E3A844D675A}" srcId="{71154B25-5135-4750-96E6-F9685F9219B2}" destId="{7F7976F3-2D47-4D0B-9A57-21CBD10D152E}" srcOrd="1" destOrd="0" parTransId="{2B7635AC-A257-4EF4-BE37-B41008B52016}" sibTransId="{A856FFCF-8994-4C50-B523-6AC4E1D4AC14}"/>
    <dgm:cxn modelId="{1F0A59A6-F27F-4012-95B6-9E15CC35F39D}" type="presOf" srcId="{7F7976F3-2D47-4D0B-9A57-21CBD10D152E}" destId="{D088EC5A-71EF-4F19-86E7-8D414CED770B}" srcOrd="1" destOrd="0" presId="urn:microsoft.com/office/officeart/2005/8/layout/gear1"/>
    <dgm:cxn modelId="{001B5A6E-21C1-493B-A389-CFF1B12FF132}" type="presOf" srcId="{4D9E7AFE-BD76-4B4A-8A8A-1445A7041826}" destId="{56EE95F3-7BC2-4BBC-8C51-3F203A12EDAC}" srcOrd="2" destOrd="0" presId="urn:microsoft.com/office/officeart/2005/8/layout/gear1"/>
    <dgm:cxn modelId="{6445C231-CAC9-4FEF-9A5E-8A6455783259}" srcId="{71154B25-5135-4750-96E6-F9685F9219B2}" destId="{4D9E7AFE-BD76-4B4A-8A8A-1445A7041826}" srcOrd="2" destOrd="0" parTransId="{55498C7A-E946-46DA-AA27-17797A30D2E2}" sibTransId="{4BE67566-042C-44A4-87B7-34B8A4D9DBC1}"/>
    <dgm:cxn modelId="{8CF07413-6F4D-435A-ABC7-AB2C0A7964C2}" type="presParOf" srcId="{38FF5332-913C-44F4-A1FD-94569E1636A4}" destId="{74EF470C-66E1-4543-8EF6-BB4FCB75CC7E}" srcOrd="0" destOrd="0" presId="urn:microsoft.com/office/officeart/2005/8/layout/gear1"/>
    <dgm:cxn modelId="{33A33B55-C78F-435C-969E-5E7940198C84}" type="presParOf" srcId="{38FF5332-913C-44F4-A1FD-94569E1636A4}" destId="{08D08305-0FF5-49DC-87AD-A73707B7ECAC}" srcOrd="1" destOrd="0" presId="urn:microsoft.com/office/officeart/2005/8/layout/gear1"/>
    <dgm:cxn modelId="{F05FC713-3BA8-45B4-827A-48383AC12693}" type="presParOf" srcId="{38FF5332-913C-44F4-A1FD-94569E1636A4}" destId="{DD58B446-0847-449D-A24E-BE490B066E05}" srcOrd="2" destOrd="0" presId="urn:microsoft.com/office/officeart/2005/8/layout/gear1"/>
    <dgm:cxn modelId="{C0273CEB-8BD8-42F9-8B35-80807B8B989D}" type="presParOf" srcId="{38FF5332-913C-44F4-A1FD-94569E1636A4}" destId="{177329E3-7BAE-4A7C-99FD-F3DFF98B02FF}" srcOrd="3" destOrd="0" presId="urn:microsoft.com/office/officeart/2005/8/layout/gear1"/>
    <dgm:cxn modelId="{5F6B91EF-6E38-4AE3-87A6-FB7E999A256E}" type="presParOf" srcId="{38FF5332-913C-44F4-A1FD-94569E1636A4}" destId="{D088EC5A-71EF-4F19-86E7-8D414CED770B}" srcOrd="4" destOrd="0" presId="urn:microsoft.com/office/officeart/2005/8/layout/gear1"/>
    <dgm:cxn modelId="{F431D43A-44C2-461E-B76B-2FAFBB8FB011}" type="presParOf" srcId="{38FF5332-913C-44F4-A1FD-94569E1636A4}" destId="{ACAF9A14-9163-4A74-AA2C-7B63146F445E}" srcOrd="5" destOrd="0" presId="urn:microsoft.com/office/officeart/2005/8/layout/gear1"/>
    <dgm:cxn modelId="{BA34A07E-9AAC-4ABD-8F81-437E755AC54B}" type="presParOf" srcId="{38FF5332-913C-44F4-A1FD-94569E1636A4}" destId="{AAF4660C-FA59-44CF-AABE-D04F3125A1A1}" srcOrd="6" destOrd="0" presId="urn:microsoft.com/office/officeart/2005/8/layout/gear1"/>
    <dgm:cxn modelId="{0F96DBB5-E9F2-4AEB-9961-9EBCAE9AB38F}" type="presParOf" srcId="{38FF5332-913C-44F4-A1FD-94569E1636A4}" destId="{A71DC992-C4E0-49FA-B1AA-BE0E2A2493EC}" srcOrd="7" destOrd="0" presId="urn:microsoft.com/office/officeart/2005/8/layout/gear1"/>
    <dgm:cxn modelId="{9F9215EC-2022-4AB4-BD6C-F8633C8CEDAD}" type="presParOf" srcId="{38FF5332-913C-44F4-A1FD-94569E1636A4}" destId="{56EE95F3-7BC2-4BBC-8C51-3F203A12EDAC}" srcOrd="8" destOrd="0" presId="urn:microsoft.com/office/officeart/2005/8/layout/gear1"/>
    <dgm:cxn modelId="{BCBDFE4C-3C0F-4172-B906-06A3A8F396DB}" type="presParOf" srcId="{38FF5332-913C-44F4-A1FD-94569E1636A4}" destId="{8A7F3AC7-D195-46A4-9CF8-957FFE5A3B6D}" srcOrd="9" destOrd="0" presId="urn:microsoft.com/office/officeart/2005/8/layout/gear1"/>
    <dgm:cxn modelId="{783AE8C9-667C-46FF-9CBB-A12543A61EB2}" type="presParOf" srcId="{38FF5332-913C-44F4-A1FD-94569E1636A4}" destId="{D2275C8D-9C08-4E2B-9E8E-950815B87EDA}" srcOrd="10" destOrd="0" presId="urn:microsoft.com/office/officeart/2005/8/layout/gear1"/>
    <dgm:cxn modelId="{D57785E8-66C0-4033-A845-232D0C64247C}" type="presParOf" srcId="{38FF5332-913C-44F4-A1FD-94569E1636A4}" destId="{1C2214D7-C30E-431B-B4E4-A29C7721B67A}" srcOrd="11" destOrd="0" presId="urn:microsoft.com/office/officeart/2005/8/layout/gear1"/>
    <dgm:cxn modelId="{21C863E4-7A0D-47CD-939F-142C02B352B0}" type="presParOf" srcId="{38FF5332-913C-44F4-A1FD-94569E1636A4}" destId="{32E98D59-41FC-4F8D-B517-F2CBD07D3CC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F470C-66E1-4543-8EF6-BB4FCB75CC7E}">
      <dsp:nvSpPr>
        <dsp:cNvPr id="0" name=""/>
        <dsp:cNvSpPr/>
      </dsp:nvSpPr>
      <dsp:spPr>
        <a:xfrm>
          <a:off x="4125989" y="2143884"/>
          <a:ext cx="2620302" cy="262030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 Depth Assessment</a:t>
          </a:r>
          <a:endParaRPr lang="en-GB" sz="2000" kern="1200" dirty="0"/>
        </a:p>
      </dsp:txBody>
      <dsp:txXfrm>
        <a:off x="4652786" y="2757677"/>
        <a:ext cx="1566708" cy="1346890"/>
      </dsp:txXfrm>
    </dsp:sp>
    <dsp:sp modelId="{177329E3-7BAE-4A7C-99FD-F3DFF98B02FF}">
      <dsp:nvSpPr>
        <dsp:cNvPr id="0" name=""/>
        <dsp:cNvSpPr/>
      </dsp:nvSpPr>
      <dsp:spPr>
        <a:xfrm>
          <a:off x="2601449" y="1524539"/>
          <a:ext cx="1905674" cy="190567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Stability Check</a:t>
          </a:r>
          <a:endParaRPr lang="en-GB" sz="2000" kern="1200" dirty="0"/>
        </a:p>
      </dsp:txBody>
      <dsp:txXfrm>
        <a:off x="3081208" y="2007198"/>
        <a:ext cx="946156" cy="940356"/>
      </dsp:txXfrm>
    </dsp:sp>
    <dsp:sp modelId="{AAF4660C-FA59-44CF-AABE-D04F3125A1A1}">
      <dsp:nvSpPr>
        <dsp:cNvPr id="0" name=""/>
        <dsp:cNvSpPr/>
      </dsp:nvSpPr>
      <dsp:spPr>
        <a:xfrm rot="20700000">
          <a:off x="3668821" y="209818"/>
          <a:ext cx="1867172" cy="186717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Quarterly Survey</a:t>
          </a:r>
          <a:endParaRPr lang="en-GB" sz="2000" kern="1200" dirty="0"/>
        </a:p>
      </dsp:txBody>
      <dsp:txXfrm rot="-20700000">
        <a:off x="4078347" y="619344"/>
        <a:ext cx="1048121" cy="1048121"/>
      </dsp:txXfrm>
    </dsp:sp>
    <dsp:sp modelId="{D2275C8D-9C08-4E2B-9E8E-950815B87EDA}">
      <dsp:nvSpPr>
        <dsp:cNvPr id="0" name=""/>
        <dsp:cNvSpPr/>
      </dsp:nvSpPr>
      <dsp:spPr>
        <a:xfrm>
          <a:off x="3930809" y="1744890"/>
          <a:ext cx="3353987" cy="3353987"/>
        </a:xfrm>
        <a:prstGeom prst="circularArrow">
          <a:avLst>
            <a:gd name="adj1" fmla="val 4687"/>
            <a:gd name="adj2" fmla="val 299029"/>
            <a:gd name="adj3" fmla="val 2528278"/>
            <a:gd name="adj4" fmla="val 1583542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214D7-C30E-431B-B4E4-A29C7721B67A}">
      <dsp:nvSpPr>
        <dsp:cNvPr id="0" name=""/>
        <dsp:cNvSpPr/>
      </dsp:nvSpPr>
      <dsp:spPr>
        <a:xfrm>
          <a:off x="2263957" y="1100440"/>
          <a:ext cx="2436881" cy="24368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98D59-41FC-4F8D-B517-F2CBD07D3CC6}">
      <dsp:nvSpPr>
        <dsp:cNvPr id="0" name=""/>
        <dsp:cNvSpPr/>
      </dsp:nvSpPr>
      <dsp:spPr>
        <a:xfrm>
          <a:off x="3236925" y="-201607"/>
          <a:ext cx="2627449" cy="26274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85915-1830-49CA-BD3F-FFE3920BDDEA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8F5C1-0690-4192-8DE1-38421ED833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02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7141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7581" indent="-29907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6280" indent="-23925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4792" indent="-23925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53304" indent="-23925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31817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10329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88841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67354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8D63D04-3636-4E51-A4A7-81427A060282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2EA4FCE-BDD4-4E7C-B50D-4A334A34D1A0}" type="slidenum">
              <a:rPr lang="en-GB" smtClean="0"/>
              <a:pPr eaLnBrk="1" hangingPunct="1"/>
              <a:t>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26A0B-8B57-43F4-879C-8675B99052B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5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8947C-3A4E-4F11-95AA-33A8F0CC665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25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7141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7581" indent="-29907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6280" indent="-23925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4792" indent="-23925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53304" indent="-23925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31817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10329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88841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67354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8D63D04-3636-4E51-A4A7-81427A060282}" type="slidenum">
              <a:rPr lang="en-GB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7141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7581" indent="-29907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6280" indent="-23925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4792" indent="-23925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53304" indent="-23925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31817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10329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88841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67354" indent="-2392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8D63D04-3636-4E51-A4A7-81427A060282}" type="slidenum">
              <a:rPr lang="en-GB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99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49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7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5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2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7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81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9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6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5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8EA3-F18B-45D5-940E-BC281590B308}" type="datetimeFigureOut">
              <a:rPr lang="en-GB" smtClean="0"/>
              <a:t>20/06/2016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8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yvonne@tenantadvisor.net" TargetMode="External"/><Relationship Id="rId2" Type="http://schemas.openxmlformats.org/officeDocument/2006/relationships/hyperlink" Target="mailto:Yvonne@tenantadvisor.ne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Scrutiny.net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R</a:t>
            </a:r>
            <a:r>
              <a:rPr lang="en-GB" b="1" dirty="0" smtClean="0">
                <a:solidFill>
                  <a:srgbClr val="7030A0"/>
                </a:solidFill>
              </a:rPr>
              <a:t>egulation and VFM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488832" cy="2016224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Scrutiny and Empowerment Partners Limited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Liverpool Mutual Homes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21st</a:t>
            </a:r>
            <a:r>
              <a:rPr lang="en-GB" b="1" baseline="30000" dirty="0" smtClean="0">
                <a:solidFill>
                  <a:srgbClr val="7030A0"/>
                </a:solidFill>
              </a:rPr>
              <a:t>h</a:t>
            </a:r>
            <a:r>
              <a:rPr lang="en-GB" b="1" dirty="0" smtClean="0">
                <a:solidFill>
                  <a:srgbClr val="7030A0"/>
                </a:solidFill>
              </a:rPr>
              <a:t> June 2016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13219"/>
            <a:ext cx="2574028" cy="13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VFM regulatory aims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19256" cy="518457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Articulate and deliver a comprehensive and strategic approach to achieving VFM in meeting their objectives - </a:t>
            </a:r>
            <a:r>
              <a:rPr lang="en-GB" sz="2400" dirty="0" smtClean="0">
                <a:solidFill>
                  <a:srgbClr val="C00000"/>
                </a:solidFill>
              </a:rPr>
              <a:t>So what are the objectives on tenants involvement/engagement?</a:t>
            </a:r>
          </a:p>
          <a:p>
            <a:r>
              <a:rPr lang="en-GB" sz="2400" dirty="0" smtClean="0"/>
              <a:t>Maintain a robust assessment of performance of all assets and resources – </a:t>
            </a:r>
            <a:r>
              <a:rPr lang="en-GB" sz="2400" dirty="0" smtClean="0">
                <a:solidFill>
                  <a:srgbClr val="C00000"/>
                </a:solidFill>
              </a:rPr>
              <a:t>return on assets weakest area – have </a:t>
            </a:r>
            <a:r>
              <a:rPr lang="en-GB" sz="2400" dirty="0" err="1" smtClean="0">
                <a:solidFill>
                  <a:srgbClr val="C00000"/>
                </a:solidFill>
              </a:rPr>
              <a:t>yooconsidered</a:t>
            </a:r>
            <a:r>
              <a:rPr lang="en-GB" sz="2400" dirty="0" smtClean="0">
                <a:solidFill>
                  <a:srgbClr val="C00000"/>
                </a:solidFill>
              </a:rPr>
              <a:t> all options with tenants??</a:t>
            </a:r>
          </a:p>
          <a:p>
            <a:r>
              <a:rPr lang="en-GB" sz="2400" dirty="0" smtClean="0"/>
              <a:t>Operate efficiently, economically and effectively – provide good quality homes and planning for and delivering on going improvements in VFM – </a:t>
            </a:r>
            <a:r>
              <a:rPr lang="en-GB" sz="2400" dirty="0" smtClean="0">
                <a:solidFill>
                  <a:srgbClr val="C00000"/>
                </a:solidFill>
              </a:rPr>
              <a:t>evidence that VFM gains have been and will be made and how they will be released over time</a:t>
            </a:r>
          </a:p>
          <a:p>
            <a:r>
              <a:rPr lang="en-GB" sz="2400" dirty="0" smtClean="0"/>
              <a:t>Transparent and held account by the key stakeholders </a:t>
            </a:r>
            <a:r>
              <a:rPr lang="en-GB" sz="2400" dirty="0" smtClean="0">
                <a:solidFill>
                  <a:srgbClr val="C00000"/>
                </a:solidFill>
              </a:rPr>
              <a:t>– how do we help tenants understand VFM an link this to organisational objectives?</a:t>
            </a:r>
          </a:p>
          <a:p>
            <a:r>
              <a:rPr lang="en-GB" sz="2400" dirty="0" smtClean="0"/>
              <a:t>Set to absolute and comparative </a:t>
            </a:r>
            <a:r>
              <a:rPr lang="en-GB" sz="2400" dirty="0"/>
              <a:t>costs </a:t>
            </a:r>
            <a:r>
              <a:rPr lang="en-GB" sz="2400" dirty="0" smtClean="0"/>
              <a:t>– </a:t>
            </a:r>
            <a:r>
              <a:rPr lang="en-GB" sz="2400" dirty="0">
                <a:solidFill>
                  <a:srgbClr val="C00000"/>
                </a:solidFill>
              </a:rPr>
              <a:t>how do we help tenants do </a:t>
            </a:r>
            <a:r>
              <a:rPr lang="en-GB" sz="2400" dirty="0" smtClean="0">
                <a:solidFill>
                  <a:srgbClr val="C00000"/>
                </a:solidFill>
              </a:rPr>
              <a:t>that and ensure benchmarking is not selective?</a:t>
            </a:r>
          </a:p>
          <a:p>
            <a:r>
              <a:rPr lang="en-GB" sz="2400" dirty="0" smtClean="0"/>
              <a:t>HCA will ask for supporting documentation to the facts in the statement </a:t>
            </a:r>
            <a:r>
              <a:rPr lang="en-GB" sz="2400" dirty="0" smtClean="0">
                <a:solidFill>
                  <a:srgbClr val="C00000"/>
                </a:solidFill>
              </a:rPr>
              <a:t>– weaker statements lack outcomes or utilisation data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Yvonne\AppData\Local\Microsoft\Windows\Temporary Internet Files\Content.IE5\OEEPIP2C\Bigstock48158489ComplianceRulesRegsGuidelines-300x300.jp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26" y="0"/>
            <a:ext cx="1255710" cy="12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80264"/>
            <a:ext cx="773828" cy="4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Performance – evidence from Board reports - can tenants help?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GB" dirty="0">
                <a:latin typeface="Arial" charset="0"/>
                <a:cs typeface="Arial" charset="0"/>
              </a:rPr>
              <a:t>What is this organisation for?</a:t>
            </a:r>
          </a:p>
          <a:p>
            <a:pPr>
              <a:spcBef>
                <a:spcPts val="480"/>
              </a:spcBef>
            </a:pPr>
            <a:r>
              <a:rPr lang="en-GB" dirty="0" smtClean="0">
                <a:latin typeface="Arial" charset="0"/>
                <a:cs typeface="Arial" charset="0"/>
              </a:rPr>
              <a:t>Why </a:t>
            </a:r>
            <a:r>
              <a:rPr lang="en-GB" dirty="0">
                <a:latin typeface="Arial" charset="0"/>
                <a:cs typeface="Arial" charset="0"/>
              </a:rPr>
              <a:t>we </a:t>
            </a:r>
            <a:r>
              <a:rPr lang="en-GB" dirty="0" smtClean="0">
                <a:latin typeface="Arial" charset="0"/>
                <a:cs typeface="Arial" charset="0"/>
              </a:rPr>
              <a:t>are doing </a:t>
            </a:r>
            <a:r>
              <a:rPr lang="en-GB" dirty="0">
                <a:latin typeface="Arial" charset="0"/>
                <a:cs typeface="Arial" charset="0"/>
              </a:rPr>
              <a:t>this?</a:t>
            </a:r>
          </a:p>
          <a:p>
            <a:pPr>
              <a:spcBef>
                <a:spcPts val="480"/>
              </a:spcBef>
            </a:pPr>
            <a:r>
              <a:rPr lang="en-GB" dirty="0">
                <a:latin typeface="Arial" charset="0"/>
                <a:cs typeface="Arial" charset="0"/>
              </a:rPr>
              <a:t>What happens if </a:t>
            </a:r>
            <a:r>
              <a:rPr lang="en-GB" dirty="0" smtClean="0">
                <a:latin typeface="Arial" charset="0"/>
                <a:cs typeface="Arial" charset="0"/>
              </a:rPr>
              <a:t>things go </a:t>
            </a:r>
            <a:r>
              <a:rPr lang="en-GB" dirty="0">
                <a:latin typeface="Arial" charset="0"/>
                <a:cs typeface="Arial" charset="0"/>
              </a:rPr>
              <a:t>wrong?</a:t>
            </a:r>
          </a:p>
          <a:p>
            <a:pPr>
              <a:spcBef>
                <a:spcPts val="480"/>
              </a:spcBef>
            </a:pPr>
            <a:r>
              <a:rPr lang="en-GB" dirty="0" smtClean="0">
                <a:latin typeface="Arial" charset="0"/>
                <a:cs typeface="Arial" charset="0"/>
              </a:rPr>
              <a:t>How do we </a:t>
            </a:r>
            <a:r>
              <a:rPr lang="en-GB" dirty="0">
                <a:latin typeface="Arial" charset="0"/>
                <a:cs typeface="Arial" charset="0"/>
              </a:rPr>
              <a:t>know if things are going OK (or not)?</a:t>
            </a:r>
          </a:p>
          <a:p>
            <a:pPr>
              <a:spcBef>
                <a:spcPts val="480"/>
              </a:spcBef>
            </a:pPr>
            <a:r>
              <a:rPr lang="en-GB" dirty="0">
                <a:latin typeface="Arial" charset="0"/>
                <a:cs typeface="Arial" charset="0"/>
              </a:rPr>
              <a:t>If </a:t>
            </a:r>
            <a:r>
              <a:rPr lang="en-GB" dirty="0" smtClean="0">
                <a:latin typeface="Arial" charset="0"/>
                <a:cs typeface="Arial" charset="0"/>
              </a:rPr>
              <a:t>putting </a:t>
            </a:r>
            <a:r>
              <a:rPr lang="en-GB" dirty="0">
                <a:latin typeface="Arial" charset="0"/>
                <a:cs typeface="Arial" charset="0"/>
              </a:rPr>
              <a:t>my own money at risk, would I do this?  </a:t>
            </a:r>
          </a:p>
          <a:p>
            <a:pPr>
              <a:spcBef>
                <a:spcPts val="480"/>
              </a:spcBef>
            </a:pPr>
            <a:r>
              <a:rPr lang="en-GB" dirty="0" smtClean="0">
                <a:latin typeface="Arial" charset="0"/>
                <a:cs typeface="Arial" charset="0"/>
              </a:rPr>
              <a:t>If yes, </a:t>
            </a:r>
            <a:r>
              <a:rPr lang="en-GB" dirty="0">
                <a:latin typeface="Arial" charset="0"/>
                <a:cs typeface="Arial" charset="0"/>
              </a:rPr>
              <a:t>what return would I want?</a:t>
            </a:r>
          </a:p>
          <a:p>
            <a:endParaRPr lang="en-GB" dirty="0"/>
          </a:p>
        </p:txBody>
      </p:sp>
      <p:pic>
        <p:nvPicPr>
          <p:cNvPr id="4100" name="Picture 4" descr="C:\Users\Yvonne\AppData\Local\Microsoft\Windows\Temporary Internet Files\Content.IE5\JI6SFWLN\question_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382416" cy="23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Governance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50691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Join your strategies for involvement to align with corporate vision, mission and values</a:t>
            </a:r>
          </a:p>
          <a:p>
            <a:r>
              <a:rPr lang="en-GB" dirty="0" smtClean="0"/>
              <a:t>Make it clear how CI contributes</a:t>
            </a:r>
          </a:p>
          <a:p>
            <a:r>
              <a:rPr lang="en-GB" dirty="0" smtClean="0"/>
              <a:t>If tenants are giving assurance, be clear about their capacity and skills to do what you expect, or lower your expectations in the strategy</a:t>
            </a:r>
          </a:p>
          <a:p>
            <a:r>
              <a:rPr lang="en-GB" dirty="0" smtClean="0"/>
              <a:t>Ensure minutes align with decisions on assurance and show and reflect debate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How can we evidence resident involvement and empowerment?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Yvonne\AppData\Local\Microsoft\Windows\Temporary Internet Files\Content.IE5\R020VWT1\422391_stock-photo-winning-team-celebrating-on-podiu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Risk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Is there a role for Customer in risk management?</a:t>
            </a:r>
          </a:p>
          <a:p>
            <a:r>
              <a:rPr lang="en-GB" dirty="0" smtClean="0"/>
              <a:t>Do your customers know your risks and risk appetite?</a:t>
            </a:r>
          </a:p>
          <a:p>
            <a:r>
              <a:rPr lang="en-GB" dirty="0" smtClean="0"/>
              <a:t>How does their whistle blowing etc get heard when immediate action is required?</a:t>
            </a:r>
          </a:p>
          <a:p>
            <a:r>
              <a:rPr lang="en-GB" dirty="0" smtClean="0"/>
              <a:t>Do papers to Board on consumer standards (inc CI) highlight risk?</a:t>
            </a:r>
          </a:p>
          <a:p>
            <a:r>
              <a:rPr lang="en-GB" dirty="0" smtClean="0"/>
              <a:t>How does the Scrutiny Group give assurance?</a:t>
            </a:r>
            <a:endParaRPr lang="en-GB" dirty="0"/>
          </a:p>
        </p:txBody>
      </p:sp>
      <p:pic>
        <p:nvPicPr>
          <p:cNvPr id="4098" name="Picture 2" descr="C:\Users\Yvonne\AppData\Local\Microsoft\Windows\Temporary Internet Files\Content.IE5\R020VWT1\7512516_orig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81" y="2348880"/>
            <a:ext cx="2880319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7030A0"/>
                </a:solidFill>
              </a:rPr>
              <a:t>Do we understand the involvement arrangements and can we explain links to governance an VFM?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Can we draw it on a sheet of A3 paper?</a:t>
            </a:r>
            <a:endParaRPr lang="en-GB" sz="2400" dirty="0"/>
          </a:p>
          <a:p>
            <a:r>
              <a:rPr lang="en-GB" sz="2400" dirty="0" smtClean="0"/>
              <a:t>Can we explain it to ourselves?</a:t>
            </a:r>
            <a:endParaRPr lang="en-GB" sz="2400" dirty="0"/>
          </a:p>
          <a:p>
            <a:r>
              <a:rPr lang="en-GB" sz="2400" dirty="0" smtClean="0"/>
              <a:t>Can we explain it to the regulator (if we get asked)?</a:t>
            </a:r>
            <a:endParaRPr lang="en-GB" sz="2400" dirty="0"/>
          </a:p>
          <a:p>
            <a:r>
              <a:rPr lang="en-GB" sz="2400" dirty="0" smtClean="0"/>
              <a:t>Do we know how risk and assurance flows round the structure?</a:t>
            </a:r>
            <a:endParaRPr lang="en-GB" sz="2400" dirty="0"/>
          </a:p>
          <a:p>
            <a:r>
              <a:rPr lang="en-GB" sz="2400" dirty="0" smtClean="0"/>
              <a:t>Have we got the skills to manage the direction?</a:t>
            </a:r>
            <a:endParaRPr lang="en-GB" sz="2400" dirty="0"/>
          </a:p>
          <a:p>
            <a:r>
              <a:rPr lang="en-GB" sz="2400" dirty="0" smtClean="0"/>
              <a:t>If not, why is it so complex?</a:t>
            </a:r>
            <a:endParaRPr lang="en-GB" sz="2400" dirty="0"/>
          </a:p>
        </p:txBody>
      </p:sp>
      <p:pic>
        <p:nvPicPr>
          <p:cNvPr id="6" name="Picture 2" descr="C:\Users\Yvonne\AppData\Local\Microsoft\Windows\Temporary Internet Files\Content.IE5\R020VWT1\422391_stock-photo-winning-team-celebrating-on-podiu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84784"/>
            <a:ext cx="1637924" cy="163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19100" y="260350"/>
            <a:ext cx="847338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Are we getting value for money?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6793"/>
            <a:ext cx="8064127" cy="4756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VFM is at the heart of IDAs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VFM – part of the Governance judgement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VFM statements and HCA views of efficiency </a:t>
            </a:r>
          </a:p>
          <a:p>
            <a:r>
              <a:rPr lang="en-GB" dirty="0" smtClean="0"/>
              <a:t>Why are we doing this?</a:t>
            </a:r>
          </a:p>
          <a:p>
            <a:r>
              <a:rPr lang="en-GB" dirty="0" smtClean="0"/>
              <a:t>Could we do it differently?</a:t>
            </a:r>
          </a:p>
          <a:p>
            <a:r>
              <a:rPr lang="en-GB" dirty="0" smtClean="0"/>
              <a:t>Should we be doing it at all?</a:t>
            </a:r>
          </a:p>
          <a:p>
            <a:r>
              <a:rPr lang="en-GB" dirty="0" smtClean="0"/>
              <a:t>What are we achieving through doing it?</a:t>
            </a:r>
          </a:p>
          <a:p>
            <a:r>
              <a:rPr lang="en-GB" dirty="0" smtClean="0"/>
              <a:t>Do we know what it’s costing us to do it?</a:t>
            </a:r>
          </a:p>
          <a:p>
            <a:r>
              <a:rPr lang="en-GB" dirty="0" smtClean="0"/>
              <a:t>Could we do it for lower cost without compromising quality?</a:t>
            </a:r>
          </a:p>
          <a:p>
            <a:r>
              <a:rPr lang="en-GB" dirty="0" smtClean="0"/>
              <a:t>Have we got the quality/cost equation right?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Content Placeholder 3" descr="C:\Users\Yvonne\AppData\Local\Microsoft\Windows\Temporary Internet Files\Content.IE5\ATGFHYIR\wiki6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21" y="2564904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Other regulatory expectations (1)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Self assessments</a:t>
            </a:r>
          </a:p>
          <a:p>
            <a:r>
              <a:rPr lang="en-GB" dirty="0" smtClean="0"/>
              <a:t>Economic Standards</a:t>
            </a:r>
          </a:p>
          <a:p>
            <a:r>
              <a:rPr lang="en-GB" dirty="0" smtClean="0"/>
              <a:t>Consumer Standards</a:t>
            </a:r>
          </a:p>
          <a:p>
            <a:r>
              <a:rPr lang="en-GB" dirty="0" smtClean="0"/>
              <a:t>Should be referenced to evidence</a:t>
            </a:r>
          </a:p>
          <a:p>
            <a:r>
              <a:rPr lang="en-GB" dirty="0" smtClean="0"/>
              <a:t>Are customers involved in internal audit?</a:t>
            </a:r>
          </a:p>
          <a:p>
            <a:pPr marL="0" indent="0">
              <a:buNone/>
            </a:pPr>
            <a:r>
              <a:rPr lang="en-GB" u="sng" dirty="0" smtClean="0"/>
              <a:t>VFM</a:t>
            </a:r>
          </a:p>
          <a:p>
            <a:r>
              <a:rPr lang="en-GB" dirty="0" smtClean="0"/>
              <a:t>Cost of delivery and performance</a:t>
            </a:r>
          </a:p>
          <a:p>
            <a:r>
              <a:rPr lang="en-GB" dirty="0" smtClean="0"/>
              <a:t>How have customer been involved?</a:t>
            </a:r>
          </a:p>
          <a:p>
            <a:r>
              <a:rPr lang="en-GB" dirty="0" smtClean="0"/>
              <a:t>Shared services</a:t>
            </a:r>
          </a:p>
          <a:p>
            <a:r>
              <a:rPr lang="en-GB" dirty="0" smtClean="0"/>
              <a:t>The golden thread of picking up issues from business and corporate plans and strategies</a:t>
            </a:r>
          </a:p>
          <a:p>
            <a:endParaRPr lang="en-GB" dirty="0"/>
          </a:p>
        </p:txBody>
      </p:sp>
      <p:pic>
        <p:nvPicPr>
          <p:cNvPr id="5123" name="Picture 3" descr="C:\Users\Yvonne\AppData\Local\Microsoft\Windows\Temporary Internet Files\Content.IE5\ATGFHYIR\wiki6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12" y="198884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Other regulatory expectations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Performance</a:t>
            </a:r>
          </a:p>
          <a:p>
            <a:r>
              <a:rPr lang="en-GB" dirty="0" smtClean="0"/>
              <a:t>Narrative reliance</a:t>
            </a:r>
          </a:p>
          <a:p>
            <a:r>
              <a:rPr lang="en-GB" dirty="0" smtClean="0"/>
              <a:t>Reference documents</a:t>
            </a:r>
          </a:p>
          <a:p>
            <a:r>
              <a:rPr lang="en-GB" dirty="0" smtClean="0"/>
              <a:t>KPIs to evidence how the consumer standards are being met</a:t>
            </a:r>
          </a:p>
          <a:p>
            <a:r>
              <a:rPr lang="en-GB" dirty="0" smtClean="0"/>
              <a:t>Specific objectives</a:t>
            </a:r>
          </a:p>
          <a:p>
            <a:r>
              <a:rPr lang="en-GB" dirty="0" smtClean="0"/>
              <a:t>Measurable targets</a:t>
            </a:r>
          </a:p>
          <a:p>
            <a:r>
              <a:rPr lang="en-GB" dirty="0" smtClean="0"/>
              <a:t>Outcome focused</a:t>
            </a:r>
          </a:p>
          <a:p>
            <a:r>
              <a:rPr lang="en-GB" dirty="0" smtClean="0"/>
              <a:t>Reviewed by Board</a:t>
            </a:r>
          </a:p>
          <a:p>
            <a:pPr marL="0" indent="0">
              <a:buNone/>
            </a:pPr>
            <a:r>
              <a:rPr lang="en-GB" u="sng" dirty="0" smtClean="0"/>
              <a:t>Resident involvement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Traditional methods ‘v’ Connecting digitally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Scrutiny reports lacking analysis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Succinct reports on strategy and risk assurance</a:t>
            </a:r>
          </a:p>
          <a:p>
            <a:endParaRPr lang="en-GB" dirty="0"/>
          </a:p>
        </p:txBody>
      </p:sp>
      <p:pic>
        <p:nvPicPr>
          <p:cNvPr id="8194" name="Picture 2" descr="C:\Users\Yvonne\AppData\Local\Microsoft\Windows\Temporary Internet Files\Content.IE5\R020VWT1\Catch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10" y="2132857"/>
            <a:ext cx="25235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Discussion: Performance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How do you assure your board on delivery of the TIE standard?</a:t>
            </a:r>
          </a:p>
          <a:p>
            <a:r>
              <a:rPr lang="en-GB" dirty="0" smtClean="0"/>
              <a:t>Where does information get reported?</a:t>
            </a:r>
          </a:p>
          <a:p>
            <a:r>
              <a:rPr lang="en-GB" dirty="0" smtClean="0"/>
              <a:t>Are you transparent with tenants?</a:t>
            </a:r>
          </a:p>
          <a:p>
            <a:r>
              <a:rPr lang="en-GB" dirty="0" smtClean="0"/>
              <a:t>Wat evidence do you have of involvement and consultation?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  <p:pic>
        <p:nvPicPr>
          <p:cNvPr id="6146" name="Picture 2" descr="C:\Users\Yvonne\AppData\Local\Microsoft\Windows\Temporary Internet Files\Content.IE5\JR37M77N\zrijv8c0gze3xcr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491880" cy="34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19100" y="260350"/>
            <a:ext cx="8185348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3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When the basics go wrong</a:t>
            </a:r>
            <a:r>
              <a:rPr lang="en-GB" sz="36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how can tenants help?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6793"/>
            <a:ext cx="8064127" cy="4756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The big stuff:</a:t>
            </a:r>
          </a:p>
          <a:p>
            <a:r>
              <a:rPr lang="en-GB" sz="2400" dirty="0" smtClean="0"/>
              <a:t>The Regulatory standards </a:t>
            </a:r>
          </a:p>
          <a:p>
            <a:r>
              <a:rPr lang="en-GB" sz="2400" dirty="0" smtClean="0"/>
              <a:t>The Governance and financial viability standards in detail</a:t>
            </a:r>
          </a:p>
          <a:p>
            <a:r>
              <a:rPr lang="en-GB" sz="2400" dirty="0" smtClean="0"/>
              <a:t>VFM statements and expectations</a:t>
            </a:r>
          </a:p>
          <a:p>
            <a:pPr marL="0" indent="0">
              <a:buNone/>
            </a:pPr>
            <a:r>
              <a:rPr lang="en-GB" sz="2400" b="1" dirty="0" smtClean="0"/>
              <a:t>The basics and what has gone wrong for others, so far:</a:t>
            </a:r>
          </a:p>
          <a:p>
            <a:r>
              <a:rPr lang="en-GB" sz="2400" dirty="0" smtClean="0"/>
              <a:t>Gas safety  and health and safety </a:t>
            </a:r>
          </a:p>
          <a:p>
            <a:r>
              <a:rPr lang="en-GB" sz="2400" dirty="0" smtClean="0"/>
              <a:t>Treasury management</a:t>
            </a:r>
          </a:p>
          <a:p>
            <a:r>
              <a:rPr lang="en-GB" sz="2400" dirty="0" smtClean="0"/>
              <a:t>Group structure arrangements</a:t>
            </a:r>
          </a:p>
          <a:p>
            <a:r>
              <a:rPr lang="en-GB" sz="2400" dirty="0" smtClean="0"/>
              <a:t>Pay offs to Executives</a:t>
            </a:r>
          </a:p>
          <a:p>
            <a:r>
              <a:rPr lang="en-GB" sz="2400" dirty="0" smtClean="0"/>
              <a:t>Rent setting</a:t>
            </a:r>
          </a:p>
          <a:p>
            <a:r>
              <a:rPr lang="en-GB" sz="2400" dirty="0" smtClean="0"/>
              <a:t>Data quality and timeliness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2" descr="C:\Users\Yvonne\AppData\Local\Microsoft\Windows\Temporary Internet Files\Content.IE5\R020VWT1\7512516_orig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3" y="3789040"/>
            <a:ext cx="216023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No more salami slicing for VFM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en-GB" dirty="0" smtClean="0">
                <a:latin typeface="Arial" charset="0"/>
                <a:cs typeface="Arial" charset="0"/>
              </a:rPr>
              <a:t>You could…..</a:t>
            </a:r>
          </a:p>
          <a:p>
            <a:pPr marL="0" indent="0">
              <a:spcBef>
                <a:spcPts val="480"/>
              </a:spcBef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>
              <a:spcBef>
                <a:spcPts val="480"/>
              </a:spcBef>
            </a:pPr>
            <a:r>
              <a:rPr lang="en-GB" dirty="0" smtClean="0">
                <a:latin typeface="Arial" charset="0"/>
                <a:cs typeface="Arial" charset="0"/>
              </a:rPr>
              <a:t>Scale </a:t>
            </a:r>
            <a:r>
              <a:rPr lang="en-GB" dirty="0">
                <a:latin typeface="Arial" charset="0"/>
                <a:cs typeface="Arial" charset="0"/>
              </a:rPr>
              <a:t>back/re-profile </a:t>
            </a:r>
            <a:r>
              <a:rPr lang="en-GB" dirty="0" smtClean="0">
                <a:latin typeface="Arial" charset="0"/>
                <a:cs typeface="Arial" charset="0"/>
              </a:rPr>
              <a:t>services and repairs</a:t>
            </a:r>
          </a:p>
          <a:p>
            <a:pPr>
              <a:spcBef>
                <a:spcPts val="480"/>
              </a:spcBef>
            </a:pPr>
            <a:r>
              <a:rPr lang="en-GB" dirty="0">
                <a:latin typeface="Arial" charset="0"/>
                <a:cs typeface="Arial" charset="0"/>
              </a:rPr>
              <a:t>G</a:t>
            </a:r>
            <a:r>
              <a:rPr lang="en-GB" dirty="0" smtClean="0">
                <a:latin typeface="Arial" charset="0"/>
                <a:cs typeface="Arial" charset="0"/>
              </a:rPr>
              <a:t>o digital but not quickly- limiting for involvement</a:t>
            </a:r>
          </a:p>
          <a:p>
            <a:pPr>
              <a:spcBef>
                <a:spcPts val="480"/>
              </a:spcBef>
            </a:pPr>
            <a:r>
              <a:rPr lang="en-GB" dirty="0" smtClean="0">
                <a:latin typeface="Arial" charset="0"/>
                <a:cs typeface="Arial" charset="0"/>
              </a:rPr>
              <a:t>Try more salami </a:t>
            </a:r>
            <a:r>
              <a:rPr lang="en-GB" dirty="0">
                <a:latin typeface="Arial" charset="0"/>
                <a:cs typeface="Arial" charset="0"/>
              </a:rPr>
              <a:t>slice efficiency</a:t>
            </a:r>
          </a:p>
          <a:p>
            <a:pPr>
              <a:spcBef>
                <a:spcPts val="480"/>
              </a:spcBef>
            </a:pPr>
            <a:endParaRPr lang="en-GB" dirty="0">
              <a:latin typeface="Arial" charset="0"/>
              <a:cs typeface="Arial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en-GB" dirty="0" smtClean="0">
                <a:latin typeface="Arial" charset="0"/>
                <a:cs typeface="Arial" charset="0"/>
              </a:rPr>
              <a:t>Or take the HCA favoured sophisticated approach…</a:t>
            </a:r>
          </a:p>
          <a:p>
            <a:pPr marL="0" indent="0">
              <a:spcBef>
                <a:spcPts val="480"/>
              </a:spcBef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>
              <a:spcBef>
                <a:spcPts val="480"/>
              </a:spcBef>
            </a:pPr>
            <a:r>
              <a:rPr lang="en-GB" dirty="0">
                <a:latin typeface="Arial" charset="0"/>
                <a:cs typeface="Arial" charset="0"/>
              </a:rPr>
              <a:t>Adopt a longer term view</a:t>
            </a:r>
          </a:p>
          <a:p>
            <a:pPr>
              <a:spcBef>
                <a:spcPts val="480"/>
              </a:spcBef>
            </a:pPr>
            <a:r>
              <a:rPr lang="en-GB" dirty="0">
                <a:latin typeface="Arial" charset="0"/>
                <a:cs typeface="Arial" charset="0"/>
              </a:rPr>
              <a:t>Re-visit purpose, strategy and structure</a:t>
            </a:r>
          </a:p>
          <a:p>
            <a:pPr>
              <a:spcBef>
                <a:spcPts val="480"/>
              </a:spcBef>
            </a:pPr>
            <a:r>
              <a:rPr lang="en-GB" dirty="0">
                <a:latin typeface="Arial" charset="0"/>
                <a:cs typeface="Arial" charset="0"/>
              </a:rPr>
              <a:t>Understand what is really important and what tenants and other stakeholders are looking for</a:t>
            </a:r>
          </a:p>
          <a:p>
            <a:pPr>
              <a:spcBef>
                <a:spcPts val="480"/>
              </a:spcBef>
            </a:pPr>
            <a:r>
              <a:rPr lang="en-GB" dirty="0">
                <a:latin typeface="Arial" charset="0"/>
                <a:cs typeface="Arial" charset="0"/>
              </a:rPr>
              <a:t>Embed value for money in everything that you do</a:t>
            </a:r>
          </a:p>
          <a:p>
            <a:endParaRPr lang="en-GB" dirty="0"/>
          </a:p>
        </p:txBody>
      </p:sp>
      <p:pic>
        <p:nvPicPr>
          <p:cNvPr id="2050" name="Picture 2" descr="C:\Users\Yvonne\AppData\Local\Microsoft\Windows\Temporary Internet Files\Content.IE5\UWMWB6KE\iStock_000016180835XSm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41424"/>
            <a:ext cx="2448272" cy="16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Discussion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How do you/can you involve tenants in this years VFM statement</a:t>
            </a:r>
            <a:endParaRPr lang="en-GB" dirty="0"/>
          </a:p>
        </p:txBody>
      </p:sp>
      <p:pic>
        <p:nvPicPr>
          <p:cNvPr id="11269" name="Picture 5" descr="C:\Users\Yvonne\AppData\Local\Microsoft\Windows\Temporary Internet Files\Content.IE5\9827OPLS\sutradar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78" y="2564904"/>
            <a:ext cx="222580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Any questions/comments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yvonne@tenantadvisor.net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07867974659</a:t>
            </a:r>
            <a:endParaRPr lang="en-GB" dirty="0"/>
          </a:p>
        </p:txBody>
      </p:sp>
      <p:pic>
        <p:nvPicPr>
          <p:cNvPr id="10243" name="Picture 3" descr="C:\Users\Yvonne\AppData\Local\Microsoft\Windows\Temporary Internet Files\Content.IE5\9827OPLS\thanks2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504473" cy="30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Yvonne\AppData\Local\Microsoft\Windows\Temporary Internet Files\Content.IE5\VIRAUCQE\wine_dive_47278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2669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What’s new and why?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92514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Delivering better value for money – understanding differences in unit costs</a:t>
            </a:r>
          </a:p>
          <a:p>
            <a:r>
              <a:rPr lang="en-GB" dirty="0" smtClean="0"/>
              <a:t>Top 350 RPs – size – supported housing and regional differences – only explains half of the variations</a:t>
            </a:r>
          </a:p>
          <a:p>
            <a:r>
              <a:rPr lang="en-GB" dirty="0"/>
              <a:t>S</a:t>
            </a:r>
            <a:r>
              <a:rPr lang="en-GB" dirty="0" smtClean="0"/>
              <a:t>avings achieved without impact on services – rent cuts to 2020 (and beyond?)</a:t>
            </a:r>
          </a:p>
          <a:p>
            <a:r>
              <a:rPr lang="en-GB" dirty="0" smtClean="0"/>
              <a:t>Focus on efficiency to deliver the cuts whilst also delivering new Homes, investment in existing homes and quality of service built</a:t>
            </a:r>
          </a:p>
          <a:p>
            <a:r>
              <a:rPr lang="en-GB" dirty="0" smtClean="0"/>
              <a:t>VFM and IDA  - an integral part – view accounts and forecasts</a:t>
            </a:r>
          </a:p>
          <a:p>
            <a:r>
              <a:rPr lang="en-GB" dirty="0" smtClean="0"/>
              <a:t>VFM focus – leading indicator of good governance</a:t>
            </a:r>
          </a:p>
          <a:p>
            <a:r>
              <a:rPr lang="en-GB" dirty="0" smtClean="0"/>
              <a:t>Comprehensive VFM strategy</a:t>
            </a:r>
          </a:p>
          <a:p>
            <a:r>
              <a:rPr lang="en-GB" dirty="0" smtClean="0"/>
              <a:t>Board must understand their costs, the drivers and why they are higher or lower than other providers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  <p:pic>
        <p:nvPicPr>
          <p:cNvPr id="8" name="Picture 2" descr="C:\Users\Yvonne\AppData\Local\Microsoft\Windows\Temporary Internet Files\Content.IE5\PNCFVHFO\business_performan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68" y="1268760"/>
            <a:ext cx="3042314" cy="20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19100" y="260350"/>
            <a:ext cx="6624638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en-GB" sz="3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en-GB" sz="3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HCA</a:t>
            </a:r>
            <a:r>
              <a:rPr lang="en-GB" sz="36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- the required outcomes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6793"/>
            <a:ext cx="8064127" cy="4756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Governance</a:t>
            </a:r>
          </a:p>
          <a:p>
            <a:pPr marL="0" indent="0">
              <a:buNone/>
            </a:pPr>
            <a:r>
              <a:rPr lang="en-GB" sz="2400" dirty="0" smtClean="0"/>
              <a:t>Registered providers </a:t>
            </a:r>
            <a:r>
              <a:rPr lang="en-GB" sz="2400" dirty="0"/>
              <a:t>shall ensure effective governance arrangements that deliver their aims, objectives and intended outcomes for tenants and potential tenants in an effective, transparent and accountable manner.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VFM Transparency – annual self-assessment</a:t>
            </a:r>
          </a:p>
          <a:p>
            <a:pPr marL="0" indent="0">
              <a:buNone/>
            </a:pPr>
            <a:r>
              <a:rPr lang="en-GB" sz="2400" dirty="0" smtClean="0"/>
              <a:t>They must enable stakeholders (inc tenants) to  reach an informed opinion that only a thorough an comprehensive explanation will permit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Lessons</a:t>
            </a:r>
            <a:endParaRPr lang="en-GB" sz="24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Careful with anecdotal evidence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Careful with unclear quantified targets for future savings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Careful with reported information on relative and comparative costs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The Golden thread – the HCA now has 3 years of statements since 2012/13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Rent cuts 2015 – some lee-way last year</a:t>
            </a:r>
            <a:endParaRPr lang="en-GB" sz="2400" dirty="0"/>
          </a:p>
        </p:txBody>
      </p:sp>
      <p:pic>
        <p:nvPicPr>
          <p:cNvPr id="10242" name="Picture 2" descr="C:\Users\Yvonne\AppData\Local\Microsoft\Windows\Temporary Internet Files\Content.IE5\JI6SFWLN\checkli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512168" cy="14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So what is the regulator looking for?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A clear plan that you know how to deliver </a:t>
            </a:r>
          </a:p>
          <a:p>
            <a:r>
              <a:rPr lang="en-GB" dirty="0"/>
              <a:t>Appropriate and effective risk management, which considers the whole business and its environment</a:t>
            </a:r>
          </a:p>
          <a:p>
            <a:r>
              <a:rPr lang="en-GB" dirty="0"/>
              <a:t>Clear understanding of what could cause the business to break, effective mitigations and recognised trigger points</a:t>
            </a:r>
          </a:p>
          <a:p>
            <a:r>
              <a:rPr lang="en-GB" dirty="0"/>
              <a:t>Understanding of combinations of variables reflecting potential correlations – serious and realistic scenarios</a:t>
            </a:r>
          </a:p>
          <a:p>
            <a:endParaRPr lang="en-GB" dirty="0"/>
          </a:p>
        </p:txBody>
      </p:sp>
      <p:pic>
        <p:nvPicPr>
          <p:cNvPr id="9221" name="Picture 5" descr="C:\Users\Yvonne\AppData\Local\Microsoft\Windows\Temporary Internet Files\Content.IE5\H8Z8HAV0\large-eyes-looking-strangely-to-the-left-166.6-16131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48" y="1844824"/>
            <a:ext cx="2063760" cy="20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0824" y="260350"/>
            <a:ext cx="8425631" cy="11430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Elements of the HCAs new assessment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666596"/>
              </p:ext>
            </p:extLst>
          </p:nvPr>
        </p:nvGraphicFramePr>
        <p:xfrm>
          <a:off x="92074" y="1412776"/>
          <a:ext cx="8728397" cy="476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70" y="4783137"/>
            <a:ext cx="2022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0202378">
            <a:off x="3276600" y="5199063"/>
            <a:ext cx="649288" cy="3619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50938" y="4379913"/>
            <a:ext cx="13160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500" dirty="0">
                <a:solidFill>
                  <a:srgbClr val="C00000"/>
                </a:solidFill>
                <a:latin typeface="Arial" charset="0"/>
              </a:rPr>
              <a:t>Plus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6"/>
          <p:cNvSpPr>
            <a:spLocks noGrp="1"/>
          </p:cNvSpPr>
          <p:nvPr>
            <p:ph idx="1"/>
          </p:nvPr>
        </p:nvSpPr>
        <p:spPr>
          <a:xfrm>
            <a:off x="467544" y="2090172"/>
            <a:ext cx="8079556" cy="4147116"/>
          </a:xfrm>
        </p:spPr>
        <p:txBody>
          <a:bodyPr/>
          <a:lstStyle/>
          <a:p>
            <a:pPr>
              <a:defRPr/>
            </a:pPr>
            <a:endParaRPr lang="en-GB" sz="2200" dirty="0" smtClean="0">
              <a:latin typeface="Arial" charset="0"/>
            </a:endParaRPr>
          </a:p>
          <a:p>
            <a:pPr marL="0" indent="0">
              <a:buNone/>
              <a:defRPr/>
            </a:pPr>
            <a:endParaRPr lang="en-GB" sz="2200" dirty="0" smtClean="0">
              <a:latin typeface="Arial" charset="0"/>
            </a:endParaRPr>
          </a:p>
          <a:p>
            <a:pPr>
              <a:defRPr/>
            </a:pPr>
            <a:r>
              <a:rPr lang="en-GB" sz="2200" dirty="0" smtClean="0">
                <a:latin typeface="Arial" charset="0"/>
              </a:rPr>
              <a:t>Each </a:t>
            </a:r>
            <a:r>
              <a:rPr lang="en-GB" sz="2200" dirty="0">
                <a:latin typeface="Arial" charset="0"/>
              </a:rPr>
              <a:t>IDA is a bespoke piece of work and will consider in detail the provider’s viability (their ability to meet financial obligations) and their </a:t>
            </a:r>
            <a:r>
              <a:rPr lang="en-GB" sz="2200" dirty="0" smtClean="0">
                <a:latin typeface="Arial" charset="0"/>
              </a:rPr>
              <a:t>governance</a:t>
            </a:r>
          </a:p>
          <a:p>
            <a:pPr>
              <a:defRPr/>
            </a:pPr>
            <a:endParaRPr lang="en-GB" sz="2200" dirty="0">
              <a:latin typeface="Arial" charset="0"/>
            </a:endParaRPr>
          </a:p>
          <a:p>
            <a:pPr>
              <a:defRPr/>
            </a:pPr>
            <a:r>
              <a:rPr lang="en-GB" sz="2200" dirty="0">
                <a:latin typeface="Arial" charset="0"/>
              </a:rPr>
              <a:t>Each IDA is scoped to ensure </a:t>
            </a:r>
            <a:r>
              <a:rPr lang="en-GB" sz="2200" dirty="0" smtClean="0">
                <a:latin typeface="Arial" charset="0"/>
              </a:rPr>
              <a:t>the HCA focuses </a:t>
            </a:r>
            <a:r>
              <a:rPr lang="en-GB" sz="2200" dirty="0">
                <a:latin typeface="Arial" charset="0"/>
              </a:rPr>
              <a:t>on the key issues impacting upon the particular provider’s compliance. However, IDAs are framed around a consistent model, linked to the </a:t>
            </a:r>
            <a:r>
              <a:rPr lang="en-GB" sz="2200" dirty="0" smtClean="0">
                <a:latin typeface="Arial" charset="0"/>
              </a:rPr>
              <a:t>standards</a:t>
            </a:r>
          </a:p>
          <a:p>
            <a:pPr>
              <a:defRPr/>
            </a:pPr>
            <a:r>
              <a:rPr lang="en-GB" sz="2200" dirty="0" smtClean="0">
                <a:latin typeface="Arial" charset="0"/>
              </a:rPr>
              <a:t>Judgements on VFM in the governance assessment</a:t>
            </a:r>
            <a:endParaRPr lang="en-GB" sz="2200" dirty="0">
              <a:latin typeface="Arial" charset="0"/>
            </a:endParaRPr>
          </a:p>
          <a:p>
            <a:pPr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8228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GB" sz="2000" dirty="0" smtClean="0">
              <a:solidFill>
                <a:prstClr val="black"/>
              </a:solidFill>
              <a:latin typeface="Arial" charset="0"/>
            </a:endParaRPr>
          </a:p>
          <a:p>
            <a:pPr lvl="1">
              <a:defRPr/>
            </a:pPr>
            <a:endParaRPr lang="en-GB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In depth assessments (IDAs) </a:t>
            </a:r>
            <a:br>
              <a:rPr lang="en-GB" sz="3200" b="1" dirty="0" smtClean="0">
                <a:solidFill>
                  <a:srgbClr val="7030A0"/>
                </a:solidFill>
              </a:rPr>
            </a:br>
            <a:r>
              <a:rPr lang="en-GB" sz="3200" b="1" dirty="0" smtClean="0">
                <a:solidFill>
                  <a:srgbClr val="7030A0"/>
                </a:solidFill>
              </a:rPr>
              <a:t>– beyond transparency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Yvonne\AppData\Local\Microsoft\Windows\Temporary Internet Files\Content.IE5\ATGFHYIR\ducksinarow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82286"/>
            <a:ext cx="2086744" cy="12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IDA’s (1)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6851104" cy="5242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rgbClr val="7030A0"/>
                </a:solidFill>
              </a:rPr>
              <a:t>Deeper than a viability review:</a:t>
            </a:r>
          </a:p>
          <a:p>
            <a:r>
              <a:rPr lang="en-GB" sz="2200" dirty="0" smtClean="0"/>
              <a:t>Desktop and reactive IDA</a:t>
            </a:r>
          </a:p>
          <a:p>
            <a:r>
              <a:rPr lang="en-GB" sz="2200" dirty="0" smtClean="0"/>
              <a:t>Bespoke 1.5 - 2 days on site – lots of data before and after 100’s of documents (about 6 weeks notice)</a:t>
            </a:r>
          </a:p>
          <a:p>
            <a:r>
              <a:rPr lang="en-GB" sz="2200" dirty="0" smtClean="0"/>
              <a:t>Verbal report</a:t>
            </a:r>
          </a:p>
          <a:p>
            <a:r>
              <a:rPr lang="en-GB" sz="2200" dirty="0" smtClean="0"/>
              <a:t>Scope; preparation; electronic data transfer; feedback (might attend Board)</a:t>
            </a:r>
          </a:p>
          <a:p>
            <a:r>
              <a:rPr lang="en-GB" sz="2200" dirty="0" smtClean="0"/>
              <a:t>Preparation and management is everything</a:t>
            </a:r>
          </a:p>
          <a:p>
            <a:r>
              <a:rPr lang="en-GB" sz="2200" dirty="0" smtClean="0"/>
              <a:t>Don’t send documents which contradict eachother</a:t>
            </a:r>
          </a:p>
          <a:p>
            <a:r>
              <a:rPr lang="en-GB" sz="2200" dirty="0" smtClean="0"/>
              <a:t>Consider how you receive feedback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HCA will not look at consumer standards unless serious detriment – but want to see Board assurance on delivery of all regulatory standards an the law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Yvonne\AppData\Local\Microsoft\Windows\Temporary Internet Files\Content.IE5\JR37M77N\Dive_I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106432" cy="17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IDA’s (2)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5012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An assessment or risk profiles, exposures, financial strengths and weaknesses and governance (in its broadest sense):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Strategic direction:, </a:t>
            </a:r>
            <a:r>
              <a:rPr lang="en-GB" dirty="0" smtClean="0"/>
              <a:t>operating markets short and long term priorities and ambitions as they relate to the operating market and current environment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Structure: </a:t>
            </a:r>
            <a:r>
              <a:rPr lang="en-GB" dirty="0" smtClean="0"/>
              <a:t>how different elements interact and the activities they do</a:t>
            </a:r>
            <a:endParaRPr lang="en-GB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Financial resilience</a:t>
            </a:r>
            <a:r>
              <a:rPr lang="en-GB" dirty="0" smtClean="0"/>
              <a:t>: long term viably, strength and financial management – including costs, efficiency and financial performance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Risk: </a:t>
            </a:r>
            <a:r>
              <a:rPr lang="en-GB" dirty="0" smtClean="0"/>
              <a:t>understanding of significant risks an how through governance they are being manage, the risk appetite and how to maintain a financial position and protect social housing assets – inc reasonableness of assumption, risk identification processes, stress testing and impact of risks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Governance: </a:t>
            </a:r>
            <a:r>
              <a:rPr lang="en-GB" dirty="0" smtClean="0"/>
              <a:t>control quality of business plans and management reporting, timely financial arrangements and board skills and effectiveness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1266" name="Picture 2" descr="C:\Users\Yvonne\AppData\Local\Microsoft\Windows\Temporary Internet Files\Content.IE5\9827OPLS\A_Young_Girl_Scuba_Diving_Royalty_Free_Clipart_Picture_090618-126705-92504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511958" cy="12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8" y="6093296"/>
            <a:ext cx="1117608" cy="6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1417</Words>
  <Application>Microsoft Office PowerPoint</Application>
  <PresentationFormat>On-screen Show (4:3)</PresentationFormat>
  <Paragraphs>176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Scrutiny.net Regulation and VFM</vt:lpstr>
      <vt:lpstr>No more salami slicing for VFM</vt:lpstr>
      <vt:lpstr>What’s new and why?</vt:lpstr>
      <vt:lpstr> HCA - the required outcomes</vt:lpstr>
      <vt:lpstr>So what is the regulator looking for?</vt:lpstr>
      <vt:lpstr>Elements of the HCAs new assessment model</vt:lpstr>
      <vt:lpstr>In depth assessments (IDAs)  – beyond transparency</vt:lpstr>
      <vt:lpstr>IDA’s (1)</vt:lpstr>
      <vt:lpstr>IDA’s (2)</vt:lpstr>
      <vt:lpstr>VFM regulatory aims</vt:lpstr>
      <vt:lpstr>Performance – evidence from Board reports - can tenants help?</vt:lpstr>
      <vt:lpstr>Governance</vt:lpstr>
      <vt:lpstr>Risk</vt:lpstr>
      <vt:lpstr>Do we understand the involvement arrangements and can we explain links to governance an VFM?</vt:lpstr>
      <vt:lpstr>Are we getting value for money?</vt:lpstr>
      <vt:lpstr>Other regulatory expectations (1)</vt:lpstr>
      <vt:lpstr>Other regulatory expectations (2)</vt:lpstr>
      <vt:lpstr>Discussion: Performance</vt:lpstr>
      <vt:lpstr>When the basics go wrong how can tenants help?</vt:lpstr>
      <vt:lpstr>Discussion</vt:lpstr>
      <vt:lpstr>Any questions/comments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Dive Inspections and the consumer standards</dc:title>
  <dc:creator>Yvonne</dc:creator>
  <cp:lastModifiedBy>Yvonne</cp:lastModifiedBy>
  <cp:revision>28</cp:revision>
  <dcterms:created xsi:type="dcterms:W3CDTF">2016-04-25T13:07:11Z</dcterms:created>
  <dcterms:modified xsi:type="dcterms:W3CDTF">2016-06-20T22:13:02Z</dcterms:modified>
</cp:coreProperties>
</file>