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86" r:id="rId4"/>
    <p:sldId id="257" r:id="rId5"/>
    <p:sldId id="274" r:id="rId6"/>
    <p:sldId id="273" r:id="rId7"/>
    <p:sldId id="276" r:id="rId8"/>
    <p:sldId id="281" r:id="rId9"/>
    <p:sldId id="282" r:id="rId10"/>
    <p:sldId id="275" r:id="rId11"/>
    <p:sldId id="280" r:id="rId12"/>
    <p:sldId id="279" r:id="rId13"/>
    <p:sldId id="277" r:id="rId14"/>
    <p:sldId id="283" r:id="rId15"/>
    <p:sldId id="284"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912"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786A4-6F43-4ACE-90E3-5F5B6A5A6E46}" type="datetimeFigureOut">
              <a:rPr lang="en-GB" smtClean="0"/>
              <a:t>04/10/2016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EAD1-78E0-4DB9-8D25-4B4FB0D8D403}" type="slidenum">
              <a:rPr lang="en-GB" smtClean="0"/>
              <a:t>‹#›</a:t>
            </a:fld>
            <a:endParaRPr lang="en-GB" dirty="0"/>
          </a:p>
        </p:txBody>
      </p:sp>
    </p:spTree>
    <p:extLst>
      <p:ext uri="{BB962C8B-B14F-4D97-AF65-F5344CB8AC3E}">
        <p14:creationId xmlns:p14="http://schemas.microsoft.com/office/powerpoint/2010/main" val="139599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Perceptions audit</a:t>
            </a:r>
          </a:p>
          <a:p>
            <a:endParaRPr lang="en-GB" dirty="0"/>
          </a:p>
          <a:p>
            <a:r>
              <a:rPr lang="en-GB" dirty="0"/>
              <a:t>Ambition to Deliver outlined clearly where the sector wanted to be and how it wanted to be perceived. </a:t>
            </a:r>
          </a:p>
          <a:p>
            <a:endParaRPr lang="en-GB" dirty="0"/>
          </a:p>
          <a:p>
            <a:r>
              <a:rPr lang="en-GB" dirty="0"/>
              <a:t>However,  We wanted to better understand decision makers’, opinion formers’ and the public’s views of housing associations. So we interviewed politicians, media and think tanks from across the political spectrum, and carried out polling of the general public. Research was delivered by sector experts Webber Shandwick.</a:t>
            </a:r>
          </a:p>
          <a:p>
            <a:endParaRPr lang="en-GB" dirty="0"/>
          </a:p>
          <a:p>
            <a:r>
              <a:rPr lang="en-GB" b="1" dirty="0">
                <a:cs typeface="Arial" panose="020B0604020202020204" pitchFamily="34" charset="0"/>
              </a:rPr>
              <a:t>To know us is to love us</a:t>
            </a:r>
            <a:endParaRPr lang="en-GB" dirty="0">
              <a:cs typeface="Arial" panose="020B0604020202020204" pitchFamily="34" charset="0"/>
            </a:endParaRPr>
          </a:p>
          <a:p>
            <a:endParaRPr lang="en-GB" dirty="0">
              <a:cs typeface="Arial" panose="020B0604020202020204" pitchFamily="34" charset="0"/>
            </a:endParaRPr>
          </a:p>
          <a:p>
            <a:pPr marL="218699" indent="-218699">
              <a:buFont typeface="Arial" panose="020B0604020202020204" pitchFamily="34" charset="0"/>
              <a:buChar char="•"/>
            </a:pPr>
            <a:r>
              <a:rPr lang="en-GB" dirty="0">
                <a:cs typeface="Arial" panose="020B0604020202020204" pitchFamily="34" charset="0"/>
              </a:rPr>
              <a:t>Politicians that had interacted with associations valued the sector more – even when they were more aware of the sector’s shortcomings.</a:t>
            </a:r>
          </a:p>
          <a:p>
            <a:pPr lvl="1"/>
            <a:endParaRPr lang="en-GB" dirty="0">
              <a:cs typeface="Arial" panose="020B0604020202020204" pitchFamily="34" charset="0"/>
            </a:endParaRPr>
          </a:p>
          <a:p>
            <a:pPr marL="218699" indent="-218699">
              <a:buFont typeface="Arial" panose="020B0604020202020204" pitchFamily="34" charset="0"/>
              <a:buChar char="•"/>
            </a:pPr>
            <a:r>
              <a:rPr lang="en-GB" dirty="0">
                <a:cs typeface="Arial" panose="020B0604020202020204" pitchFamily="34" charset="0"/>
              </a:rPr>
              <a:t>Those who didn’t have much interaction with the sector talked of negative aspects of the sector in an unsubstantiated way.</a:t>
            </a:r>
          </a:p>
          <a:p>
            <a:endParaRPr lang="en-GB" dirty="0"/>
          </a:p>
          <a:p>
            <a:r>
              <a:rPr lang="en-GB" dirty="0"/>
              <a:t>Our focus has been on promoting work of associations and winning over new govt in a post Brexit environment</a:t>
            </a:r>
          </a:p>
          <a:p>
            <a:endParaRPr lang="en-GB" dirty="0"/>
          </a:p>
          <a:p>
            <a:endParaRPr lang="en-GB" dirty="0"/>
          </a:p>
        </p:txBody>
      </p:sp>
      <p:sp>
        <p:nvSpPr>
          <p:cNvPr id="4" name="Slide Number Placeholder 3"/>
          <p:cNvSpPr>
            <a:spLocks noGrp="1"/>
          </p:cNvSpPr>
          <p:nvPr>
            <p:ph type="sldNum" sz="quarter" idx="10"/>
          </p:nvPr>
        </p:nvSpPr>
        <p:spPr/>
        <p:txBody>
          <a:bodyPr/>
          <a:lstStyle/>
          <a:p>
            <a:fld id="{E8A550CD-7DAA-4295-9487-9BDEFACB27CB}" type="slidenum">
              <a:rPr lang="en-GB" smtClean="0"/>
              <a:pPr/>
              <a:t>5</a:t>
            </a:fld>
            <a:endParaRPr lang="en-GB" dirty="0"/>
          </a:p>
        </p:txBody>
      </p:sp>
    </p:spTree>
    <p:extLst>
      <p:ext uri="{BB962C8B-B14F-4D97-AF65-F5344CB8AC3E}">
        <p14:creationId xmlns:p14="http://schemas.microsoft.com/office/powerpoint/2010/main" val="269978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47457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40822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335320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385844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118649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399319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28736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339433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383472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160200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9380E-7376-41E2-A3F5-8A9368994935}" type="datetimeFigureOut">
              <a:rPr lang="en-GB" smtClean="0"/>
              <a:t>04/10/2016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000BC-2579-456A-9F3C-53B14D80143E}" type="slidenum">
              <a:rPr lang="en-GB" smtClean="0"/>
              <a:t>‹#›</a:t>
            </a:fld>
            <a:endParaRPr lang="en-GB" dirty="0"/>
          </a:p>
        </p:txBody>
      </p:sp>
    </p:spTree>
    <p:extLst>
      <p:ext uri="{BB962C8B-B14F-4D97-AF65-F5344CB8AC3E}">
        <p14:creationId xmlns:p14="http://schemas.microsoft.com/office/powerpoint/2010/main" val="95428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9380E-7376-41E2-A3F5-8A9368994935}" type="datetimeFigureOut">
              <a:rPr lang="en-GB" smtClean="0"/>
              <a:t>04/10/2016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000BC-2579-456A-9F3C-53B14D80143E}" type="slidenum">
              <a:rPr lang="en-GB" smtClean="0"/>
              <a:t>‹#›</a:t>
            </a:fld>
            <a:endParaRPr lang="en-GB" dirty="0"/>
          </a:p>
        </p:txBody>
      </p:sp>
    </p:spTree>
    <p:extLst>
      <p:ext uri="{BB962C8B-B14F-4D97-AF65-F5344CB8AC3E}">
        <p14:creationId xmlns:p14="http://schemas.microsoft.com/office/powerpoint/2010/main" val="413403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tenantadviso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obalthousing.org.uk/files/2016/09/PS157327-Keeping-It-Local-Issue-SINGLE-PAGES.pdf"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fps.org.uk/devolution"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tenantadvisor.net/" TargetMode="External"/><Relationship Id="rId2" Type="http://schemas.openxmlformats.org/officeDocument/2006/relationships/hyperlink" Target="mailto:Yvonne@tenantadvisor.net" TargetMode="Externa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jp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enantadvisor.net/" TargetMode="External"/><Relationship Id="rId2" Type="http://schemas.openxmlformats.org/officeDocument/2006/relationships/hyperlink" Target="mailto:Yvonne@tenantadvisor.net" TargetMode="Externa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Welcome to Scrutiny.Net</a:t>
            </a:r>
            <a:endParaRPr lang="en-GB" b="1" dirty="0"/>
          </a:p>
        </p:txBody>
      </p:sp>
      <p:sp>
        <p:nvSpPr>
          <p:cNvPr id="3" name="Subtitle 2"/>
          <p:cNvSpPr>
            <a:spLocks noGrp="1"/>
          </p:cNvSpPr>
          <p:nvPr>
            <p:ph type="subTitle" idx="1"/>
          </p:nvPr>
        </p:nvSpPr>
        <p:spPr/>
        <p:txBody>
          <a:bodyPr>
            <a:normAutofit fontScale="85000" lnSpcReduction="20000"/>
          </a:bodyPr>
          <a:lstStyle/>
          <a:p>
            <a:r>
              <a:rPr lang="en-GB" dirty="0" smtClean="0">
                <a:solidFill>
                  <a:srgbClr val="7030A0"/>
                </a:solidFill>
              </a:rPr>
              <a:t>Darlington 5</a:t>
            </a:r>
            <a:r>
              <a:rPr lang="en-GB" baseline="30000" dirty="0" smtClean="0">
                <a:solidFill>
                  <a:srgbClr val="7030A0"/>
                </a:solidFill>
              </a:rPr>
              <a:t>th</a:t>
            </a:r>
            <a:r>
              <a:rPr lang="en-GB" dirty="0" smtClean="0">
                <a:solidFill>
                  <a:srgbClr val="7030A0"/>
                </a:solidFill>
              </a:rPr>
              <a:t> October 2016</a:t>
            </a:r>
          </a:p>
          <a:p>
            <a:r>
              <a:rPr lang="en-GB" dirty="0" smtClean="0">
                <a:solidFill>
                  <a:schemeClr val="tx1"/>
                </a:solidFill>
              </a:rPr>
              <a:t>Yvonne Davies</a:t>
            </a:r>
          </a:p>
          <a:p>
            <a:r>
              <a:rPr lang="en-GB" dirty="0" smtClean="0">
                <a:solidFill>
                  <a:schemeClr val="tx1"/>
                </a:solidFill>
              </a:rPr>
              <a:t>Scrutiny and Empowerment Partners Ltd</a:t>
            </a:r>
          </a:p>
          <a:p>
            <a:r>
              <a:rPr lang="en-GB" dirty="0" smtClean="0">
                <a:solidFill>
                  <a:srgbClr val="7030A0"/>
                </a:solidFill>
                <a:hlinkClick r:id="rId2"/>
              </a:rPr>
              <a:t>www.tenantadvisor.net</a:t>
            </a:r>
            <a:r>
              <a:rPr lang="en-GB" dirty="0" smtClean="0">
                <a:solidFill>
                  <a:srgbClr val="7030A0"/>
                </a:solidFill>
              </a:rPr>
              <a:t> </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620688"/>
            <a:ext cx="3291840" cy="1563624"/>
          </a:xfrm>
          <a:prstGeom prst="rect">
            <a:avLst/>
          </a:prstGeom>
        </p:spPr>
      </p:pic>
    </p:spTree>
    <p:extLst>
      <p:ext uri="{BB962C8B-B14F-4D97-AF65-F5344CB8AC3E}">
        <p14:creationId xmlns:p14="http://schemas.microsoft.com/office/powerpoint/2010/main" val="642142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
            </a:r>
            <a:br>
              <a:rPr lang="en-GB" b="1" dirty="0" smtClean="0">
                <a:solidFill>
                  <a:srgbClr val="7030A0"/>
                </a:solidFill>
              </a:rPr>
            </a:br>
            <a:r>
              <a:rPr lang="en-GB" b="1" dirty="0" smtClean="0">
                <a:solidFill>
                  <a:srgbClr val="7030A0"/>
                </a:solidFill>
              </a:rPr>
              <a:t>Collapsed structure </a:t>
            </a:r>
            <a:br>
              <a:rPr lang="en-GB" b="1" dirty="0" smtClean="0">
                <a:solidFill>
                  <a:srgbClr val="7030A0"/>
                </a:solidFill>
              </a:rPr>
            </a:br>
            <a:r>
              <a:rPr lang="en-GB" b="1" dirty="0" smtClean="0">
                <a:solidFill>
                  <a:srgbClr val="7030A0"/>
                </a:solidFill>
              </a:rPr>
              <a:t>Matthew </a:t>
            </a:r>
            <a:r>
              <a:rPr lang="en-GB" b="1" dirty="0">
                <a:solidFill>
                  <a:srgbClr val="7030A0"/>
                </a:solidFill>
              </a:rPr>
              <a:t>-Thirteen Group </a:t>
            </a:r>
            <a:br>
              <a:rPr lang="en-GB" b="1" dirty="0">
                <a:solidFill>
                  <a:srgbClr val="7030A0"/>
                </a:solidFill>
              </a:rPr>
            </a:br>
            <a:endParaRPr lang="en-GB" b="1" dirty="0">
              <a:solidFill>
                <a:srgbClr val="7030A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spTree>
    <p:extLst>
      <p:ext uri="{BB962C8B-B14F-4D97-AF65-F5344CB8AC3E}">
        <p14:creationId xmlns:p14="http://schemas.microsoft.com/office/powerpoint/2010/main" val="379717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Test of opinion – Cobalt Housing Newsletters</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dirty="0" smtClean="0">
                <a:hlinkClick r:id="rId2"/>
              </a:rPr>
              <a:t>www.cobalthousing.org.uk/files/2016/08/Newsletter-Keeping-It-Local-Issue-1.pdf</a:t>
            </a:r>
            <a:endParaRPr lang="en-GB" dirty="0">
              <a:hlinkClick r:id="rId2"/>
            </a:endParaRPr>
          </a:p>
          <a:p>
            <a:pPr marL="0" indent="0">
              <a:buNone/>
            </a:pPr>
            <a:endParaRPr lang="en-GB" dirty="0" smtClean="0">
              <a:hlinkClick r:id="rId2"/>
            </a:endParaRPr>
          </a:p>
          <a:p>
            <a:pPr marL="0" indent="0">
              <a:buNone/>
            </a:pPr>
            <a:r>
              <a:rPr lang="en-GB" dirty="0" smtClean="0">
                <a:hlinkClick r:id="rId2"/>
              </a:rPr>
              <a:t>https://www.cobalthousing.org.uk/files/2016/09/PS157327-Keeping-It-Local-Issue-SINGLE-PAGES.pdf</a:t>
            </a:r>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pic>
        <p:nvPicPr>
          <p:cNvPr id="3075" name="Picture 3" descr="C:\Users\Yvonne\AppData\Local\Microsoft\Windows\Temporary Internet Files\Content.IE5\OEEPIP2C\q6a3fLqzUW6bMqvp19o0uA[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241" y="4659923"/>
            <a:ext cx="1925516" cy="219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56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7030A0"/>
                </a:solidFill>
              </a:rPr>
              <a:t>Devolved Government </a:t>
            </a:r>
            <a:br>
              <a:rPr lang="en-GB" sz="3600" b="1" dirty="0" smtClean="0">
                <a:solidFill>
                  <a:srgbClr val="7030A0"/>
                </a:solidFill>
              </a:rPr>
            </a:br>
            <a:r>
              <a:rPr lang="en-GB" sz="3600" b="1" dirty="0" smtClean="0">
                <a:solidFill>
                  <a:srgbClr val="7030A0"/>
                </a:solidFill>
              </a:rPr>
              <a:t>– the scrutiny challenge</a:t>
            </a:r>
            <a:endParaRPr lang="en-GB" sz="3600"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Combined authorities - Early days</a:t>
            </a:r>
          </a:p>
          <a:p>
            <a:r>
              <a:rPr lang="en-GB" dirty="0" smtClean="0">
                <a:solidFill>
                  <a:srgbClr val="7030A0"/>
                </a:solidFill>
              </a:rPr>
              <a:t>How will local people be encouraged to be heard?</a:t>
            </a:r>
          </a:p>
          <a:p>
            <a:r>
              <a:rPr lang="en-GB" dirty="0" smtClean="0">
                <a:solidFill>
                  <a:srgbClr val="7030A0"/>
                </a:solidFill>
              </a:rPr>
              <a:t>How will local people feel less distant from decisions?</a:t>
            </a:r>
          </a:p>
          <a:p>
            <a:r>
              <a:rPr lang="en-GB" dirty="0" smtClean="0">
                <a:solidFill>
                  <a:srgbClr val="7030A0"/>
                </a:solidFill>
              </a:rPr>
              <a:t>How will they hold a regional Mayor to account?</a:t>
            </a:r>
          </a:p>
          <a:p>
            <a:r>
              <a:rPr lang="en-GB" dirty="0" smtClean="0">
                <a:solidFill>
                  <a:srgbClr val="7030A0"/>
                </a:solidFill>
              </a:rPr>
              <a:t>How do we stop this being a tick box exercise?</a:t>
            </a:r>
          </a:p>
          <a:p>
            <a:r>
              <a:rPr lang="en-GB" dirty="0" smtClean="0">
                <a:solidFill>
                  <a:srgbClr val="7030A0"/>
                </a:solidFill>
              </a:rPr>
              <a:t>Where is the best place for scrutiny?</a:t>
            </a:r>
          </a:p>
          <a:p>
            <a:pPr marL="0" indent="0">
              <a:buNone/>
            </a:pPr>
            <a:endParaRPr lang="en-GB" dirty="0"/>
          </a:p>
          <a:p>
            <a:pPr marL="0" indent="0">
              <a:buNone/>
            </a:pPr>
            <a:r>
              <a:rPr lang="en-GB" b="1" dirty="0" smtClean="0"/>
              <a:t>Devo how, devo why? </a:t>
            </a:r>
            <a:endParaRPr lang="en-GB" b="1" dirty="0"/>
          </a:p>
          <a:p>
            <a:pPr marL="0" indent="0">
              <a:buNone/>
            </a:pPr>
            <a:r>
              <a:rPr lang="en-GB" b="1" dirty="0" smtClean="0"/>
              <a:t>Cards on the table</a:t>
            </a:r>
          </a:p>
          <a:p>
            <a:pPr marL="0" indent="0">
              <a:buNone/>
            </a:pPr>
            <a:r>
              <a:rPr lang="en-GB" dirty="0" smtClean="0">
                <a:hlinkClick r:id="rId2"/>
              </a:rPr>
              <a:t>http://www.cfps.org.uk/devolution</a:t>
            </a:r>
            <a:endParaRPr lang="en-GB"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pic>
        <p:nvPicPr>
          <p:cNvPr id="6146" name="Picture 2" descr="C:\Users\Yvonne\AppData\Local\Microsoft\Windows\Temporary Internet Files\Content.IE5\9827OPLS\paperpeople-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430598"/>
            <a:ext cx="2699792" cy="144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28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Any questions/comments</a:t>
            </a:r>
            <a:endParaRPr lang="en-GB" b="1" dirty="0">
              <a:solidFill>
                <a:srgbClr val="7030A0"/>
              </a:solidFill>
            </a:endParaRPr>
          </a:p>
        </p:txBody>
      </p:sp>
      <p:sp>
        <p:nvSpPr>
          <p:cNvPr id="3" name="Content Placeholder 2"/>
          <p:cNvSpPr>
            <a:spLocks noGrp="1"/>
          </p:cNvSpPr>
          <p:nvPr>
            <p:ph sz="half" idx="1"/>
          </p:nvPr>
        </p:nvSpPr>
        <p:spPr>
          <a:xfrm>
            <a:off x="457200" y="1600200"/>
            <a:ext cx="5266928" cy="4525963"/>
          </a:xfrm>
        </p:spPr>
        <p:txBody>
          <a:bodyPr>
            <a:normAutofit fontScale="92500" lnSpcReduction="10000"/>
          </a:bodyPr>
          <a:lstStyle/>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
            </a:endParaRPr>
          </a:p>
          <a:p>
            <a:pPr marL="0" indent="0">
              <a:buNone/>
            </a:pPr>
            <a:r>
              <a:rPr lang="en-GB" dirty="0" smtClean="0">
                <a:hlinkClick r:id=""/>
              </a:rPr>
              <a:t>Yvonne@tenantadvisor.net</a:t>
            </a:r>
            <a:endParaRPr lang="en-GB" dirty="0" smtClean="0"/>
          </a:p>
          <a:p>
            <a:pPr marL="0" indent="0">
              <a:buNone/>
            </a:pPr>
            <a:r>
              <a:rPr lang="en-GB" dirty="0" smtClean="0">
                <a:hlinkClick r:id="rId3"/>
              </a:rPr>
              <a:t>www.tenantadvisor.net</a:t>
            </a:r>
            <a:endParaRPr lang="en-GB" dirty="0" smtClean="0"/>
          </a:p>
          <a:p>
            <a:pPr marL="0" indent="0">
              <a:buNone/>
            </a:pPr>
            <a:r>
              <a:rPr lang="en-GB" dirty="0" smtClean="0"/>
              <a:t>07867974659</a:t>
            </a:r>
            <a:endParaRPr lang="en-GB" dirty="0"/>
          </a:p>
        </p:txBody>
      </p:sp>
      <p:pic>
        <p:nvPicPr>
          <p:cNvPr id="10243" name="Picture 3" descr="C:\Users\Yvonne\AppData\Local\Microsoft\Windows\Temporary Internet Files\Content.IE5\9827OPLS\thanks2[1].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259632" y="1484784"/>
            <a:ext cx="2504473" cy="3054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5949280"/>
            <a:ext cx="1183000" cy="561925"/>
          </a:xfrm>
          <a:prstGeom prst="rect">
            <a:avLst/>
          </a:prstGeom>
        </p:spPr>
      </p:pic>
      <p:pic>
        <p:nvPicPr>
          <p:cNvPr id="10245" name="Picture 5" descr="C:\Users\Yvonne\AppData\Local\Microsoft\Windows\Temporary Internet Files\Content.IE5\VIRAUCQE\wine_dive_47278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772816"/>
            <a:ext cx="226695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800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On the couch</a:t>
            </a:r>
            <a:endParaRPr lang="en-GB" b="1" dirty="0">
              <a:solidFill>
                <a:srgbClr val="7030A0"/>
              </a:solidFill>
            </a:endParaRPr>
          </a:p>
        </p:txBody>
      </p:sp>
      <p:sp>
        <p:nvSpPr>
          <p:cNvPr id="5" name="Content Placeholder 4"/>
          <p:cNvSpPr>
            <a:spLocks noGrp="1"/>
          </p:cNvSpPr>
          <p:nvPr>
            <p:ph idx="1"/>
          </p:nvPr>
        </p:nvSpPr>
        <p:spPr>
          <a:xfrm>
            <a:off x="457200" y="1916832"/>
            <a:ext cx="8229600" cy="4209331"/>
          </a:xfrm>
        </p:spPr>
        <p:txBody>
          <a:bodyPr/>
          <a:lstStyle/>
          <a:p>
            <a:r>
              <a:rPr lang="en-GB" dirty="0" smtClean="0"/>
              <a:t>What are your tenants reviewing and scrutinising? </a:t>
            </a:r>
          </a:p>
          <a:p>
            <a:r>
              <a:rPr lang="en-GB" dirty="0" smtClean="0"/>
              <a:t>Can your panels be more digital?</a:t>
            </a:r>
          </a:p>
          <a:p>
            <a:r>
              <a:rPr lang="en-GB" dirty="0" smtClean="0"/>
              <a:t>Inceptives for involvement</a:t>
            </a:r>
          </a:p>
          <a:p>
            <a:r>
              <a:rPr lang="en-GB" dirty="0" smtClean="0"/>
              <a:t>Induction programmes for tenants</a:t>
            </a:r>
            <a:endParaRPr lang="en-GB" dirty="0"/>
          </a:p>
        </p:txBody>
      </p:sp>
      <p:pic>
        <p:nvPicPr>
          <p:cNvPr id="10243" name="Picture 3" descr="C:\Users\Yvonne\AppData\Local\Microsoft\Windows\Temporary Internet Files\Content.IE5\UWMWB6KE\sof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2705"/>
            <a:ext cx="2540220" cy="1503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949280"/>
            <a:ext cx="1183000" cy="561925"/>
          </a:xfrm>
          <a:prstGeom prst="rect">
            <a:avLst/>
          </a:prstGeom>
        </p:spPr>
      </p:pic>
      <p:pic>
        <p:nvPicPr>
          <p:cNvPr id="1029" name="Picture 5" descr="C:\Users\Yvonne\AppData\Local\Microsoft\Windows\Temporary Internet Files\Content.IE5\VIRAUCQE\thumb-vitamin-glass-bottle-166.6-1588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354" y="476672"/>
            <a:ext cx="1356434" cy="14039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Yvonne\AppData\Local\Microsoft\Windows\Temporary Internet Files\Content.IE5\VIRAUCQE\psychotherapy-100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725144"/>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7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else?</a:t>
            </a:r>
            <a:endParaRPr lang="en-GB"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u="sng" dirty="0" smtClean="0"/>
              <a:t>23</a:t>
            </a:r>
            <a:r>
              <a:rPr lang="en-GB" u="sng" baseline="30000" dirty="0" smtClean="0"/>
              <a:t>rd</a:t>
            </a:r>
            <a:r>
              <a:rPr lang="en-GB" u="sng" dirty="0" smtClean="0"/>
              <a:t> November 2016</a:t>
            </a:r>
          </a:p>
          <a:p>
            <a:pPr marL="0" indent="0">
              <a:buNone/>
            </a:pPr>
            <a:r>
              <a:rPr lang="en-GB" b="1" dirty="0" smtClean="0">
                <a:solidFill>
                  <a:srgbClr val="7030A0"/>
                </a:solidFill>
              </a:rPr>
              <a:t>Comprehensive Spending Review – Newsletter</a:t>
            </a:r>
          </a:p>
          <a:p>
            <a:pPr marL="0" indent="0">
              <a:buNone/>
            </a:pPr>
            <a:endParaRPr lang="en-GB" b="1" dirty="0" smtClean="0">
              <a:solidFill>
                <a:srgbClr val="7030A0"/>
              </a:solidFill>
            </a:endParaRPr>
          </a:p>
          <a:p>
            <a:pPr marL="0" indent="0">
              <a:buNone/>
            </a:pPr>
            <a:r>
              <a:rPr lang="en-GB" u="sng" dirty="0" smtClean="0"/>
              <a:t>6</a:t>
            </a:r>
            <a:r>
              <a:rPr lang="en-GB" u="sng" baseline="30000" dirty="0" smtClean="0"/>
              <a:t>th</a:t>
            </a:r>
            <a:r>
              <a:rPr lang="en-GB" u="sng" dirty="0" smtClean="0"/>
              <a:t> December  2016</a:t>
            </a:r>
          </a:p>
          <a:p>
            <a:pPr marL="0" indent="0">
              <a:buNone/>
            </a:pPr>
            <a:r>
              <a:rPr lang="en-GB" b="1" dirty="0" smtClean="0">
                <a:solidFill>
                  <a:srgbClr val="7030A0"/>
                </a:solidFill>
              </a:rPr>
              <a:t>NHC 6</a:t>
            </a:r>
            <a:r>
              <a:rPr lang="en-GB" b="1" baseline="30000" dirty="0" smtClean="0">
                <a:solidFill>
                  <a:srgbClr val="7030A0"/>
                </a:solidFill>
              </a:rPr>
              <a:t>th</a:t>
            </a:r>
            <a:r>
              <a:rPr lang="en-GB" b="1" dirty="0" smtClean="0">
                <a:solidFill>
                  <a:srgbClr val="7030A0"/>
                </a:solidFill>
              </a:rPr>
              <a:t> National Scrutiny Conference - Leeds</a:t>
            </a:r>
          </a:p>
          <a:p>
            <a:endParaRPr lang="en-GB" dirty="0" smtClean="0"/>
          </a:p>
          <a:p>
            <a:pPr marL="0" indent="0">
              <a:buNone/>
            </a:pPr>
            <a:r>
              <a:rPr lang="en-GB" u="sng" dirty="0" smtClean="0"/>
              <a:t>24</a:t>
            </a:r>
            <a:r>
              <a:rPr lang="en-GB" u="sng" baseline="30000" dirty="0" smtClean="0"/>
              <a:t>th</a:t>
            </a:r>
            <a:r>
              <a:rPr lang="en-GB" u="sng" dirty="0" smtClean="0"/>
              <a:t> January 2017</a:t>
            </a:r>
          </a:p>
          <a:p>
            <a:pPr marL="0" indent="0">
              <a:buNone/>
            </a:pPr>
            <a:r>
              <a:rPr lang="en-GB" b="1" dirty="0" smtClean="0">
                <a:solidFill>
                  <a:srgbClr val="7030A0"/>
                </a:solidFill>
              </a:rPr>
              <a:t>Scrutiny.Net Wulvern, Crewe</a:t>
            </a:r>
          </a:p>
          <a:p>
            <a:pPr marL="0" indent="0">
              <a:buNone/>
            </a:pPr>
            <a:endParaRPr lang="en-GB" b="1" dirty="0" smtClean="0">
              <a:solidFill>
                <a:srgbClr val="7030A0"/>
              </a:solidFill>
            </a:endParaRPr>
          </a:p>
          <a:p>
            <a:pPr marL="0" indent="0">
              <a:buNone/>
            </a:pPr>
            <a:r>
              <a:rPr lang="en-GB" b="1" dirty="0" smtClean="0"/>
              <a:t>Future speaker ideas?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000" y="6224189"/>
            <a:ext cx="1183000" cy="561925"/>
          </a:xfrm>
          <a:prstGeom prst="rect">
            <a:avLst/>
          </a:prstGeom>
        </p:spPr>
      </p:pic>
      <p:pic>
        <p:nvPicPr>
          <p:cNvPr id="2050" name="Picture 2" descr="C:\Program Files (x86)\Microsoft Office\MEDIA\CAGCAT10\j02977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53" y="116632"/>
            <a:ext cx="1479499" cy="182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93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Thanks – have a safe journey home</a:t>
            </a:r>
            <a:endParaRPr lang="en-GB" b="1" dirty="0">
              <a:solidFill>
                <a:srgbClr val="7030A0"/>
              </a:solidFill>
            </a:endParaRPr>
          </a:p>
        </p:txBody>
      </p:sp>
      <p:sp>
        <p:nvSpPr>
          <p:cNvPr id="4" name="Content Placeholder 3"/>
          <p:cNvSpPr>
            <a:spLocks noGrp="1"/>
          </p:cNvSpPr>
          <p:nvPr>
            <p:ph sz="half" idx="1"/>
          </p:nvPr>
        </p:nvSpPr>
        <p:spPr>
          <a:xfrm>
            <a:off x="457200" y="1600200"/>
            <a:ext cx="5194920" cy="4525963"/>
          </a:xfrm>
        </p:spPr>
        <p:txBody>
          <a:bodyPr>
            <a:normAutofit fontScale="32500" lnSpcReduction="20000"/>
          </a:bodyPr>
          <a:lstStyle/>
          <a:p>
            <a:pPr marL="0" indent="0">
              <a:buNone/>
            </a:pPr>
            <a:endParaRPr lang="en-GB" sz="6200" dirty="0" smtClean="0">
              <a:hlinkClick r:id="rId2"/>
            </a:endParaRPr>
          </a:p>
          <a:p>
            <a:pPr marL="0" indent="0">
              <a:buNone/>
            </a:pPr>
            <a:r>
              <a:rPr lang="en-GB" sz="6200" dirty="0" smtClean="0">
                <a:hlinkClick r:id="rId2"/>
              </a:rPr>
              <a:t>Telephone and e mail advice is free – anytime</a:t>
            </a:r>
          </a:p>
          <a:p>
            <a:pPr marL="0" indent="0">
              <a:buNone/>
            </a:pPr>
            <a:endParaRPr lang="en-GB" sz="6200" dirty="0" smtClean="0">
              <a:hlinkClick r:id="rId2"/>
            </a:endParaRPr>
          </a:p>
          <a:p>
            <a:pPr marL="0" indent="0">
              <a:buNone/>
            </a:pPr>
            <a:r>
              <a:rPr lang="en-GB" sz="6200" dirty="0" smtClean="0">
                <a:hlinkClick r:id="rId2"/>
              </a:rPr>
              <a:t>You get a free half days training for a tenant group for members</a:t>
            </a:r>
          </a:p>
          <a:p>
            <a:pPr marL="0" indent="0">
              <a:buNone/>
            </a:pPr>
            <a:endParaRPr lang="en-GB" sz="6200" dirty="0">
              <a:hlinkClick r:id="rId2"/>
            </a:endParaRPr>
          </a:p>
          <a:p>
            <a:pPr marL="0" indent="0">
              <a:buNone/>
            </a:pPr>
            <a:r>
              <a:rPr lang="en-GB" sz="6200" dirty="0" smtClean="0">
                <a:hlinkClick r:id="rId2"/>
              </a:rPr>
              <a:t>Is your web page and your good stuff on the site up to date?</a:t>
            </a:r>
          </a:p>
          <a:p>
            <a:pPr marL="0" indent="0">
              <a:buNone/>
            </a:pPr>
            <a:endParaRPr lang="en-GB" sz="2400" dirty="0">
              <a:hlinkClick r:id="rId2"/>
            </a:endParaRPr>
          </a:p>
          <a:p>
            <a:pPr marL="0" indent="0">
              <a:buNone/>
            </a:pPr>
            <a:endParaRPr lang="en-GB" sz="2400" dirty="0" smtClean="0">
              <a:hlinkClick r:id="rId2"/>
            </a:endParaRPr>
          </a:p>
          <a:p>
            <a:pPr marL="0" indent="0">
              <a:buNone/>
            </a:pPr>
            <a:endParaRPr lang="en-GB" sz="2400" dirty="0">
              <a:hlinkClick r:id="rId2"/>
            </a:endParaRPr>
          </a:p>
          <a:p>
            <a:pPr marL="0" indent="0">
              <a:buNone/>
            </a:pPr>
            <a:endParaRPr lang="en-GB" sz="2400" dirty="0" smtClean="0">
              <a:hlinkClick r:id="rId2"/>
            </a:endParaRPr>
          </a:p>
          <a:p>
            <a:pPr marL="0" indent="0">
              <a:buNone/>
            </a:pPr>
            <a:endParaRPr lang="en-GB" sz="5000" dirty="0">
              <a:hlinkClick r:id="rId2"/>
            </a:endParaRPr>
          </a:p>
          <a:p>
            <a:pPr marL="0" indent="0">
              <a:buNone/>
            </a:pPr>
            <a:endParaRPr lang="en-GB" sz="5000" dirty="0" smtClean="0">
              <a:hlinkClick r:id="rId2"/>
            </a:endParaRPr>
          </a:p>
          <a:p>
            <a:pPr marL="0" indent="0">
              <a:buNone/>
            </a:pPr>
            <a:endParaRPr lang="en-GB" sz="5000" dirty="0">
              <a:hlinkClick r:id="rId2"/>
            </a:endParaRPr>
          </a:p>
          <a:p>
            <a:pPr marL="0" indent="0">
              <a:buNone/>
            </a:pPr>
            <a:r>
              <a:rPr lang="en-GB" sz="5000" dirty="0" smtClean="0">
                <a:hlinkClick r:id="rId2"/>
              </a:rPr>
              <a:t>Yvonne@tenantadvisor.net</a:t>
            </a:r>
            <a:endParaRPr lang="en-GB" sz="5000" dirty="0" smtClean="0"/>
          </a:p>
          <a:p>
            <a:pPr marL="0" indent="0">
              <a:buNone/>
            </a:pPr>
            <a:r>
              <a:rPr lang="en-GB" sz="5000" dirty="0" smtClean="0">
                <a:hlinkClick r:id="rId3"/>
              </a:rPr>
              <a:t>www.tenantadvisor.net</a:t>
            </a:r>
            <a:r>
              <a:rPr lang="en-GB" sz="5000" dirty="0" smtClean="0"/>
              <a:t> </a:t>
            </a:r>
          </a:p>
          <a:p>
            <a:pPr marL="0" indent="0">
              <a:buNone/>
            </a:pPr>
            <a:r>
              <a:rPr lang="en-GB" sz="5000" dirty="0" smtClean="0"/>
              <a:t>07867974659</a:t>
            </a:r>
          </a:p>
          <a:p>
            <a:endParaRPr lang="en-GB" sz="5000" dirty="0"/>
          </a:p>
        </p:txBody>
      </p:sp>
      <p:pic>
        <p:nvPicPr>
          <p:cNvPr id="11268" name="Picture 4" descr="C:\Users\Yvonne\AppData\Local\Microsoft\Windows\Temporary Internet Files\Content.IE5\ATGFHYIR\Blue_car_cartoon[1].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96136" y="2060848"/>
            <a:ext cx="2775310" cy="2128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1000" y="6220818"/>
            <a:ext cx="1183000" cy="561925"/>
          </a:xfrm>
          <a:prstGeom prst="rect">
            <a:avLst/>
          </a:prstGeom>
        </p:spPr>
      </p:pic>
    </p:spTree>
    <p:extLst>
      <p:ext uri="{BB962C8B-B14F-4D97-AF65-F5344CB8AC3E}">
        <p14:creationId xmlns:p14="http://schemas.microsoft.com/office/powerpoint/2010/main" val="1048081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Housekeeping</a:t>
            </a:r>
            <a:endParaRPr lang="en-GB" b="1" dirty="0">
              <a:solidFill>
                <a:srgbClr val="7030A0"/>
              </a:solidFill>
            </a:endParaRPr>
          </a:p>
        </p:txBody>
      </p:sp>
      <p:pic>
        <p:nvPicPr>
          <p:cNvPr id="1026" name="Picture 2" descr="C:\Users\Yvonne\AppData\Local\Microsoft\Windows\Temporary Internet Files\Content.IE5\R020VWT1\housekeeper_stick_figure_sticker-p217755076914651648qjcl_4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916832"/>
            <a:ext cx="3530525" cy="353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spTree>
    <p:extLst>
      <p:ext uri="{BB962C8B-B14F-4D97-AF65-F5344CB8AC3E}">
        <p14:creationId xmlns:p14="http://schemas.microsoft.com/office/powerpoint/2010/main" val="1288048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
            </a:r>
            <a:br>
              <a:rPr lang="en-GB" b="1" dirty="0" smtClean="0">
                <a:solidFill>
                  <a:srgbClr val="7030A0"/>
                </a:solidFill>
              </a:rPr>
            </a:br>
            <a:r>
              <a:rPr lang="en-GB" b="1" dirty="0" smtClean="0">
                <a:solidFill>
                  <a:srgbClr val="7030A0"/>
                </a:solidFill>
              </a:rPr>
              <a:t>Changing </a:t>
            </a:r>
            <a:r>
              <a:rPr lang="en-GB" b="1" dirty="0" smtClean="0">
                <a:solidFill>
                  <a:srgbClr val="7030A0"/>
                </a:solidFill>
              </a:rPr>
              <a:t>our approach to co-regulation and </a:t>
            </a:r>
            <a:r>
              <a:rPr lang="en-GB" b="1" dirty="0" smtClean="0">
                <a:solidFill>
                  <a:srgbClr val="7030A0"/>
                </a:solidFill>
              </a:rPr>
              <a:t>involvement</a:t>
            </a:r>
            <a:br>
              <a:rPr lang="en-GB" b="1" dirty="0" smtClean="0">
                <a:solidFill>
                  <a:srgbClr val="7030A0"/>
                </a:solidFill>
              </a:rPr>
            </a:br>
            <a:r>
              <a:rPr lang="en-GB" b="1" dirty="0" smtClean="0">
                <a:solidFill>
                  <a:srgbClr val="7030A0"/>
                </a:solidFill>
              </a:rPr>
              <a:t>- Alison and Jayne</a:t>
            </a:r>
            <a:endParaRPr lang="en-GB" b="1" dirty="0">
              <a:solidFill>
                <a:srgbClr val="7030A0"/>
              </a:solidFill>
            </a:endParaRPr>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132856"/>
            <a:ext cx="4032448"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spTree>
    <p:extLst>
      <p:ext uri="{BB962C8B-B14F-4D97-AF65-F5344CB8AC3E}">
        <p14:creationId xmlns:p14="http://schemas.microsoft.com/office/powerpoint/2010/main" val="1532310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
            </a:r>
            <a:br>
              <a:rPr lang="en-GB" b="1" dirty="0" smtClean="0">
                <a:solidFill>
                  <a:srgbClr val="7030A0"/>
                </a:solidFill>
              </a:rPr>
            </a:br>
            <a:r>
              <a:rPr lang="en-GB" sz="4000" b="1" dirty="0" smtClean="0">
                <a:solidFill>
                  <a:srgbClr val="7030A0"/>
                </a:solidFill>
              </a:rPr>
              <a:t/>
            </a:r>
            <a:br>
              <a:rPr lang="en-GB" sz="4000" b="1" dirty="0" smtClean="0">
                <a:solidFill>
                  <a:srgbClr val="7030A0"/>
                </a:solidFill>
              </a:rPr>
            </a:br>
            <a:r>
              <a:rPr lang="en-GB" sz="4000" b="1" dirty="0" smtClean="0">
                <a:solidFill>
                  <a:srgbClr val="7030A0"/>
                </a:solidFill>
              </a:rPr>
              <a:t>Tenant involvement in organisational change, merger, acquisition and collapse of groups</a:t>
            </a:r>
            <a:br>
              <a:rPr lang="en-GB" sz="4000" b="1" dirty="0" smtClean="0">
                <a:solidFill>
                  <a:srgbClr val="7030A0"/>
                </a:solidFill>
              </a:rPr>
            </a:br>
            <a:r>
              <a:rPr lang="en-GB" sz="4000" b="1" dirty="0" smtClean="0">
                <a:solidFill>
                  <a:srgbClr val="7030A0"/>
                </a:solidFill>
              </a:rPr>
              <a:t>…and the devolution of LAs</a:t>
            </a:r>
            <a:endParaRPr lang="en-GB" sz="4000" b="1" dirty="0">
              <a:solidFill>
                <a:srgbClr val="7030A0"/>
              </a:solidFill>
            </a:endParaRPr>
          </a:p>
        </p:txBody>
      </p:sp>
      <p:sp>
        <p:nvSpPr>
          <p:cNvPr id="3" name="Content Placeholder 2"/>
          <p:cNvSpPr>
            <a:spLocks noGrp="1"/>
          </p:cNvSpPr>
          <p:nvPr>
            <p:ph idx="1"/>
          </p:nvPr>
        </p:nvSpPr>
        <p:spPr>
          <a:xfrm>
            <a:off x="457200" y="2708920"/>
            <a:ext cx="8229600" cy="3417243"/>
          </a:xfrm>
        </p:spPr>
        <p:txBody>
          <a:bodyPr>
            <a:normAutofit/>
          </a:bodyPr>
          <a:lstStyle/>
          <a:p>
            <a:pPr>
              <a:buFont typeface="Wingdings" panose="05000000000000000000" pitchFamily="2" charset="2"/>
              <a:buChar char="ü"/>
            </a:pPr>
            <a:r>
              <a:rPr lang="en-GB" sz="2400" dirty="0" smtClean="0"/>
              <a:t>Different approaches to organisational change</a:t>
            </a:r>
          </a:p>
          <a:p>
            <a:pPr>
              <a:buFont typeface="Wingdings" panose="05000000000000000000" pitchFamily="2" charset="2"/>
              <a:buChar char="ü"/>
            </a:pPr>
            <a:r>
              <a:rPr lang="en-GB" sz="2400" dirty="0" smtClean="0"/>
              <a:t>Matthew on Thirteen Group collapse</a:t>
            </a:r>
          </a:p>
          <a:p>
            <a:pPr>
              <a:buFont typeface="Wingdings" panose="05000000000000000000" pitchFamily="2" charset="2"/>
              <a:buChar char="ü"/>
            </a:pPr>
            <a:r>
              <a:rPr lang="en-GB" sz="2400" dirty="0" smtClean="0"/>
              <a:t>Involving tenants in change – test of opinion or Ballot</a:t>
            </a:r>
          </a:p>
          <a:p>
            <a:pPr>
              <a:buFont typeface="Wingdings" panose="05000000000000000000" pitchFamily="2" charset="2"/>
              <a:buChar char="ü"/>
            </a:pPr>
            <a:r>
              <a:rPr lang="en-GB" sz="2400" dirty="0"/>
              <a:t>D</a:t>
            </a:r>
            <a:r>
              <a:rPr lang="en-GB" sz="2400" dirty="0" smtClean="0"/>
              <a:t>evolution</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pic>
        <p:nvPicPr>
          <p:cNvPr id="3074" name="Picture 2" descr="C:\Users\Yvonne\AppData\Local\Microsoft\Windows\Temporary Internet Files\Content.IE5\PNCFVHFO\444296898_3e3cc1b664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21088"/>
            <a:ext cx="2555878" cy="283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46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a difference a year makes…</a:t>
            </a:r>
            <a:endParaRPr lang="en-GB" b="1" dirty="0">
              <a:solidFill>
                <a:srgbClr val="7030A0"/>
              </a:solidFill>
            </a:endParaRP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25611" y="1484784"/>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713" y="1340768"/>
            <a:ext cx="2790817" cy="16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807" y="4170746"/>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4763" y="283661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399" y="4380095"/>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3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Different types of change</a:t>
            </a:r>
            <a:endParaRPr lang="en-GB" b="1" dirty="0">
              <a:solidFill>
                <a:srgbClr val="7030A0"/>
              </a:solidFill>
            </a:endParaRPr>
          </a:p>
        </p:txBody>
      </p:sp>
      <p:sp>
        <p:nvSpPr>
          <p:cNvPr id="3" name="Content Placeholder 2"/>
          <p:cNvSpPr>
            <a:spLocks noGrp="1"/>
          </p:cNvSpPr>
          <p:nvPr>
            <p:ph idx="1"/>
          </p:nvPr>
        </p:nvSpPr>
        <p:spPr>
          <a:xfrm>
            <a:off x="457200" y="1340768"/>
            <a:ext cx="8229600" cy="5256584"/>
          </a:xfrm>
        </p:spPr>
        <p:txBody>
          <a:bodyPr>
            <a:normAutofit fontScale="55000" lnSpcReduction="20000"/>
          </a:bodyPr>
          <a:lstStyle/>
          <a:p>
            <a:pPr>
              <a:lnSpc>
                <a:spcPct val="150000"/>
              </a:lnSpc>
            </a:pPr>
            <a:r>
              <a:rPr lang="en-GB" sz="3800" dirty="0" smtClean="0">
                <a:cs typeface="Arial" pitchFamily="34" charset="0"/>
              </a:rPr>
              <a:t>Merger</a:t>
            </a:r>
          </a:p>
          <a:p>
            <a:pPr>
              <a:lnSpc>
                <a:spcPct val="150000"/>
              </a:lnSpc>
            </a:pPr>
            <a:r>
              <a:rPr lang="en-GB" sz="3800" dirty="0" smtClean="0">
                <a:cs typeface="Arial" pitchFamily="34" charset="0"/>
              </a:rPr>
              <a:t>Group collapse</a:t>
            </a:r>
          </a:p>
          <a:p>
            <a:pPr>
              <a:lnSpc>
                <a:spcPct val="150000"/>
              </a:lnSpc>
            </a:pPr>
            <a:r>
              <a:rPr lang="en-GB" sz="3800" dirty="0" smtClean="0">
                <a:cs typeface="Arial" pitchFamily="34" charset="0"/>
              </a:rPr>
              <a:t>Restructure – business process re-engineering</a:t>
            </a:r>
          </a:p>
          <a:p>
            <a:pPr>
              <a:lnSpc>
                <a:spcPct val="150000"/>
              </a:lnSpc>
            </a:pPr>
            <a:r>
              <a:rPr lang="en-GB" sz="3800" dirty="0" smtClean="0">
                <a:cs typeface="Arial" pitchFamily="34" charset="0"/>
              </a:rPr>
              <a:t>New customer base and diversification of stock and business</a:t>
            </a:r>
          </a:p>
          <a:p>
            <a:pPr>
              <a:lnSpc>
                <a:spcPct val="150000"/>
              </a:lnSpc>
            </a:pPr>
            <a:r>
              <a:rPr lang="en-GB" sz="3800" dirty="0" smtClean="0">
                <a:cs typeface="Arial" pitchFamily="34" charset="0"/>
              </a:rPr>
              <a:t>Sharing of services</a:t>
            </a:r>
          </a:p>
          <a:p>
            <a:pPr>
              <a:lnSpc>
                <a:spcPct val="150000"/>
              </a:lnSpc>
            </a:pPr>
            <a:r>
              <a:rPr lang="en-GB" sz="3800" dirty="0" smtClean="0">
                <a:cs typeface="Arial" pitchFamily="34" charset="0"/>
              </a:rPr>
              <a:t>Joint procurement</a:t>
            </a:r>
          </a:p>
          <a:p>
            <a:pPr>
              <a:lnSpc>
                <a:spcPct val="150000"/>
              </a:lnSpc>
            </a:pPr>
            <a:r>
              <a:rPr lang="en-GB" sz="3800" dirty="0" smtClean="0">
                <a:cs typeface="Arial" pitchFamily="34" charset="0"/>
              </a:rPr>
              <a:t>Cost sharing groups</a:t>
            </a:r>
          </a:p>
          <a:p>
            <a:pPr>
              <a:lnSpc>
                <a:spcPct val="150000"/>
              </a:lnSpc>
            </a:pPr>
            <a:r>
              <a:rPr lang="en-GB" sz="3800" dirty="0" smtClean="0">
                <a:cs typeface="Arial" pitchFamily="34" charset="0"/>
              </a:rPr>
              <a:t>VAT saving groups</a:t>
            </a:r>
          </a:p>
          <a:p>
            <a:pPr>
              <a:lnSpc>
                <a:spcPct val="150000"/>
              </a:lnSpc>
            </a:pPr>
            <a:r>
              <a:rPr lang="en-GB" sz="3800" dirty="0" smtClean="0">
                <a:cs typeface="Arial" pitchFamily="34" charset="0"/>
              </a:rPr>
              <a:t>Joint ventures</a:t>
            </a:r>
          </a:p>
          <a:p>
            <a:pPr>
              <a:lnSpc>
                <a:spcPct val="150000"/>
              </a:lnSpc>
            </a:pPr>
            <a:r>
              <a:rPr lang="en-GB" sz="3800" dirty="0" smtClean="0">
                <a:cs typeface="Arial" pitchFamily="34" charset="0"/>
              </a:rPr>
              <a:t>Other cost-saving options – stock swaps, staff swaps etc</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pic>
        <p:nvPicPr>
          <p:cNvPr id="2050" name="Picture 2" descr="C:\Users\Yvonne\AppData\Local\Microsoft\Windows\Temporary Internet Files\Content.IE5\WO9OJXEF\20120522-change-butt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913" y="3356992"/>
            <a:ext cx="224155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60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Consultation requirements</a:t>
            </a:r>
            <a:br>
              <a:rPr lang="en-GB" b="1" dirty="0" smtClean="0">
                <a:solidFill>
                  <a:srgbClr val="7030A0"/>
                </a:solidFill>
              </a:rPr>
            </a:br>
            <a:r>
              <a:rPr lang="en-GB" b="1" dirty="0" smtClean="0">
                <a:solidFill>
                  <a:srgbClr val="7030A0"/>
                </a:solidFill>
              </a:rPr>
              <a:t>What to look out for</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GB" dirty="0" smtClean="0"/>
              <a:t>Intra group Agreement</a:t>
            </a:r>
          </a:p>
          <a:p>
            <a:r>
              <a:rPr lang="en-GB" dirty="0" smtClean="0"/>
              <a:t>Promises – (not always for 5 years)</a:t>
            </a:r>
          </a:p>
          <a:p>
            <a:r>
              <a:rPr lang="en-GB" dirty="0" smtClean="0"/>
              <a:t>Funders and sometimes LA shareholder votes</a:t>
            </a:r>
          </a:p>
          <a:p>
            <a:r>
              <a:rPr lang="en-GB" dirty="0" smtClean="0"/>
              <a:t>Shareholders – including Board votes</a:t>
            </a:r>
          </a:p>
          <a:p>
            <a:r>
              <a:rPr lang="en-GB" dirty="0" smtClean="0"/>
              <a:t>Regulatory requirements and permissions– now and post March – (likely H&amp;P Act date)</a:t>
            </a:r>
          </a:p>
          <a:p>
            <a:r>
              <a:rPr lang="en-GB" dirty="0" smtClean="0"/>
              <a:t>Funders requirements post March – de-regulation</a:t>
            </a:r>
          </a:p>
          <a:p>
            <a:r>
              <a:rPr lang="en-GB" dirty="0" smtClean="0"/>
              <a:t>Regulatory requirement  </a:t>
            </a:r>
            <a:r>
              <a:rPr lang="en-GB" dirty="0" smtClean="0">
                <a:solidFill>
                  <a:srgbClr val="7030A0"/>
                </a:solidFill>
              </a:rPr>
              <a:t>“consultation should set out the costs and benefits of the change”</a:t>
            </a:r>
          </a:p>
          <a:p>
            <a:endParaRPr lang="en-GB" dirty="0"/>
          </a:p>
        </p:txBody>
      </p:sp>
      <p:pic>
        <p:nvPicPr>
          <p:cNvPr id="5122" name="Picture 2" descr="C:\Users\Yvonne\AppData\Local\Microsoft\Windows\Temporary Internet Files\Content.IE5\JR37M77N\as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836712"/>
            <a:ext cx="1738626" cy="17386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spTree>
    <p:extLst>
      <p:ext uri="{BB962C8B-B14F-4D97-AF65-F5344CB8AC3E}">
        <p14:creationId xmlns:p14="http://schemas.microsoft.com/office/powerpoint/2010/main" val="4183486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Test of Opinion v Ballot</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r>
              <a:rPr lang="en-GB" dirty="0" smtClean="0"/>
              <a:t>Introductory newsletter</a:t>
            </a:r>
          </a:p>
          <a:p>
            <a:r>
              <a:rPr lang="en-GB" dirty="0" smtClean="0"/>
              <a:t>Internet</a:t>
            </a:r>
          </a:p>
          <a:p>
            <a:r>
              <a:rPr lang="en-GB" dirty="0" smtClean="0"/>
              <a:t>Phone calls</a:t>
            </a:r>
          </a:p>
          <a:p>
            <a:r>
              <a:rPr lang="en-GB" dirty="0" smtClean="0"/>
              <a:t>Door knock</a:t>
            </a:r>
          </a:p>
          <a:p>
            <a:r>
              <a:rPr lang="en-GB" dirty="0" smtClean="0"/>
              <a:t>Survey – soft test</a:t>
            </a:r>
          </a:p>
          <a:p>
            <a:r>
              <a:rPr lang="en-GB" dirty="0" smtClean="0"/>
              <a:t>2nd newsletter – more detailed info on how to vote</a:t>
            </a:r>
          </a:p>
          <a:p>
            <a:r>
              <a:rPr lang="en-GB" dirty="0" smtClean="0"/>
              <a:t>Service offer</a:t>
            </a:r>
          </a:p>
          <a:p>
            <a:r>
              <a:rPr lang="en-GB" dirty="0" smtClean="0"/>
              <a:t>2</a:t>
            </a:r>
            <a:r>
              <a:rPr lang="en-GB" baseline="30000" dirty="0" smtClean="0"/>
              <a:t>nd</a:t>
            </a:r>
            <a:r>
              <a:rPr lang="en-GB" dirty="0" smtClean="0"/>
              <a:t> test of opinion (2-3 weeks) – or ballot (usually 4+ weeks)</a:t>
            </a:r>
          </a:p>
          <a:p>
            <a:pPr marL="0" indent="0">
              <a:buNone/>
            </a:pPr>
            <a:endParaRPr lang="en-GB" dirty="0" smtClean="0"/>
          </a:p>
          <a:p>
            <a:endParaRPr lang="en-GB" dirty="0"/>
          </a:p>
        </p:txBody>
      </p:sp>
      <p:pic>
        <p:nvPicPr>
          <p:cNvPr id="7170" name="Picture 2" descr="C:\Users\Yvonne\AppData\Local\Microsoft\Windows\Temporary Internet Files\Content.IE5\UWMWB6KE\TEST_RETAK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060848"/>
            <a:ext cx="1345560" cy="156108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Yvonne\AppData\Local\Microsoft\Windows\Temporary Internet Files\Content.IE5\OEEPIP2C\primary-test-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19" y="44624"/>
            <a:ext cx="1445381" cy="1445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spTree>
    <p:extLst>
      <p:ext uri="{BB962C8B-B14F-4D97-AF65-F5344CB8AC3E}">
        <p14:creationId xmlns:p14="http://schemas.microsoft.com/office/powerpoint/2010/main" val="277791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Measuring success</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GB" dirty="0" smtClean="0"/>
              <a:t>Are you setting:</a:t>
            </a:r>
          </a:p>
          <a:p>
            <a:pPr lvl="1"/>
            <a:r>
              <a:rPr lang="en-GB" dirty="0" smtClean="0"/>
              <a:t>Response rates?</a:t>
            </a:r>
          </a:p>
          <a:p>
            <a:pPr lvl="1"/>
            <a:r>
              <a:rPr lang="en-GB" dirty="0" smtClean="0"/>
              <a:t>Geographical identifications?</a:t>
            </a:r>
          </a:p>
          <a:p>
            <a:pPr lvl="1"/>
            <a:r>
              <a:rPr lang="en-GB" dirty="0" smtClean="0"/>
              <a:t>Number attending meetings and number of public meetings?</a:t>
            </a:r>
          </a:p>
          <a:p>
            <a:pPr marL="57150" indent="0">
              <a:buNone/>
            </a:pPr>
            <a:r>
              <a:rPr lang="en-GB" dirty="0" smtClean="0"/>
              <a:t>What is the question?</a:t>
            </a:r>
          </a:p>
          <a:p>
            <a:pPr lvl="1"/>
            <a:r>
              <a:rPr lang="en-GB" dirty="0" smtClean="0"/>
              <a:t>Why change?</a:t>
            </a:r>
          </a:p>
          <a:p>
            <a:pPr lvl="1"/>
            <a:r>
              <a:rPr lang="en-GB" dirty="0" smtClean="0"/>
              <a:t>What are the options?</a:t>
            </a:r>
          </a:p>
          <a:p>
            <a:pPr lvl="1"/>
            <a:r>
              <a:rPr lang="en-GB" dirty="0" smtClean="0">
                <a:solidFill>
                  <a:srgbClr val="7030A0"/>
                </a:solidFill>
              </a:rPr>
              <a:t>Do you understand what is being said?</a:t>
            </a:r>
          </a:p>
          <a:p>
            <a:pPr lvl="1"/>
            <a:r>
              <a:rPr lang="en-GB" dirty="0" smtClean="0"/>
              <a:t>What are the pros and cons of change?</a:t>
            </a:r>
          </a:p>
        </p:txBody>
      </p:sp>
      <p:pic>
        <p:nvPicPr>
          <p:cNvPr id="8194" name="Picture 2" descr="C:\Users\Yvonne\AppData\Local\Microsoft\Windows\Temporary Internet Files\Content.IE5\H8Z8HAV0\measureme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196752"/>
            <a:ext cx="2519772" cy="1679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916" y="6230480"/>
            <a:ext cx="1321095" cy="627520"/>
          </a:xfrm>
          <a:prstGeom prst="rect">
            <a:avLst/>
          </a:prstGeom>
        </p:spPr>
      </p:pic>
    </p:spTree>
    <p:extLst>
      <p:ext uri="{BB962C8B-B14F-4D97-AF65-F5344CB8AC3E}">
        <p14:creationId xmlns:p14="http://schemas.microsoft.com/office/powerpoint/2010/main" val="253747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580</Words>
  <Application>Microsoft Office PowerPoint</Application>
  <PresentationFormat>On-screen Show (4:3)</PresentationFormat>
  <Paragraphs>125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Scrutiny.Net</vt:lpstr>
      <vt:lpstr>Housekeeping</vt:lpstr>
      <vt:lpstr> Changing our approach to co-regulation and involvement - Alison and Jayne</vt:lpstr>
      <vt:lpstr>  Tenant involvement in organisational change, merger, acquisition and collapse of groups …and the devolution of LAs</vt:lpstr>
      <vt:lpstr>What a difference a year makes…</vt:lpstr>
      <vt:lpstr>Different types of change</vt:lpstr>
      <vt:lpstr>Consultation requirements What to look out for</vt:lpstr>
      <vt:lpstr>Test of Opinion v Ballot</vt:lpstr>
      <vt:lpstr>Measuring success</vt:lpstr>
      <vt:lpstr> Collapsed structure  Matthew -Thirteen Group  </vt:lpstr>
      <vt:lpstr>Test of opinion – Cobalt Housing Newsletters</vt:lpstr>
      <vt:lpstr>Devolved Government  – the scrutiny challenge</vt:lpstr>
      <vt:lpstr>Any questions/comments</vt:lpstr>
      <vt:lpstr>On the couch</vt:lpstr>
      <vt:lpstr>What else?</vt:lpstr>
      <vt:lpstr>Thanks – have a safe journey home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Scrutiny.Net</dc:title>
  <dc:creator>Yvonne</dc:creator>
  <cp:lastModifiedBy>Yvonne</cp:lastModifiedBy>
  <cp:revision>11</cp:revision>
  <dcterms:created xsi:type="dcterms:W3CDTF">2016-10-04T18:02:33Z</dcterms:created>
  <dcterms:modified xsi:type="dcterms:W3CDTF">2016-10-04T19:14:45Z</dcterms:modified>
</cp:coreProperties>
</file>