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F00"/>
    <a:srgbClr val="FFFF00"/>
    <a:srgbClr val="773A2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>
      <p:cViewPr varScale="1">
        <p:scale>
          <a:sx n="104" d="100"/>
          <a:sy n="104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89E8F-AB84-4840-BDD3-76B796E3BD68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5A0B4-65DD-434D-933F-A5F44DF551E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06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5A0B4-65DD-434D-933F-A5F44DF551E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739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5A0B4-65DD-434D-933F-A5F44DF551E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483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5A0B4-65DD-434D-933F-A5F44DF551E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9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15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7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1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78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19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81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20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6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69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97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048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553A-11B5-495A-B931-021B9A48A7B1}" type="datetimeFigureOut">
              <a:rPr lang="en-GB" smtClean="0"/>
              <a:t>20/01/2017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BA501-A403-45C6-B613-BD83DC8B415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6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216024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Q</a:t>
            </a:r>
            <a:r>
              <a:rPr lang="en-GB" b="1" dirty="0" smtClean="0"/>
              <a:t>uality </a:t>
            </a:r>
            <a:r>
              <a:rPr lang="en-GB" b="1" dirty="0"/>
              <a:t>and </a:t>
            </a:r>
            <a:r>
              <a:rPr lang="en-GB" b="1" dirty="0">
                <a:solidFill>
                  <a:srgbClr val="00B050"/>
                </a:solidFill>
              </a:rPr>
              <a:t>I</a:t>
            </a:r>
            <a:r>
              <a:rPr lang="en-GB" b="1" dirty="0"/>
              <a:t>nsight </a:t>
            </a:r>
            <a:r>
              <a:rPr lang="en-GB" b="1" dirty="0">
                <a:solidFill>
                  <a:srgbClr val="E6AF00"/>
                </a:solidFill>
              </a:rPr>
              <a:t>P</a:t>
            </a:r>
            <a:r>
              <a:rPr lang="en-GB" b="1" dirty="0"/>
              <a:t>anel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2000" b="1" dirty="0"/>
              <a:t>Our new induction Programme for involved tenants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961" y="3933056"/>
            <a:ext cx="8392503" cy="2232248"/>
          </a:xfrm>
        </p:spPr>
        <p:txBody>
          <a:bodyPr>
            <a:normAutofit fontScale="92500" lnSpcReduction="20000"/>
          </a:bodyPr>
          <a:lstStyle/>
          <a:p>
            <a:endParaRPr lang="en-GB" sz="3600" b="1" dirty="0" smtClean="0">
              <a:solidFill>
                <a:srgbClr val="00B050"/>
              </a:solidFill>
            </a:endParaRPr>
          </a:p>
          <a:p>
            <a:r>
              <a:rPr lang="en-GB" sz="3600" b="1" dirty="0" smtClean="0">
                <a:solidFill>
                  <a:schemeClr val="tx1"/>
                </a:solidFill>
              </a:rPr>
              <a:t>Induction </a:t>
            </a:r>
            <a:r>
              <a:rPr lang="en-GB" sz="3600" b="1" dirty="0">
                <a:solidFill>
                  <a:schemeClr val="tx1"/>
                </a:solidFill>
              </a:rPr>
              <a:t>Hand </a:t>
            </a:r>
            <a:r>
              <a:rPr lang="en-GB" sz="3600" b="1" dirty="0" smtClean="0">
                <a:solidFill>
                  <a:schemeClr val="tx1"/>
                </a:solidFill>
              </a:rPr>
              <a:t>Book.  </a:t>
            </a:r>
          </a:p>
          <a:p>
            <a:r>
              <a:rPr lang="en-GB" sz="3600" b="1" dirty="0" smtClean="0">
                <a:solidFill>
                  <a:schemeClr val="tx1"/>
                </a:solidFill>
              </a:rPr>
              <a:t>Induction </a:t>
            </a:r>
            <a:r>
              <a:rPr lang="en-GB" sz="3600" b="1" dirty="0" smtClean="0">
                <a:solidFill>
                  <a:schemeClr val="tx1"/>
                </a:solidFill>
              </a:rPr>
              <a:t>&amp; Recruitment </a:t>
            </a:r>
            <a:r>
              <a:rPr lang="en-GB" sz="3600" b="1" dirty="0" smtClean="0">
                <a:solidFill>
                  <a:schemeClr val="tx1"/>
                </a:solidFill>
              </a:rPr>
              <a:t>Process.</a:t>
            </a:r>
            <a:endParaRPr lang="en-GB" sz="3600" b="1" dirty="0" smtClean="0">
              <a:solidFill>
                <a:schemeClr val="tx1"/>
              </a:solidFill>
            </a:endParaRPr>
          </a:p>
          <a:p>
            <a:endParaRPr lang="en-GB" sz="1900" b="1" dirty="0">
              <a:solidFill>
                <a:schemeClr val="tx1"/>
              </a:solidFill>
            </a:endParaRPr>
          </a:p>
          <a:p>
            <a:r>
              <a:rPr lang="en-GB" sz="1900" b="1" dirty="0" smtClean="0">
                <a:solidFill>
                  <a:schemeClr val="tx1"/>
                </a:solidFill>
              </a:rPr>
              <a:t>Mark </a:t>
            </a:r>
            <a:r>
              <a:rPr lang="en-GB" sz="1900" b="1" dirty="0">
                <a:solidFill>
                  <a:schemeClr val="tx1"/>
                </a:solidFill>
              </a:rPr>
              <a:t>K</a:t>
            </a:r>
            <a:r>
              <a:rPr lang="en-GB" sz="1900" b="1" dirty="0" smtClean="0">
                <a:solidFill>
                  <a:schemeClr val="tx1"/>
                </a:solidFill>
              </a:rPr>
              <a:t>arlisle January 24</a:t>
            </a:r>
            <a:r>
              <a:rPr lang="en-GB" sz="19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900" b="1" dirty="0" smtClean="0">
                <a:solidFill>
                  <a:schemeClr val="tx1"/>
                </a:solidFill>
              </a:rPr>
              <a:t> 2017</a:t>
            </a:r>
            <a:endParaRPr lang="en-GB" sz="19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0647"/>
            <a:ext cx="2874268" cy="1368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7318"/>
            <a:ext cx="2232248" cy="124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W</a:t>
            </a:r>
            <a:r>
              <a:rPr lang="en-GB" b="1" dirty="0" smtClean="0"/>
              <a:t>hat’s </a:t>
            </a:r>
            <a:r>
              <a:rPr lang="en-GB" b="1" dirty="0" smtClean="0">
                <a:solidFill>
                  <a:srgbClr val="C00000"/>
                </a:solidFill>
              </a:rPr>
              <a:t>I</a:t>
            </a:r>
            <a:r>
              <a:rPr lang="en-GB" b="1" dirty="0" smtClean="0"/>
              <a:t>nvolved 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8" y="1484785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         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GB" sz="2800" dirty="0" smtClean="0"/>
              <a:t>Initial </a:t>
            </a:r>
            <a:r>
              <a:rPr lang="en-GB" sz="2800" dirty="0" smtClean="0"/>
              <a:t>Contact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GB" sz="2800" dirty="0" smtClean="0"/>
              <a:t>Introduction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GB" sz="2800" dirty="0" smtClean="0"/>
              <a:t>Induction </a:t>
            </a:r>
            <a:r>
              <a:rPr lang="en-GB" sz="2800" dirty="0"/>
              <a:t>folder contents 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GB" sz="2800" dirty="0"/>
              <a:t>Recruitment</a:t>
            </a:r>
            <a:endParaRPr lang="en-GB" sz="2800" dirty="0" smtClean="0"/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en-GB" sz="2800" dirty="0" smtClean="0"/>
              <a:t>Induction 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1944216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97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   Section 1</a:t>
            </a:r>
            <a:r>
              <a:rPr lang="en-GB" b="1" dirty="0" smtClean="0"/>
              <a:t>.  </a:t>
            </a:r>
            <a:r>
              <a:rPr lang="en-GB" sz="4000" b="1" dirty="0" smtClean="0">
                <a:solidFill>
                  <a:srgbClr val="E6AF00"/>
                </a:solidFill>
              </a:rPr>
              <a:t>I</a:t>
            </a:r>
            <a:r>
              <a:rPr lang="en-GB" sz="4000" b="1" dirty="0" smtClean="0"/>
              <a:t>NTRODUCTION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3" indent="0">
              <a:buNone/>
            </a:pPr>
            <a:endParaRPr lang="en-GB" sz="2800" b="1" u="sng" dirty="0" smtClean="0">
              <a:solidFill>
                <a:srgbClr val="FF0000"/>
              </a:solidFill>
            </a:endParaRPr>
          </a:p>
          <a:p>
            <a:pPr marL="1371600" lvl="3" indent="0">
              <a:buNone/>
            </a:pPr>
            <a:r>
              <a:rPr lang="en-GB" sz="2800" b="1" u="sng" dirty="0" smtClean="0">
                <a:solidFill>
                  <a:srgbClr val="00B050"/>
                </a:solidFill>
              </a:rPr>
              <a:t>I</a:t>
            </a:r>
            <a:r>
              <a:rPr lang="en-GB" sz="2800" b="1" u="sng" dirty="0" smtClean="0"/>
              <a:t>ntroduction </a:t>
            </a:r>
            <a:r>
              <a:rPr lang="en-GB" sz="2800" b="1" u="sng" dirty="0" smtClean="0">
                <a:solidFill>
                  <a:srgbClr val="00B050"/>
                </a:solidFill>
              </a:rPr>
              <a:t>M</a:t>
            </a:r>
            <a:r>
              <a:rPr lang="en-GB" sz="2800" b="1" u="sng" dirty="0" smtClean="0"/>
              <a:t>eeting</a:t>
            </a:r>
          </a:p>
          <a:p>
            <a:pPr marL="1371600" lvl="3" indent="0">
              <a:buNone/>
            </a:pPr>
            <a:r>
              <a:rPr lang="en-GB" sz="2800" dirty="0" smtClean="0"/>
              <a:t>What </a:t>
            </a:r>
            <a:r>
              <a:rPr lang="en-GB" sz="2800" dirty="0"/>
              <a:t>is the QIP/What do we do? </a:t>
            </a:r>
          </a:p>
          <a:p>
            <a:pPr marL="1371600" lvl="3" indent="0">
              <a:buNone/>
            </a:pPr>
            <a:r>
              <a:rPr lang="en-GB" sz="2800" dirty="0"/>
              <a:t>Vision Purpose &amp; Values Statements.</a:t>
            </a:r>
          </a:p>
          <a:p>
            <a:pPr marL="1371600" lvl="3" indent="0">
              <a:buNone/>
            </a:pPr>
            <a:r>
              <a:rPr lang="en-GB" sz="2800" dirty="0"/>
              <a:t>Role profile.</a:t>
            </a:r>
          </a:p>
          <a:p>
            <a:pPr marL="1371600" lvl="3" indent="0">
              <a:buNone/>
            </a:pPr>
            <a:r>
              <a:rPr lang="en-GB" sz="2800" dirty="0"/>
              <a:t>Induction Checklist.</a:t>
            </a:r>
          </a:p>
          <a:p>
            <a:pPr marL="1371600" lvl="3" indent="0">
              <a:buNone/>
            </a:pPr>
            <a:r>
              <a:rPr lang="en-GB" sz="2800" b="1" dirty="0">
                <a:solidFill>
                  <a:srgbClr val="FF0000"/>
                </a:solidFill>
              </a:rPr>
              <a:t>T</a:t>
            </a:r>
            <a:r>
              <a:rPr lang="en-GB" sz="2800" dirty="0"/>
              <a:t>raining </a:t>
            </a:r>
            <a:r>
              <a:rPr lang="en-GB" sz="2800" b="1" dirty="0">
                <a:solidFill>
                  <a:srgbClr val="00B050"/>
                </a:solidFill>
              </a:rPr>
              <a:t>A</a:t>
            </a:r>
            <a:r>
              <a:rPr lang="en-GB" sz="2800" dirty="0"/>
              <a:t>ction </a:t>
            </a:r>
            <a:r>
              <a:rPr lang="en-GB" sz="2800" b="1" dirty="0" smtClean="0">
                <a:solidFill>
                  <a:srgbClr val="E6AF00"/>
                </a:solidFill>
              </a:rPr>
              <a:t>P</a:t>
            </a:r>
            <a:r>
              <a:rPr lang="en-GB" sz="2800" dirty="0" smtClean="0"/>
              <a:t>lan (TAP)</a:t>
            </a:r>
            <a:endParaRPr lang="en-GB" sz="2800" dirty="0"/>
          </a:p>
          <a:p>
            <a:pPr marL="1371600" lvl="3" indent="0">
              <a:buNone/>
            </a:pPr>
            <a:r>
              <a:rPr lang="en-GB" sz="2800" dirty="0"/>
              <a:t>QIP Action Plan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1944216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13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     </a:t>
            </a:r>
            <a:r>
              <a:rPr lang="en-GB" b="1" dirty="0" smtClean="0"/>
              <a:t>         </a:t>
            </a:r>
            <a:r>
              <a:rPr lang="en-GB" sz="3100" b="1" dirty="0" smtClean="0"/>
              <a:t>Section </a:t>
            </a:r>
            <a:r>
              <a:rPr lang="en-GB" sz="3100" b="1" dirty="0"/>
              <a:t>2.  </a:t>
            </a:r>
            <a:r>
              <a:rPr lang="en-GB" sz="4000" b="1" dirty="0">
                <a:solidFill>
                  <a:srgbClr val="00B050"/>
                </a:solidFill>
              </a:rPr>
              <a:t>G</a:t>
            </a:r>
            <a:r>
              <a:rPr lang="en-GB" sz="4000" b="1" dirty="0"/>
              <a:t>overnance </a:t>
            </a:r>
            <a:r>
              <a:rPr lang="en-GB" sz="4000" b="1" dirty="0">
                <a:solidFill>
                  <a:srgbClr val="00B050"/>
                </a:solidFill>
              </a:rPr>
              <a:t>D</a:t>
            </a:r>
            <a:r>
              <a:rPr lang="en-GB" sz="4000" b="1" dirty="0"/>
              <a:t>ocuments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lvl="3">
              <a:buFont typeface="Wingdings" panose="05000000000000000000" pitchFamily="2" charset="2"/>
              <a:buChar char="§"/>
            </a:pPr>
            <a:r>
              <a:rPr lang="en-GB" sz="2800" b="1" dirty="0" smtClean="0"/>
              <a:t>     </a:t>
            </a:r>
            <a:r>
              <a:rPr lang="en-GB" sz="2800" dirty="0" smtClean="0"/>
              <a:t>Application </a:t>
            </a:r>
            <a:r>
              <a:rPr lang="en-GB" sz="2800" dirty="0"/>
              <a:t>Form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     Code </a:t>
            </a:r>
            <a:r>
              <a:rPr lang="en-GB" sz="2800" dirty="0"/>
              <a:t>of </a:t>
            </a:r>
            <a:r>
              <a:rPr lang="en-GB" sz="2800" dirty="0" smtClean="0"/>
              <a:t>Conduct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     Terms of Reference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     </a:t>
            </a:r>
            <a:r>
              <a:rPr lang="en-GB" sz="2800" dirty="0" smtClean="0"/>
              <a:t>Fairness </a:t>
            </a:r>
            <a:r>
              <a:rPr lang="en-GB" sz="2800" dirty="0"/>
              <a:t>and Opportunity E&amp;D Doc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     Equality </a:t>
            </a:r>
            <a:r>
              <a:rPr lang="en-GB" sz="2800" dirty="0"/>
              <a:t>and Diversity Strategy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     Translation </a:t>
            </a:r>
            <a:r>
              <a:rPr lang="en-GB" sz="2800" dirty="0"/>
              <a:t>and Accessibility </a:t>
            </a:r>
            <a:endParaRPr lang="en-GB" sz="2800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/>
              <a:t> </a:t>
            </a:r>
            <a:r>
              <a:rPr lang="en-GB" sz="2800" dirty="0" smtClean="0"/>
              <a:t>    </a:t>
            </a:r>
            <a:r>
              <a:rPr lang="en-GB" sz="2800" dirty="0" smtClean="0"/>
              <a:t>Policy, Board, </a:t>
            </a:r>
            <a:r>
              <a:rPr lang="en-GB" sz="2800" dirty="0" smtClean="0"/>
              <a:t>and </a:t>
            </a:r>
            <a:r>
              <a:rPr lang="en-GB" sz="2800" dirty="0"/>
              <a:t>Committee </a:t>
            </a:r>
            <a:r>
              <a:rPr lang="en-GB" sz="2800" dirty="0" smtClean="0"/>
              <a:t>Members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/>
              <a:t> </a:t>
            </a:r>
            <a:r>
              <a:rPr lang="en-GB" sz="2800" dirty="0" smtClean="0"/>
              <a:t>    Expenses </a:t>
            </a:r>
            <a:r>
              <a:rPr lang="en-GB" sz="2800" dirty="0"/>
              <a:t>Procedure &amp; Claim </a:t>
            </a:r>
            <a:r>
              <a:rPr lang="en-GB" sz="2800" dirty="0" smtClean="0"/>
              <a:t>form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/>
              <a:t> </a:t>
            </a:r>
            <a:r>
              <a:rPr lang="en-GB" sz="2800" dirty="0" smtClean="0"/>
              <a:t>    Call </a:t>
            </a:r>
            <a:r>
              <a:rPr lang="en-GB" sz="2800" dirty="0"/>
              <a:t>for Scrutiny </a:t>
            </a:r>
            <a:r>
              <a:rPr lang="en-GB" sz="2800" dirty="0" smtClean="0"/>
              <a:t>Doc</a:t>
            </a:r>
            <a:r>
              <a:rPr lang="en-GB" sz="2800" dirty="0"/>
              <a:t>.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1800200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25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1217"/>
            <a:ext cx="8229600" cy="1143000"/>
          </a:xfrm>
        </p:spPr>
        <p:txBody>
          <a:bodyPr>
            <a:normAutofit fontScale="90000"/>
          </a:bodyPr>
          <a:lstStyle/>
          <a:p>
            <a:pPr lvl="3" algn="ctr" rtl="0">
              <a:spcBef>
                <a:spcPct val="0"/>
              </a:spcBef>
            </a:pPr>
            <a:r>
              <a:rPr lang="en-GB" sz="4000" b="1" dirty="0" smtClean="0"/>
              <a:t>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           </a:t>
            </a:r>
            <a:br>
              <a:rPr lang="en-GB" sz="4000" dirty="0" smtClean="0"/>
            </a:br>
            <a:r>
              <a:rPr lang="en-GB" sz="4000" dirty="0" smtClean="0"/>
              <a:t>            </a:t>
            </a:r>
            <a:r>
              <a:rPr lang="en-GB" sz="3100" b="1" dirty="0" smtClean="0"/>
              <a:t>Section </a:t>
            </a:r>
            <a:r>
              <a:rPr lang="en-GB" sz="3100" b="1" dirty="0"/>
              <a:t>4</a:t>
            </a:r>
            <a:r>
              <a:rPr lang="en-GB" sz="3600" b="1" dirty="0"/>
              <a:t>. </a:t>
            </a:r>
            <a:r>
              <a:rPr lang="en-GB" sz="4000" b="1" dirty="0" smtClean="0">
                <a:solidFill>
                  <a:srgbClr val="E6AF00"/>
                </a:solidFill>
              </a:rPr>
              <a:t>A</a:t>
            </a:r>
            <a:r>
              <a:rPr lang="en-GB" sz="4000" b="1" dirty="0" smtClean="0">
                <a:solidFill>
                  <a:schemeClr val="tx1"/>
                </a:solidFill>
              </a:rPr>
              <a:t>wareness </a:t>
            </a:r>
            <a:r>
              <a:rPr lang="en-GB" sz="4000" b="1" dirty="0">
                <a:solidFill>
                  <a:srgbClr val="E6AF00"/>
                </a:solidFill>
              </a:rPr>
              <a:t>R</a:t>
            </a:r>
            <a:r>
              <a:rPr lang="en-GB" sz="4000" b="1" dirty="0">
                <a:solidFill>
                  <a:schemeClr val="tx1"/>
                </a:solidFill>
              </a:rPr>
              <a:t>eading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endParaRPr lang="en-GB" sz="3200" b="1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Customer </a:t>
            </a:r>
            <a:r>
              <a:rPr lang="en-GB" sz="2800" dirty="0" smtClean="0"/>
              <a:t>Promises </a:t>
            </a:r>
            <a:endParaRPr lang="en-GB" sz="28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THT </a:t>
            </a:r>
            <a:r>
              <a:rPr lang="en-GB" sz="2800" dirty="0"/>
              <a:t>Business Plan Summary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Regulatory </a:t>
            </a:r>
            <a:r>
              <a:rPr lang="en-GB" sz="2800" dirty="0"/>
              <a:t>Standards –</a:t>
            </a:r>
            <a:r>
              <a:rPr lang="en-GB" sz="2800" dirty="0" smtClean="0"/>
              <a:t>Compliance</a:t>
            </a:r>
            <a:endParaRPr lang="en-GB" sz="28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Value </a:t>
            </a:r>
            <a:r>
              <a:rPr lang="en-GB" sz="2800" dirty="0"/>
              <a:t>for Money </a:t>
            </a:r>
            <a:r>
              <a:rPr lang="en-GB" sz="2800" dirty="0" smtClean="0"/>
              <a:t>Introduction</a:t>
            </a:r>
            <a:endParaRPr lang="en-GB" sz="2800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06" y="260649"/>
            <a:ext cx="1944216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83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                 </a:t>
            </a:r>
            <a:r>
              <a:rPr lang="en-GB" sz="2800" b="1" dirty="0" smtClean="0"/>
              <a:t>Section </a:t>
            </a:r>
            <a:r>
              <a:rPr lang="en-GB" sz="2800" b="1" dirty="0"/>
              <a:t>5</a:t>
            </a:r>
            <a:r>
              <a:rPr lang="en-GB" sz="3200" b="1" dirty="0"/>
              <a:t>.  </a:t>
            </a:r>
            <a:r>
              <a:rPr lang="en-GB" sz="3600" b="1" dirty="0">
                <a:solidFill>
                  <a:srgbClr val="00B050"/>
                </a:solidFill>
              </a:rPr>
              <a:t>K</a:t>
            </a:r>
            <a:r>
              <a:rPr lang="en-GB" sz="3600" b="1" dirty="0"/>
              <a:t>nowledge and </a:t>
            </a:r>
            <a:r>
              <a:rPr lang="en-GB" sz="3600" b="1" dirty="0">
                <a:solidFill>
                  <a:srgbClr val="00B050"/>
                </a:solidFill>
              </a:rPr>
              <a:t>S</a:t>
            </a:r>
            <a:r>
              <a:rPr lang="en-GB" sz="3600" b="1" dirty="0"/>
              <a:t>upport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525963"/>
          </a:xfrm>
        </p:spPr>
        <p:txBody>
          <a:bodyPr/>
          <a:lstStyle/>
          <a:p>
            <a:pPr marL="1371600" lvl="3" indent="0">
              <a:buNone/>
            </a:pPr>
            <a:r>
              <a:rPr lang="en-GB" sz="2800" b="1" dirty="0" smtClean="0"/>
              <a:t> 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Staffing list</a:t>
            </a:r>
            <a:endParaRPr lang="en-GB" sz="2800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 smtClean="0"/>
              <a:t>Measuring </a:t>
            </a:r>
            <a:r>
              <a:rPr lang="en-GB" sz="2800" dirty="0"/>
              <a:t>the Value of Customer    </a:t>
            </a:r>
            <a:r>
              <a:rPr lang="en-GB" sz="2800" dirty="0" smtClean="0"/>
              <a:t>                  </a:t>
            </a:r>
            <a:r>
              <a:rPr lang="en-GB" sz="2800" dirty="0" smtClean="0"/>
              <a:t>Involvement</a:t>
            </a:r>
            <a:endParaRPr lang="en-GB" sz="28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/>
              <a:t>THT Customer Involvement Groups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800" dirty="0"/>
              <a:t>Top Tips for Tenants: </a:t>
            </a:r>
            <a:r>
              <a:rPr lang="en-GB" sz="2800" i="1" dirty="0"/>
              <a:t>Holding your  </a:t>
            </a:r>
            <a:r>
              <a:rPr lang="en-GB" sz="2800" i="1" dirty="0" smtClean="0"/>
              <a:t>    </a:t>
            </a:r>
            <a:r>
              <a:rPr lang="en-GB" sz="2800" i="1" dirty="0"/>
              <a:t>Landlord to Account through Scrutiny</a:t>
            </a:r>
            <a:r>
              <a:rPr lang="en-GB" sz="3200" i="1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06" y="260649"/>
            <a:ext cx="1944216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7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F</a:t>
            </a:r>
            <a:r>
              <a:rPr lang="en-GB" b="1" dirty="0" smtClean="0"/>
              <a:t>eedback </a:t>
            </a:r>
            <a:r>
              <a:rPr lang="en-GB" b="1" dirty="0" smtClean="0"/>
              <a:t> 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b="1" dirty="0" smtClean="0"/>
              <a:t> </a:t>
            </a:r>
            <a:r>
              <a:rPr lang="en-GB" sz="2800" b="1" dirty="0" smtClean="0"/>
              <a:t>“</a:t>
            </a:r>
            <a:r>
              <a:rPr lang="en-GB" sz="2800" b="1" dirty="0" smtClean="0">
                <a:solidFill>
                  <a:srgbClr val="7030A0"/>
                </a:solidFill>
              </a:rPr>
              <a:t>If you don’t ask you don’t get....</a:t>
            </a:r>
            <a:r>
              <a:rPr lang="en-GB" sz="2800" b="1" dirty="0" smtClean="0"/>
              <a:t>”</a:t>
            </a:r>
          </a:p>
          <a:p>
            <a:pPr marL="0" indent="0">
              <a:buNone/>
            </a:pPr>
            <a:endParaRPr lang="en-GB" sz="2800" b="1" dirty="0"/>
          </a:p>
          <a:p>
            <a:pPr marL="0" lvl="4" indent="0">
              <a:buNone/>
            </a:pPr>
            <a:r>
              <a:rPr lang="en-GB" sz="2800" b="1" dirty="0" smtClean="0"/>
              <a:t>		</a:t>
            </a:r>
            <a:r>
              <a:rPr lang="en-GB" sz="2800" dirty="0" smtClean="0"/>
              <a:t>3&amp;6 Month development </a:t>
            </a:r>
            <a:r>
              <a:rPr lang="en-GB" sz="2800" dirty="0"/>
              <a:t>f</a:t>
            </a:r>
            <a:r>
              <a:rPr lang="en-GB" sz="2800" dirty="0" smtClean="0"/>
              <a:t>eedback</a:t>
            </a:r>
            <a:endParaRPr lang="en-GB" sz="2800" dirty="0"/>
          </a:p>
          <a:p>
            <a:pPr marL="0" indent="0">
              <a:buNone/>
            </a:pPr>
            <a:r>
              <a:rPr lang="en-GB" sz="2800" b="1" dirty="0"/>
              <a:t>	</a:t>
            </a:r>
            <a:r>
              <a:rPr lang="en-GB" sz="2800" b="1" dirty="0" smtClean="0"/>
              <a:t>		</a:t>
            </a:r>
            <a:r>
              <a:rPr lang="en-GB" sz="2800" dirty="0" smtClean="0"/>
              <a:t>After each scrutiny </a:t>
            </a:r>
            <a:endParaRPr lang="en-GB" sz="4800" dirty="0"/>
          </a:p>
          <a:p>
            <a:pPr marL="0" indent="0">
              <a:buNone/>
            </a:pPr>
            <a:r>
              <a:rPr lang="en-GB" sz="2800" dirty="0" smtClean="0"/>
              <a:t>			For appraisals </a:t>
            </a:r>
          </a:p>
          <a:p>
            <a:pPr marL="0" indent="0">
              <a:buNone/>
            </a:pPr>
            <a:r>
              <a:rPr lang="en-GB" sz="2800" dirty="0" smtClean="0"/>
              <a:t>                                  For training sessions </a:t>
            </a:r>
          </a:p>
          <a:p>
            <a:pPr marL="0" indent="0">
              <a:buNone/>
            </a:pPr>
            <a:r>
              <a:rPr lang="en-GB" sz="2800" dirty="0"/>
              <a:t>	</a:t>
            </a:r>
            <a:r>
              <a:rPr lang="en-GB" sz="2800" dirty="0" smtClean="0"/>
              <a:t>		For support given</a:t>
            </a:r>
          </a:p>
          <a:p>
            <a:pPr marL="0" indent="0">
              <a:buNone/>
            </a:pPr>
            <a:r>
              <a:rPr lang="en-GB" sz="2800" b="1" dirty="0"/>
              <a:t> </a:t>
            </a:r>
            <a:endParaRPr lang="en-GB" sz="2800" b="1" dirty="0" smtClean="0"/>
          </a:p>
          <a:p>
            <a:pPr marL="0" indent="0">
              <a:buNone/>
            </a:pPr>
            <a:r>
              <a:rPr lang="en-GB" sz="2800" b="1" dirty="0"/>
              <a:t>	</a:t>
            </a:r>
            <a:r>
              <a:rPr lang="en-GB" sz="2800" b="1" dirty="0" smtClean="0"/>
              <a:t>		 Q </a:t>
            </a:r>
            <a:r>
              <a:rPr lang="en-GB" sz="2800" b="1" dirty="0"/>
              <a:t>&amp; A session </a:t>
            </a:r>
          </a:p>
          <a:p>
            <a:pPr marL="0" indent="0">
              <a:buNone/>
            </a:pPr>
            <a:endParaRPr lang="en-GB" sz="2800" dirty="0" smtClean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06" y="260649"/>
            <a:ext cx="1944216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819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6" y="274638"/>
            <a:ext cx="8697282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</a:rPr>
              <a:t>            </a:t>
            </a:r>
            <a:r>
              <a:rPr lang="en-GB" sz="3600" b="1" dirty="0" smtClean="0">
                <a:solidFill>
                  <a:srgbClr val="C00000"/>
                </a:solidFill>
              </a:rPr>
              <a:t>T</a:t>
            </a:r>
            <a:r>
              <a:rPr lang="en-GB" sz="3600" b="1" dirty="0" smtClean="0"/>
              <a:t>raining </a:t>
            </a:r>
            <a:r>
              <a:rPr lang="en-GB" sz="3600" b="1" dirty="0" smtClean="0">
                <a:solidFill>
                  <a:srgbClr val="00B050"/>
                </a:solidFill>
              </a:rPr>
              <a:t>D</a:t>
            </a:r>
            <a:r>
              <a:rPr lang="en-GB" sz="3600" b="1" dirty="0" smtClean="0"/>
              <a:t>ocuments </a:t>
            </a:r>
            <a:r>
              <a:rPr lang="en-GB" sz="3600" b="1" dirty="0" smtClean="0"/>
              <a:t>&amp; </a:t>
            </a:r>
            <a:r>
              <a:rPr lang="en-GB" sz="3600" b="1" dirty="0" smtClean="0">
                <a:solidFill>
                  <a:srgbClr val="E6AF00"/>
                </a:solidFill>
              </a:rPr>
              <a:t>I</a:t>
            </a:r>
            <a:r>
              <a:rPr lang="en-GB" sz="3600" b="1" dirty="0" smtClean="0"/>
              <a:t>nsights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	Please leave </a:t>
            </a:r>
            <a:r>
              <a:rPr lang="en-GB" dirty="0" smtClean="0"/>
              <a:t>me your </a:t>
            </a:r>
            <a:r>
              <a:rPr lang="en-GB" b="1" dirty="0" smtClean="0"/>
              <a:t>Email address </a:t>
            </a:r>
            <a:r>
              <a:rPr lang="en-GB" dirty="0" smtClean="0"/>
              <a:t>if 		you would like me to share any further information </a:t>
            </a:r>
            <a:r>
              <a:rPr lang="en-GB" b="1" dirty="0" smtClean="0"/>
              <a:t>:::::::::::::::::::</a:t>
            </a:r>
            <a:r>
              <a:rPr lang="en-GB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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06" y="260649"/>
            <a:ext cx="1784514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438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160</Words>
  <Application>Microsoft Office PowerPoint</Application>
  <PresentationFormat>On-screen Show (4:3)</PresentationFormat>
  <Paragraphs>61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Quality and Insight Panel  Our new induction Programme for involved tenants</vt:lpstr>
      <vt:lpstr>What’s Involved ?</vt:lpstr>
      <vt:lpstr>   Section 1.  INTRODUCTION </vt:lpstr>
      <vt:lpstr>                Section 2.  Governance Documents  </vt:lpstr>
      <vt:lpstr>                          Section 4. Awareness Reading   </vt:lpstr>
      <vt:lpstr>                 Section 5.  Knowledge and Support</vt:lpstr>
      <vt:lpstr>Feedback   </vt:lpstr>
      <vt:lpstr>            Training Documents &amp; Insights</vt:lpstr>
    </vt:vector>
  </TitlesOfParts>
  <Company>Trafford Housing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and Insight Panel</dc:title>
  <dc:creator>Mark Karlisle</dc:creator>
  <cp:lastModifiedBy>Mark Karlisle</cp:lastModifiedBy>
  <cp:revision>39</cp:revision>
  <cp:lastPrinted>2017-01-20T14:20:46Z</cp:lastPrinted>
  <dcterms:created xsi:type="dcterms:W3CDTF">2015-10-23T09:35:54Z</dcterms:created>
  <dcterms:modified xsi:type="dcterms:W3CDTF">2017-01-20T15:59:24Z</dcterms:modified>
</cp:coreProperties>
</file>