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466" r:id="rId5"/>
    <p:sldId id="469" r:id="rId6"/>
    <p:sldId id="479" r:id="rId7"/>
    <p:sldId id="480" r:id="rId8"/>
    <p:sldId id="463" r:id="rId9"/>
    <p:sldId id="477" r:id="rId10"/>
    <p:sldId id="467" r:id="rId11"/>
    <p:sldId id="481" r:id="rId12"/>
    <p:sldId id="482" r:id="rId13"/>
    <p:sldId id="468" r:id="rId14"/>
    <p:sldId id="488" r:id="rId15"/>
    <p:sldId id="471" r:id="rId16"/>
    <p:sldId id="476" r:id="rId17"/>
    <p:sldId id="487" r:id="rId18"/>
    <p:sldId id="457" r:id="rId19"/>
  </p:sldIdLst>
  <p:sldSz cx="9144000" cy="6858000" type="screen4x3"/>
  <p:notesSz cx="6881813" cy="10002838"/>
  <p:defaultTextStyle>
    <a:defPPr>
      <a:defRPr lang="en-GB"/>
    </a:defPPr>
    <a:lvl1pPr algn="l" rtl="0" fontAlgn="base">
      <a:spcBef>
        <a:spcPct val="0"/>
      </a:spcBef>
      <a:spcAft>
        <a:spcPct val="0"/>
      </a:spcAft>
      <a:defRPr kern="1200">
        <a:solidFill>
          <a:srgbClr val="003366"/>
        </a:solidFill>
        <a:latin typeface="Gill Sans MT" pitchFamily="34" charset="0"/>
        <a:ea typeface="+mn-ea"/>
        <a:cs typeface="+mn-cs"/>
      </a:defRPr>
    </a:lvl1pPr>
    <a:lvl2pPr marL="457200" algn="l" rtl="0" fontAlgn="base">
      <a:spcBef>
        <a:spcPct val="0"/>
      </a:spcBef>
      <a:spcAft>
        <a:spcPct val="0"/>
      </a:spcAft>
      <a:defRPr kern="1200">
        <a:solidFill>
          <a:srgbClr val="003366"/>
        </a:solidFill>
        <a:latin typeface="Gill Sans MT" pitchFamily="34" charset="0"/>
        <a:ea typeface="+mn-ea"/>
        <a:cs typeface="+mn-cs"/>
      </a:defRPr>
    </a:lvl2pPr>
    <a:lvl3pPr marL="914400" algn="l" rtl="0" fontAlgn="base">
      <a:spcBef>
        <a:spcPct val="0"/>
      </a:spcBef>
      <a:spcAft>
        <a:spcPct val="0"/>
      </a:spcAft>
      <a:defRPr kern="1200">
        <a:solidFill>
          <a:srgbClr val="003366"/>
        </a:solidFill>
        <a:latin typeface="Gill Sans MT" pitchFamily="34" charset="0"/>
        <a:ea typeface="+mn-ea"/>
        <a:cs typeface="+mn-cs"/>
      </a:defRPr>
    </a:lvl3pPr>
    <a:lvl4pPr marL="1371600" algn="l" rtl="0" fontAlgn="base">
      <a:spcBef>
        <a:spcPct val="0"/>
      </a:spcBef>
      <a:spcAft>
        <a:spcPct val="0"/>
      </a:spcAft>
      <a:defRPr kern="1200">
        <a:solidFill>
          <a:srgbClr val="003366"/>
        </a:solidFill>
        <a:latin typeface="Gill Sans MT" pitchFamily="34" charset="0"/>
        <a:ea typeface="+mn-ea"/>
        <a:cs typeface="+mn-cs"/>
      </a:defRPr>
    </a:lvl4pPr>
    <a:lvl5pPr marL="1828800" algn="l" rtl="0" fontAlgn="base">
      <a:spcBef>
        <a:spcPct val="0"/>
      </a:spcBef>
      <a:spcAft>
        <a:spcPct val="0"/>
      </a:spcAft>
      <a:defRPr kern="1200">
        <a:solidFill>
          <a:srgbClr val="003366"/>
        </a:solidFill>
        <a:latin typeface="Gill Sans MT" pitchFamily="34" charset="0"/>
        <a:ea typeface="+mn-ea"/>
        <a:cs typeface="+mn-cs"/>
      </a:defRPr>
    </a:lvl5pPr>
    <a:lvl6pPr marL="2286000" algn="l" defTabSz="914400" rtl="0" eaLnBrk="1" latinLnBrk="0" hangingPunct="1">
      <a:defRPr kern="1200">
        <a:solidFill>
          <a:srgbClr val="003366"/>
        </a:solidFill>
        <a:latin typeface="Gill Sans MT" pitchFamily="34" charset="0"/>
        <a:ea typeface="+mn-ea"/>
        <a:cs typeface="+mn-cs"/>
      </a:defRPr>
    </a:lvl6pPr>
    <a:lvl7pPr marL="2743200" algn="l" defTabSz="914400" rtl="0" eaLnBrk="1" latinLnBrk="0" hangingPunct="1">
      <a:defRPr kern="1200">
        <a:solidFill>
          <a:srgbClr val="003366"/>
        </a:solidFill>
        <a:latin typeface="Gill Sans MT" pitchFamily="34" charset="0"/>
        <a:ea typeface="+mn-ea"/>
        <a:cs typeface="+mn-cs"/>
      </a:defRPr>
    </a:lvl7pPr>
    <a:lvl8pPr marL="3200400" algn="l" defTabSz="914400" rtl="0" eaLnBrk="1" latinLnBrk="0" hangingPunct="1">
      <a:defRPr kern="1200">
        <a:solidFill>
          <a:srgbClr val="003366"/>
        </a:solidFill>
        <a:latin typeface="Gill Sans MT" pitchFamily="34" charset="0"/>
        <a:ea typeface="+mn-ea"/>
        <a:cs typeface="+mn-cs"/>
      </a:defRPr>
    </a:lvl8pPr>
    <a:lvl9pPr marL="3657600" algn="l" defTabSz="914400" rtl="0" eaLnBrk="1" latinLnBrk="0" hangingPunct="1">
      <a:defRPr kern="1200">
        <a:solidFill>
          <a:srgbClr val="003366"/>
        </a:solidFill>
        <a:latin typeface="Gill Sans MT"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50"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A8731"/>
    <a:srgbClr val="0033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6" autoAdjust="0"/>
    <p:restoredTop sz="69960" autoAdjust="0"/>
  </p:normalViewPr>
  <p:slideViewPr>
    <p:cSldViewPr>
      <p:cViewPr>
        <p:scale>
          <a:sx n="47" d="100"/>
          <a:sy n="47" d="100"/>
        </p:scale>
        <p:origin x="-1648"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9" d="100"/>
        <a:sy n="79" d="100"/>
      </p:scale>
      <p:origin x="0" y="0"/>
    </p:cViewPr>
  </p:sorterViewPr>
  <p:notesViewPr>
    <p:cSldViewPr>
      <p:cViewPr>
        <p:scale>
          <a:sx n="69" d="100"/>
          <a:sy n="69" d="100"/>
        </p:scale>
        <p:origin x="-2304" y="228"/>
      </p:cViewPr>
      <p:guideLst>
        <p:guide orient="horz" pos="3150"/>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82869" cy="500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a:defRPr sz="1200"/>
            </a:lvl1pPr>
          </a:lstStyle>
          <a:p>
            <a:endParaRPr lang="en-US" dirty="0"/>
          </a:p>
        </p:txBody>
      </p:sp>
      <p:sp>
        <p:nvSpPr>
          <p:cNvPr id="45059" name="Rectangle 3"/>
          <p:cNvSpPr>
            <a:spLocks noGrp="1" noChangeArrowheads="1"/>
          </p:cNvSpPr>
          <p:nvPr>
            <p:ph type="dt" sz="quarter" idx="1"/>
          </p:nvPr>
        </p:nvSpPr>
        <p:spPr bwMode="auto">
          <a:xfrm>
            <a:off x="3897337" y="0"/>
            <a:ext cx="2982869" cy="500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algn="r">
              <a:defRPr sz="1200"/>
            </a:lvl1pPr>
          </a:lstStyle>
          <a:p>
            <a:fld id="{5BBEF18D-E462-4845-AE0D-17444645123C}" type="datetimeFigureOut">
              <a:rPr lang="en-US"/>
              <a:pPr/>
              <a:t>1/22/2017</a:t>
            </a:fld>
            <a:endParaRPr lang="en-US" dirty="0"/>
          </a:p>
        </p:txBody>
      </p:sp>
      <p:sp>
        <p:nvSpPr>
          <p:cNvPr id="45060" name="Rectangle 4"/>
          <p:cNvSpPr>
            <a:spLocks noGrp="1" noChangeArrowheads="1"/>
          </p:cNvSpPr>
          <p:nvPr>
            <p:ph type="ftr" sz="quarter" idx="2"/>
          </p:nvPr>
        </p:nvSpPr>
        <p:spPr bwMode="auto">
          <a:xfrm>
            <a:off x="0" y="9500537"/>
            <a:ext cx="2982869" cy="50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a:defRPr sz="1200"/>
            </a:lvl1pPr>
          </a:lstStyle>
          <a:p>
            <a:endParaRPr lang="en-US" dirty="0"/>
          </a:p>
        </p:txBody>
      </p:sp>
      <p:sp>
        <p:nvSpPr>
          <p:cNvPr id="45061" name="Rectangle 5"/>
          <p:cNvSpPr>
            <a:spLocks noGrp="1" noChangeArrowheads="1"/>
          </p:cNvSpPr>
          <p:nvPr>
            <p:ph type="sldNum" sz="quarter" idx="3"/>
          </p:nvPr>
        </p:nvSpPr>
        <p:spPr bwMode="auto">
          <a:xfrm>
            <a:off x="3897337" y="9500537"/>
            <a:ext cx="2982869" cy="50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algn="r">
              <a:defRPr sz="1200"/>
            </a:lvl1pPr>
          </a:lstStyle>
          <a:p>
            <a:fld id="{83D0CE0E-B1D0-454F-BB7E-DF7A4034E460}" type="slidenum">
              <a:rPr lang="en-US"/>
              <a:pPr/>
              <a:t>‹#›</a:t>
            </a:fld>
            <a:endParaRPr lang="en-US" dirty="0"/>
          </a:p>
        </p:txBody>
      </p:sp>
    </p:spTree>
    <p:extLst>
      <p:ext uri="{BB962C8B-B14F-4D97-AF65-F5344CB8AC3E}">
        <p14:creationId xmlns:p14="http://schemas.microsoft.com/office/powerpoint/2010/main" val="2012713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82869" cy="500702"/>
          </a:xfrm>
          <a:prstGeom prst="rect">
            <a:avLst/>
          </a:prstGeom>
          <a:noFill/>
          <a:ln>
            <a:noFill/>
          </a:ln>
          <a:effectLst/>
          <a:extLst/>
        </p:spPr>
        <p:txBody>
          <a:bodyPr vert="horz" wrap="square" lIns="92309" tIns="46154" rIns="92309" bIns="46154" numCol="1" anchor="t" anchorCtr="0" compatLnSpc="1">
            <a:prstTxWarp prst="textNoShape">
              <a:avLst/>
            </a:prstTxWarp>
          </a:bodyPr>
          <a:lstStyle>
            <a:lvl1pPr>
              <a:defRPr sz="1200">
                <a:solidFill>
                  <a:schemeClr val="tx1"/>
                </a:solidFill>
                <a:latin typeface="Arial" charset="0"/>
              </a:defRPr>
            </a:lvl1pPr>
          </a:lstStyle>
          <a:p>
            <a:pPr>
              <a:defRPr/>
            </a:pPr>
            <a:endParaRPr lang="en-GB" dirty="0"/>
          </a:p>
        </p:txBody>
      </p:sp>
      <p:sp>
        <p:nvSpPr>
          <p:cNvPr id="8195" name="Rectangle 3"/>
          <p:cNvSpPr>
            <a:spLocks noGrp="1" noChangeArrowheads="1"/>
          </p:cNvSpPr>
          <p:nvPr>
            <p:ph type="dt" idx="1"/>
          </p:nvPr>
        </p:nvSpPr>
        <p:spPr bwMode="auto">
          <a:xfrm>
            <a:off x="3897337" y="0"/>
            <a:ext cx="2982869" cy="500702"/>
          </a:xfrm>
          <a:prstGeom prst="rect">
            <a:avLst/>
          </a:prstGeom>
          <a:noFill/>
          <a:ln>
            <a:noFill/>
          </a:ln>
          <a:effectLst/>
          <a:extLst/>
        </p:spPr>
        <p:txBody>
          <a:bodyPr vert="horz" wrap="square" lIns="92309" tIns="46154" rIns="92309" bIns="46154" numCol="1" anchor="t" anchorCtr="0" compatLnSpc="1">
            <a:prstTxWarp prst="textNoShape">
              <a:avLst/>
            </a:prstTxWarp>
          </a:bodyPr>
          <a:lstStyle>
            <a:lvl1pPr algn="r">
              <a:defRPr sz="1200">
                <a:solidFill>
                  <a:schemeClr val="tx1"/>
                </a:solidFill>
                <a:latin typeface="Arial" charset="0"/>
              </a:defRPr>
            </a:lvl1pPr>
          </a:lstStyle>
          <a:p>
            <a:pPr>
              <a:defRPr/>
            </a:pPr>
            <a:endParaRPr lang="en-GB" dirty="0"/>
          </a:p>
        </p:txBody>
      </p:sp>
      <p:sp>
        <p:nvSpPr>
          <p:cNvPr id="13316" name="Rectangle 4"/>
          <p:cNvSpPr>
            <a:spLocks noGrp="1" noRot="1" noChangeAspect="1" noChangeArrowheads="1" noTextEdit="1"/>
          </p:cNvSpPr>
          <p:nvPr>
            <p:ph type="sldImg" idx="2"/>
          </p:nvPr>
        </p:nvSpPr>
        <p:spPr bwMode="auto">
          <a:xfrm>
            <a:off x="939800" y="750888"/>
            <a:ext cx="5002213" cy="3751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7861" y="4751068"/>
            <a:ext cx="5506093" cy="4501517"/>
          </a:xfrm>
          <a:prstGeom prst="rect">
            <a:avLst/>
          </a:prstGeom>
          <a:noFill/>
          <a:ln>
            <a:noFill/>
          </a:ln>
          <a:effectLst/>
          <a:extLst/>
        </p:spPr>
        <p:txBody>
          <a:bodyPr vert="horz" wrap="square" lIns="92309" tIns="46154" rIns="92309" bIns="4615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198" name="Rectangle 6"/>
          <p:cNvSpPr>
            <a:spLocks noGrp="1" noChangeArrowheads="1"/>
          </p:cNvSpPr>
          <p:nvPr>
            <p:ph type="ftr" sz="quarter" idx="4"/>
          </p:nvPr>
        </p:nvSpPr>
        <p:spPr bwMode="auto">
          <a:xfrm>
            <a:off x="0" y="9500537"/>
            <a:ext cx="2982869" cy="500701"/>
          </a:xfrm>
          <a:prstGeom prst="rect">
            <a:avLst/>
          </a:prstGeom>
          <a:noFill/>
          <a:ln>
            <a:noFill/>
          </a:ln>
          <a:effectLst/>
          <a:extLst/>
        </p:spPr>
        <p:txBody>
          <a:bodyPr vert="horz" wrap="square" lIns="92309" tIns="46154" rIns="92309" bIns="46154" numCol="1" anchor="b" anchorCtr="0" compatLnSpc="1">
            <a:prstTxWarp prst="textNoShape">
              <a:avLst/>
            </a:prstTxWarp>
          </a:bodyPr>
          <a:lstStyle>
            <a:lvl1pPr>
              <a:defRPr sz="1200">
                <a:solidFill>
                  <a:schemeClr val="tx1"/>
                </a:solidFill>
                <a:latin typeface="Arial" charset="0"/>
              </a:defRPr>
            </a:lvl1pPr>
          </a:lstStyle>
          <a:p>
            <a:pPr>
              <a:defRPr/>
            </a:pPr>
            <a:endParaRPr lang="en-GB" dirty="0"/>
          </a:p>
        </p:txBody>
      </p:sp>
      <p:sp>
        <p:nvSpPr>
          <p:cNvPr id="8199" name="Rectangle 7"/>
          <p:cNvSpPr>
            <a:spLocks noGrp="1" noChangeArrowheads="1"/>
          </p:cNvSpPr>
          <p:nvPr>
            <p:ph type="sldNum" sz="quarter" idx="5"/>
          </p:nvPr>
        </p:nvSpPr>
        <p:spPr bwMode="auto">
          <a:xfrm>
            <a:off x="3897337" y="9500537"/>
            <a:ext cx="2982869" cy="500701"/>
          </a:xfrm>
          <a:prstGeom prst="rect">
            <a:avLst/>
          </a:prstGeom>
          <a:noFill/>
          <a:ln>
            <a:noFill/>
          </a:ln>
          <a:effectLst/>
          <a:extLst/>
        </p:spPr>
        <p:txBody>
          <a:bodyPr vert="horz" wrap="square" lIns="92309" tIns="46154" rIns="92309" bIns="46154" numCol="1" anchor="b" anchorCtr="0" compatLnSpc="1">
            <a:prstTxWarp prst="textNoShape">
              <a:avLst/>
            </a:prstTxWarp>
          </a:bodyPr>
          <a:lstStyle>
            <a:lvl1pPr algn="r">
              <a:defRPr sz="1200">
                <a:solidFill>
                  <a:schemeClr val="tx1"/>
                </a:solidFill>
                <a:latin typeface="Arial" charset="0"/>
              </a:defRPr>
            </a:lvl1pPr>
          </a:lstStyle>
          <a:p>
            <a:pPr>
              <a:defRPr/>
            </a:pPr>
            <a:fld id="{A2BCC701-4241-4188-AC8C-509252AF1C57}" type="slidenum">
              <a:rPr lang="en-GB"/>
              <a:pPr>
                <a:defRPr/>
              </a:pPr>
              <a:t>‹#›</a:t>
            </a:fld>
            <a:endParaRPr lang="en-GB" dirty="0"/>
          </a:p>
        </p:txBody>
      </p:sp>
    </p:spTree>
    <p:extLst>
      <p:ext uri="{BB962C8B-B14F-4D97-AF65-F5344CB8AC3E}">
        <p14:creationId xmlns:p14="http://schemas.microsoft.com/office/powerpoint/2010/main" val="25816887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eib.org/infocentre/press/news/all/european-investment-bank-statement-following-uk-referendum-on-eu-membership.htm"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gov.uk/government/statistics/building-materials-and-components-statistics-march-2016"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www.insidehousing.co.uk/business/tenancy/tenants" TargetMode="External"/><Relationship Id="rId3" Type="http://schemas.openxmlformats.org/officeDocument/2006/relationships/hyperlink" Target="http://www.insidehousing.co.uk/pay-to-stay-meetings-cancelled-as-policies-face-delays/7017591.article" TargetMode="External"/><Relationship Id="rId7" Type="http://schemas.openxmlformats.org/officeDocument/2006/relationships/hyperlink" Target="http://www.insidehousing.co.uk/business/finance"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insidehousing.co.uk/business/development/government-schemes/first-tenants-purchase-homes-under-right-to-buy-pilots/7016750.article" TargetMode="External"/><Relationship Id="rId5" Type="http://schemas.openxmlformats.org/officeDocument/2006/relationships/hyperlink" Target="http://www.insidehousing.co.uk/portable-discounts-could-slow-right-to-buy/7015265.article" TargetMode="External"/><Relationship Id="rId4" Type="http://schemas.openxmlformats.org/officeDocument/2006/relationships/hyperlink" Target="http://www.insidehousing.co.uk/policy/right-to-buy/chancellor-announces-large-scale-extension-of-right-to-buy-pilots/7017785.article" TargetMode="External"/><Relationship Id="rId9" Type="http://schemas.openxmlformats.org/officeDocument/2006/relationships/hyperlink" Target="http://www.insidehousing.co.uk/polic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smtClean="0">
                <a:solidFill>
                  <a:srgbClr val="0070C0"/>
                </a:solidFill>
              </a:rPr>
              <a:t>An unexpected, but small majority</a:t>
            </a:r>
          </a:p>
          <a:p>
            <a:pPr marL="342900" indent="-342900">
              <a:buFont typeface="Arial" panose="020B0604020202020204" pitchFamily="34" charset="0"/>
              <a:buChar char="•"/>
            </a:pPr>
            <a:endParaRPr lang="en-GB" sz="1200" b="1" dirty="0" smtClean="0">
              <a:solidFill>
                <a:srgbClr val="0070C0"/>
              </a:solidFill>
            </a:endParaRPr>
          </a:p>
          <a:p>
            <a:r>
              <a:rPr lang="en-GB" sz="1200" b="1" dirty="0" smtClean="0">
                <a:solidFill>
                  <a:srgbClr val="0070C0"/>
                </a:solidFill>
              </a:rPr>
              <a:t>A buoyed cabinet and weak opposition</a:t>
            </a:r>
          </a:p>
          <a:p>
            <a:pPr marL="342900" indent="-342900">
              <a:buFont typeface="Arial" panose="020B0604020202020204" pitchFamily="34" charset="0"/>
              <a:buChar char="•"/>
            </a:pPr>
            <a:endParaRPr lang="en-GB" sz="1200" b="1" dirty="0" smtClean="0">
              <a:solidFill>
                <a:srgbClr val="0070C0"/>
              </a:solidFill>
            </a:endParaRPr>
          </a:p>
          <a:p>
            <a:r>
              <a:rPr lang="en-GB" sz="1200" b="1" dirty="0" smtClean="0">
                <a:solidFill>
                  <a:srgbClr val="0070C0"/>
                </a:solidFill>
              </a:rPr>
              <a:t>Tricky issues coming down the track</a:t>
            </a:r>
          </a:p>
          <a:p>
            <a:pPr marL="342900" indent="-342900">
              <a:buFont typeface="Arial" panose="020B0604020202020204" pitchFamily="34" charset="0"/>
              <a:buChar char="•"/>
            </a:pPr>
            <a:endParaRPr lang="en-GB" sz="1200" b="1" dirty="0" smtClean="0">
              <a:solidFill>
                <a:srgbClr val="0070C0"/>
              </a:solidFill>
            </a:endParaRPr>
          </a:p>
          <a:p>
            <a:r>
              <a:rPr lang="en-GB" sz="1200" b="1" dirty="0" smtClean="0">
                <a:solidFill>
                  <a:srgbClr val="0070C0"/>
                </a:solidFill>
              </a:rPr>
              <a:t>Cameron’s shelf life and Osborne’s ascendency</a:t>
            </a:r>
          </a:p>
          <a:p>
            <a:endParaRPr lang="en-GB" dirty="0"/>
          </a:p>
        </p:txBody>
      </p:sp>
      <p:sp>
        <p:nvSpPr>
          <p:cNvPr id="4" name="Slide Number Placeholder 3"/>
          <p:cNvSpPr>
            <a:spLocks noGrp="1"/>
          </p:cNvSpPr>
          <p:nvPr>
            <p:ph type="sldNum" sz="quarter" idx="10"/>
          </p:nvPr>
        </p:nvSpPr>
        <p:spPr/>
        <p:txBody>
          <a:bodyPr/>
          <a:lstStyle/>
          <a:p>
            <a:pPr>
              <a:defRPr/>
            </a:pPr>
            <a:fld id="{A2BCC701-4241-4188-AC8C-509252AF1C57}" type="slidenum">
              <a:rPr lang="en-GB" smtClean="0"/>
              <a:pPr>
                <a:defRPr/>
              </a:pPr>
              <a:t>1</a:t>
            </a:fld>
            <a:endParaRPr lang="en-GB" dirty="0"/>
          </a:p>
        </p:txBody>
      </p:sp>
    </p:spTree>
    <p:extLst>
      <p:ext uri="{BB962C8B-B14F-4D97-AF65-F5344CB8AC3E}">
        <p14:creationId xmlns:p14="http://schemas.microsoft.com/office/powerpoint/2010/main" val="3999205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2BCC701-4241-4188-AC8C-509252AF1C57}" type="slidenum">
              <a:rPr lang="en-GB" smtClean="0"/>
              <a:pPr>
                <a:defRPr/>
              </a:pPr>
              <a:t>11</a:t>
            </a:fld>
            <a:endParaRPr lang="en-GB" dirty="0"/>
          </a:p>
        </p:txBody>
      </p:sp>
    </p:spTree>
    <p:extLst>
      <p:ext uri="{BB962C8B-B14F-4D97-AF65-F5344CB8AC3E}">
        <p14:creationId xmlns:p14="http://schemas.microsoft.com/office/powerpoint/2010/main" val="3885848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Private funding</a:t>
            </a:r>
            <a:endParaRPr lang="en-GB" dirty="0" smtClean="0"/>
          </a:p>
          <a:p>
            <a:r>
              <a:rPr lang="en-GB" dirty="0" smtClean="0"/>
              <a:t>With funding and support of the housing association sector intrinsically government-linked, Moody’s has also put the housing association sector on negative watch. This makes future credit rating downgrades likely, which will mean the future cost of finance is likely to increase.</a:t>
            </a:r>
          </a:p>
          <a:p>
            <a:r>
              <a:rPr lang="en-GB" dirty="0" smtClean="0"/>
              <a:t> </a:t>
            </a:r>
          </a:p>
          <a:p>
            <a:r>
              <a:rPr lang="en-GB" dirty="0" smtClean="0"/>
              <a:t>Since the General Election last year and up to the Referendum, few housing associations have raised on the capital markets or sought raise capital finance.  With all the upheaval in the financial markets, that trend is set to continue as housing associations await a period of more certainty.  However, there are a number of significant mergers and corporate reorganisations currently taking place within the sector. Many of these will involve corporate restructuring and capital refinancing at a time when credit ratings are under pressure and when funders are likely to be reappraising investment proposition of housing associations.</a:t>
            </a:r>
          </a:p>
          <a:p>
            <a:r>
              <a:rPr lang="en-GB" dirty="0" smtClean="0"/>
              <a:t> </a:t>
            </a:r>
          </a:p>
          <a:p>
            <a:r>
              <a:rPr lang="en-GB" dirty="0" smtClean="0"/>
              <a:t>All but the largest housing associations rely on partnerships with commercial developers to incorporate development programmes within their overall activity. This might represent an opportunity to make offers for properties developed for sale where the sales market has evaporated.</a:t>
            </a:r>
          </a:p>
          <a:p>
            <a:r>
              <a:rPr lang="en-GB" dirty="0" smtClean="0"/>
              <a:t> </a:t>
            </a:r>
          </a:p>
          <a:p>
            <a:r>
              <a:rPr lang="en-GB" dirty="0" smtClean="0"/>
              <a:t>With the Affordable Homes Programme being more skewed to sales and housing associations more reliant on surpluses from sales – 20% of housing association surpluses come from property sales – any fall in house prices or significant reduction in the demand for properties developed for sale will have a damaging impact on housing association business plans.</a:t>
            </a:r>
          </a:p>
          <a:p>
            <a:r>
              <a:rPr lang="en-GB" dirty="0" smtClean="0"/>
              <a:t> </a:t>
            </a:r>
          </a:p>
          <a:p>
            <a:r>
              <a:rPr lang="en-GB" b="1" dirty="0" smtClean="0"/>
              <a:t>Public funding – EU structural funds</a:t>
            </a:r>
            <a:endParaRPr lang="en-GB" dirty="0" smtClean="0"/>
          </a:p>
          <a:p>
            <a:r>
              <a:rPr lang="en-GB" dirty="0" smtClean="0"/>
              <a:t>The vote to leave the EU presents challenges for securing public funding. Housing associations in England currently benefit from a number of sources of EU funding. EU Structural and Investment (ESI) Funds include the European Regional Development Fund (which associations benefit from particularly in relation to regeneration in areas of deprivation) and the European Social Fund (which funds employment and skills work across the sector). </a:t>
            </a:r>
          </a:p>
          <a:p>
            <a:r>
              <a:rPr lang="en-GB" dirty="0" smtClean="0"/>
              <a:t> </a:t>
            </a:r>
          </a:p>
          <a:p>
            <a:r>
              <a:rPr lang="en-GB" dirty="0" smtClean="0"/>
              <a:t>Countries within the EEA (Norway, Liechtenstein and Iceland), and Switzerland, do not have access to ESI funds, and neither do other countries outside the European Free Trade Area. Subject to the new trading model between the UK and Europe, future finance from these funds (after the UK formally leaves the EU) is likely to be lost. Current understanding is that existing contracts will be honoured, but it is unclear what will happen to contracts which are currently under negotiation. A large proportion of funding which reaches housing associations from EU structural funds is routed through national institutions. It might therefore be worth having conversations with national funders, where relevant, to understand if or how their finance might be affected by the leave vote.</a:t>
            </a:r>
          </a:p>
          <a:p>
            <a:endParaRPr lang="en-GB" dirty="0" smtClean="0"/>
          </a:p>
          <a:p>
            <a:r>
              <a:rPr lang="en-GB" b="1" dirty="0" smtClean="0"/>
              <a:t>On 13 August, Philip Hammond announced a Government guarantee on all EU funding agreed before the Autumn Statement</a:t>
            </a:r>
            <a:r>
              <a:rPr lang="en-GB" dirty="0" smtClean="0"/>
              <a:t>. This is welcome news, but leaves unanswered the question of future funding beyond actual exit of the EU, and the current ESIF funding rounds.</a:t>
            </a:r>
          </a:p>
          <a:p>
            <a:endParaRPr lang="en-GB" dirty="0" smtClean="0"/>
          </a:p>
          <a:p>
            <a:r>
              <a:rPr lang="en-GB" b="1" dirty="0" smtClean="0"/>
              <a:t>Public funding – EIB loans</a:t>
            </a:r>
            <a:r>
              <a:rPr lang="en-GB" dirty="0" smtClean="0"/>
              <a:t> </a:t>
            </a:r>
          </a:p>
          <a:p>
            <a:r>
              <a:rPr lang="en-GB" dirty="0" smtClean="0"/>
              <a:t>Many housing associations benefit from funding from the European Investment Bank (EIB). In the course of its history, the EIB has invested approximately £5.5bn in social housing in the UK – representing roughly a third of EIB funding in social housing across the whole of Europe. The EIB have committed to honouring existing loans. The UK has a 16.11% shareholding in the EIB, as one of four main shareholders of the bank. In a </a:t>
            </a:r>
            <a:r>
              <a:rPr lang="en-GB" u="sng" dirty="0" smtClean="0">
                <a:hlinkClick r:id="rId3"/>
              </a:rPr>
              <a:t>statement</a:t>
            </a:r>
            <a:r>
              <a:rPr lang="en-GB" dirty="0" smtClean="0"/>
              <a:t> released in response to the referendum result, the EIB said: </a:t>
            </a:r>
          </a:p>
          <a:p>
            <a:r>
              <a:rPr lang="en-GB" dirty="0" smtClean="0"/>
              <a:t> </a:t>
            </a:r>
          </a:p>
          <a:p>
            <a:r>
              <a:rPr lang="en-GB" dirty="0" smtClean="0"/>
              <a:t>“</a:t>
            </a:r>
            <a:r>
              <a:rPr lang="en-GB" i="1" dirty="0" smtClean="0"/>
              <a:t>At present the UK shareholding in the EIB remains and the EIB’s engagement in the UK is unchanged. Any change to the EIB’s shareholder structure or lending activity is a decision for the Member States. </a:t>
            </a:r>
            <a:endParaRPr lang="en-GB" dirty="0" smtClean="0"/>
          </a:p>
          <a:p>
            <a:r>
              <a:rPr lang="en-GB" i="1" dirty="0" smtClean="0"/>
              <a:t> </a:t>
            </a:r>
            <a:endParaRPr lang="en-GB" dirty="0" smtClean="0"/>
          </a:p>
          <a:p>
            <a:r>
              <a:rPr lang="en-GB" i="1" dirty="0" smtClean="0"/>
              <a:t>We expect that the EIB’s shareholders, the 28 EU Member States, will discuss the EIB’s engagement in the UK as part of broader discussions to define the future relationship of the UK with Europe and European bodies. At present, the EIB’s shareholders have not requested the Bank to change its approach to operations in the UK</a:t>
            </a:r>
            <a:r>
              <a:rPr lang="en-GB" dirty="0" smtClean="0"/>
              <a:t>.”</a:t>
            </a:r>
          </a:p>
          <a:p>
            <a:r>
              <a:rPr lang="en-GB" dirty="0" smtClean="0"/>
              <a:t> </a:t>
            </a:r>
          </a:p>
          <a:p>
            <a:r>
              <a:rPr lang="en-GB" dirty="0" smtClean="0"/>
              <a:t>Whether continuing finance for housing associations will be available is unclear. Negotiating a new relationship post-withdrawal of a Member State is uncharted territory for the EIB. EEA countries, Switzerland, and other countries outside the EU do not benefit from EIB funding except in the fields of energy and transport. </a:t>
            </a:r>
          </a:p>
          <a:p>
            <a:endParaRPr lang="en-GB" dirty="0" smtClean="0"/>
          </a:p>
          <a:p>
            <a:r>
              <a:rPr lang="en-GB" b="1" dirty="0" smtClean="0"/>
              <a:t>Public funding – EU State aid rules</a:t>
            </a:r>
            <a:r>
              <a:rPr lang="en-GB" dirty="0" smtClean="0"/>
              <a:t> </a:t>
            </a:r>
          </a:p>
          <a:p>
            <a:r>
              <a:rPr lang="en-GB" dirty="0" smtClean="0"/>
              <a:t>Until exit negotiations are concluded, EU State aid rules will continue to apply in the UK. These rules generally prohibit government subsidy (grant), but exceptions apply for ‘Services of General Economic Interest’, which includes social housing. State aid rules also apply in the EEA as a fundamental tenet of EU competition law. In practice, they also apply in Switzerland. EU State aid rules do not apply in Canada or other countries. </a:t>
            </a:r>
          </a:p>
          <a:p>
            <a:r>
              <a:rPr lang="en-GB" dirty="0" smtClean="0"/>
              <a:t> </a:t>
            </a:r>
          </a:p>
          <a:p>
            <a:r>
              <a:rPr lang="en-GB" dirty="0" smtClean="0"/>
              <a:t>There are scenarios therefore where the UK might no longer be subject to EU State aid rules, following the conclusion of exit negotiations. In such a scenario, there would be the opportunity for new flexible public funding mechanisms to be developed, but this outcome is subject to the Government making such funding available. If the UK enters new bilateral trading agreements with countries outside the EU, these deals might contain subsidies prohibitions in our sector which would not be subject to the exceptions which exist under EU rules.</a:t>
            </a:r>
          </a:p>
          <a:p>
            <a:r>
              <a:rPr lang="en-GB" dirty="0" smtClean="0"/>
              <a:t> </a:t>
            </a:r>
          </a:p>
          <a:p>
            <a:r>
              <a:rPr lang="en-GB" dirty="0" smtClean="0"/>
              <a:t>With the predicted recession, many housing association financial commentators feel that the outcome of the referendum will mean the end to grant after 2018, regardless of what happens to State aid rules and ongoing subsidies provisions.</a:t>
            </a:r>
          </a:p>
          <a:p>
            <a:r>
              <a:rPr lang="en-GB" dirty="0" smtClean="0"/>
              <a:t> </a:t>
            </a:r>
          </a:p>
          <a:p>
            <a:r>
              <a:rPr lang="en-GB" dirty="0" smtClean="0"/>
              <a:t>The target set for delivering 135,000 Shared Ownership properties in the next programme was always likely to be challenging. Any slow down by commercial developers will exacerbate this, as will tightening lending criteria or a lack of appetite for shared ownership. Associations may therefore need the flexibility to switch to rent to buy or affordable rent tenure, and the National Housing Federation is already making this case to ministers and officials.</a:t>
            </a:r>
          </a:p>
          <a:p>
            <a:endParaRPr lang="en-GB" dirty="0" smtClean="0"/>
          </a:p>
          <a:p>
            <a:r>
              <a:rPr lang="en-GB" b="1" dirty="0" smtClean="0"/>
              <a:t>Building materials</a:t>
            </a:r>
            <a:endParaRPr lang="en-GB" dirty="0" smtClean="0"/>
          </a:p>
          <a:p>
            <a:r>
              <a:rPr lang="en-GB" dirty="0" smtClean="0"/>
              <a:t>Many of the materials used in construction are imported from Europe. According to </a:t>
            </a:r>
            <a:r>
              <a:rPr lang="en-GB" u="sng" dirty="0" smtClean="0">
                <a:hlinkClick r:id="rId4"/>
              </a:rPr>
              <a:t>ONS figures</a:t>
            </a:r>
            <a:r>
              <a:rPr lang="en-GB" dirty="0" smtClean="0"/>
              <a:t>, the total value of net imports of building materials and components from the EU was £4.9 billion in 2015. In the short-term, the weakened position of Sterling may make these imports more expensive. There is also a possibility that the vote to leave might lead to challenges for the wider EU economy, which could lead to an increase in material costs regardless of what new trading relationships look like. The medium- and long-term consequences of the vote are unlikely to emerge for some time.</a:t>
            </a:r>
          </a:p>
          <a:p>
            <a:r>
              <a:rPr lang="en-GB" dirty="0" smtClean="0"/>
              <a:t> </a:t>
            </a:r>
          </a:p>
          <a:p>
            <a:r>
              <a:rPr lang="en-GB" dirty="0" smtClean="0"/>
              <a:t>The free movement of goods is protected under the EU treaties. Member States are prohibited from charging ‘customs duties on imports and exports and all charges having equivalent effect’. This keeps import costs down. UK politicians on both sides of the EU referendum debate have made it clear that securing the long-term future of a positive trading relationship with the EU is a priority for negotiations. They will face obstacles, including the reputational and relational cost of leaving, and the desire by the EU to disincentive other Eurosceptic countries from also trying to withdraw. </a:t>
            </a:r>
          </a:p>
          <a:p>
            <a:r>
              <a:rPr lang="en-GB" dirty="0" smtClean="0"/>
              <a:t> </a:t>
            </a:r>
          </a:p>
          <a:p>
            <a:r>
              <a:rPr lang="en-GB" dirty="0" smtClean="0"/>
              <a:t>EEA countries and Switzerland both have the free movement of goods (in the form of tariff-free trade). The Canadian agreement with the EU gives free trade rights in some sectors, but not all. Other WTO bilateral trade agreements similarly might give tariff-free trade in specified sectors.</a:t>
            </a:r>
          </a:p>
          <a:p>
            <a:r>
              <a:rPr lang="en-GB" dirty="0" smtClean="0"/>
              <a:t> </a:t>
            </a:r>
          </a:p>
          <a:p>
            <a:r>
              <a:rPr lang="en-GB" dirty="0" smtClean="0"/>
              <a:t>It is not yet known what a future trading deal between the UK and the EU will look like, and it is likely that it will take some time to negotiate. Until a deal is agreed – or the two year period of Article 50 expires and is not extended – free trade remains in place, and the key factor in the cost of importing construction materials is the value of Sterling. The future cost of construction imports depends entirely on the nature of the ongoing trading relationship between the UK and the EU.</a:t>
            </a:r>
          </a:p>
          <a:p>
            <a:endParaRPr lang="en-GB" dirty="0" smtClean="0"/>
          </a:p>
          <a:p>
            <a:r>
              <a:rPr lang="en-GB" b="1" dirty="0" smtClean="0"/>
              <a:t>Other materials</a:t>
            </a:r>
          </a:p>
          <a:p>
            <a:r>
              <a:rPr lang="en-GB" dirty="0" smtClean="0"/>
              <a:t>These considerations also apply to any other materials that associations might import from Europe – from PCs and office equipment, through to appliances and products in homes, and other additional materials such as care and support equipment. To understand the full potential impact of the UK’s imminent exit from the EU, associations should carry out an audit of their supply chains to explore the range of materials which are imported from Europe and might therefore be subject to inflation and/or trade barriers.</a:t>
            </a:r>
          </a:p>
          <a:p>
            <a:endParaRPr lang="en-GB" dirty="0" smtClean="0"/>
          </a:p>
          <a:p>
            <a:r>
              <a:rPr lang="en-GB" b="1" dirty="0" smtClean="0"/>
              <a:t>Staff</a:t>
            </a:r>
            <a:endParaRPr lang="en-GB" dirty="0" smtClean="0"/>
          </a:p>
          <a:p>
            <a:r>
              <a:rPr lang="en-GB" dirty="0" smtClean="0"/>
              <a:t>There is a construction skills shortage in the UK.  Housing associations have an ambition to significantly increase their output of new homes over the coming years. To achieve this we need a functioning construction sector. Over the longer term there is a need for a significant skills drive to address the shortage. However a skills drive will take time to have an effect on the market, and in the short term EU workers provide a vital contribution to the delivery of new homes. Between 2007 and 2014, the proportion of EU migrants in the construction sector rose from 3.65% to 7.03%. Union membership gives EU nationals an automatic right to live and work in the UK. </a:t>
            </a:r>
          </a:p>
          <a:p>
            <a:r>
              <a:rPr lang="en-GB" dirty="0" smtClean="0"/>
              <a:t> </a:t>
            </a:r>
          </a:p>
          <a:p>
            <a:r>
              <a:rPr lang="en-GB" dirty="0" smtClean="0"/>
              <a:t>Limits on EU migration may drive up the cost of construction and in turn impact the supply agenda. As the value of shares in private developers slumped in the immediate aftermath of the vote to leave, there may also be opportunities for housing associations to step up. The National Housing Federation recognises that in order to do this effectively, there is a need for flexibility across the board. We are already speaking to ministers and officials about these issues including the need for greater flexibility in the current Affordable Homes Programme so that associations can deliver the homes that are needed in geographical areas to meet economic, market and social needs.</a:t>
            </a:r>
          </a:p>
          <a:p>
            <a:endParaRPr lang="en-GB" dirty="0" smtClean="0"/>
          </a:p>
          <a:p>
            <a:r>
              <a:rPr lang="en-GB" dirty="0" smtClean="0"/>
              <a:t>There are also possible implications for care and support staff. The NHS has a large number of EU migrants in its workforce, and anecdotally, the figures for care and support staff outside the formal health sector are even larger. The rights of existing migrants to remain in the UK care sector, and for new EU workers to settle here, will be of vital importance to housing associations.</a:t>
            </a:r>
          </a:p>
          <a:p>
            <a:endParaRPr lang="en-GB" dirty="0" smtClean="0"/>
          </a:p>
          <a:p>
            <a:r>
              <a:rPr lang="en-GB" dirty="0" smtClean="0"/>
              <a:t>Both the EEA and Swiss deals incorporate the free movement of people, as one of the four fundamental freedoms of the Single Market. But given the prominence of immigration issues in the public conversation around the referendum, members can expect that migration rights will be softened if not revoked in any new arrangement. It is currently unclear whether there is any prospect of compromise on free movement of people in the EU negotiating position, but it is clear that as one of the four fundamental freedoms, negotiation will be difficult.</a:t>
            </a:r>
          </a:p>
          <a:p>
            <a:r>
              <a:rPr lang="en-GB" dirty="0" smtClean="0"/>
              <a:t> </a:t>
            </a:r>
          </a:p>
          <a:p>
            <a:r>
              <a:rPr lang="en-GB" dirty="0" smtClean="0"/>
              <a:t>If the Government secures a deal with the EU which frees the UK from EU migration rules, they may then design a new Australian-style points-based immigration system which privileges people with particular skills, such as construction skills. However the added burden of evidencing these skills in an immigration process, combined with the increasing hostility in the UK towards migrants following the leave vote, may serve as a disincentive for some.</a:t>
            </a:r>
          </a:p>
          <a:p>
            <a:endParaRPr lang="en-GB" dirty="0" smtClean="0"/>
          </a:p>
          <a:p>
            <a:r>
              <a:rPr lang="en-GB" dirty="0" smtClean="0"/>
              <a:t>To understand what the impact of changes to migration rules mean for your organisations, it is important to know whether and how your business relies upon EU labour. This question should be asked throughout supply chains, and is especially pertinent in both construction and care roles.</a:t>
            </a:r>
          </a:p>
          <a:p>
            <a:endParaRPr lang="en-GB" dirty="0" smtClean="0"/>
          </a:p>
          <a:p>
            <a:r>
              <a:rPr lang="en-GB" b="1" dirty="0" smtClean="0"/>
              <a:t>Tenants</a:t>
            </a:r>
          </a:p>
          <a:p>
            <a:r>
              <a:rPr lang="en-GB" dirty="0" smtClean="0"/>
              <a:t>Migration rules are also relevant in relation to tenants. In some parts of the country, a significant minority of housing association tenants are EU nationals. Their right to remain in the UK, and to access social housing, will form an important part of housing association business plans in those regions.</a:t>
            </a:r>
          </a:p>
          <a:p>
            <a:endParaRPr lang="en-GB" dirty="0" smtClean="0"/>
          </a:p>
          <a:p>
            <a:r>
              <a:rPr lang="en-GB" dirty="0" smtClean="0"/>
              <a:t>It also matters whether UK migrants living in Europe are allowed to remain, and retain all of their existing rights. There is a strong economic imperative for the UK to secure the rights of economically active migrants in the UK, but UK nationals living in Europe are statistically older and less economically active – which means there is a limited incentive for States to protect their rights. If the UK is outside the European Economic Area, the European Health Insurance Card which grants them free access to healthcare in Spain, for example, will no longer apply. For those UK nationals with particularly high dependency on the Spanish healthcare system, this will mean they have a strong incentive to return to the UK. If this happens en masse, the increased pressure on the NHS and associated care and support services – including those provided by housing associations – could be significant.</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A2BCC701-4241-4188-AC8C-509252AF1C57}" type="slidenum">
              <a:rPr lang="en-GB" smtClean="0"/>
              <a:pPr>
                <a:defRPr/>
              </a:pPr>
              <a:t>14</a:t>
            </a:fld>
            <a:endParaRPr lang="en-GB" dirty="0"/>
          </a:p>
        </p:txBody>
      </p:sp>
    </p:spTree>
    <p:extLst>
      <p:ext uri="{BB962C8B-B14F-4D97-AF65-F5344CB8AC3E}">
        <p14:creationId xmlns:p14="http://schemas.microsoft.com/office/powerpoint/2010/main" val="1703882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2213" cy="3751262"/>
          </a:xfrm>
        </p:spPr>
      </p:sp>
      <p:sp>
        <p:nvSpPr>
          <p:cNvPr id="3" name="Notes Placeholder 2"/>
          <p:cNvSpPr>
            <a:spLocks noGrp="1"/>
          </p:cNvSpPr>
          <p:nvPr>
            <p:ph type="body" idx="1"/>
          </p:nvPr>
        </p:nvSpPr>
        <p:spPr/>
        <p:txBody>
          <a:bodyPr/>
          <a:lstStyle/>
          <a:p>
            <a:pPr defTabSz="923087">
              <a:defRPr/>
            </a:pPr>
            <a:endParaRPr lang="en-GB" dirty="0"/>
          </a:p>
        </p:txBody>
      </p:sp>
      <p:sp>
        <p:nvSpPr>
          <p:cNvPr id="4" name="Slide Number Placeholder 3"/>
          <p:cNvSpPr>
            <a:spLocks noGrp="1"/>
          </p:cNvSpPr>
          <p:nvPr>
            <p:ph type="sldNum" sz="quarter" idx="10"/>
          </p:nvPr>
        </p:nvSpPr>
        <p:spPr/>
        <p:txBody>
          <a:bodyPr/>
          <a:lstStyle/>
          <a:p>
            <a:pPr>
              <a:defRPr/>
            </a:pPr>
            <a:fld id="{A2BCC701-4241-4188-AC8C-509252AF1C57}" type="slidenum">
              <a:rPr lang="en-GB" smtClean="0"/>
              <a:pPr>
                <a:defRPr/>
              </a:pPr>
              <a:t>15</a:t>
            </a:fld>
            <a:endParaRPr lang="en-GB" dirty="0"/>
          </a:p>
        </p:txBody>
      </p:sp>
    </p:spTree>
    <p:extLst>
      <p:ext uri="{BB962C8B-B14F-4D97-AF65-F5344CB8AC3E}">
        <p14:creationId xmlns:p14="http://schemas.microsoft.com/office/powerpoint/2010/main" val="2428699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1846D63-D0BC-4AA3-A581-E01790D258F6}" type="slidenum">
              <a:rPr lang="en-GB" smtClean="0"/>
              <a:pPr>
                <a:defRPr/>
              </a:pPr>
              <a:t>2</a:t>
            </a:fld>
            <a:endParaRPr lang="en-GB" dirty="0"/>
          </a:p>
        </p:txBody>
      </p:sp>
    </p:spTree>
    <p:extLst>
      <p:ext uri="{BB962C8B-B14F-4D97-AF65-F5344CB8AC3E}">
        <p14:creationId xmlns:p14="http://schemas.microsoft.com/office/powerpoint/2010/main" val="3029926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Average house price UP</a:t>
            </a:r>
          </a:p>
          <a:p>
            <a:r>
              <a:rPr lang="en-GB" dirty="0" smtClean="0"/>
              <a:t>Average salary Down</a:t>
            </a:r>
          </a:p>
          <a:p>
            <a:r>
              <a:rPr lang="en-GB" dirty="0" smtClean="0"/>
              <a:t>Average private rent UP</a:t>
            </a:r>
          </a:p>
          <a:p>
            <a:r>
              <a:rPr lang="en-GB" dirty="0" smtClean="0"/>
              <a:t>HB claimants in employment UP</a:t>
            </a:r>
          </a:p>
          <a:p>
            <a:r>
              <a:rPr lang="en-GB" dirty="0" smtClean="0"/>
              <a:t>Housebuilding Down</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A2BCC701-4241-4188-AC8C-509252AF1C57}" type="slidenum">
              <a:rPr lang="en-GB" smtClean="0"/>
              <a:pPr>
                <a:defRPr/>
              </a:pPr>
              <a:t>3</a:t>
            </a:fld>
            <a:endParaRPr lang="en-GB" dirty="0"/>
          </a:p>
        </p:txBody>
      </p:sp>
    </p:spTree>
    <p:extLst>
      <p:ext uri="{BB962C8B-B14F-4D97-AF65-F5344CB8AC3E}">
        <p14:creationId xmlns:p14="http://schemas.microsoft.com/office/powerpoint/2010/main" val="270084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Average house price UP</a:t>
            </a:r>
          </a:p>
          <a:p>
            <a:r>
              <a:rPr lang="en-GB" dirty="0" smtClean="0"/>
              <a:t>Average salary Down</a:t>
            </a:r>
          </a:p>
          <a:p>
            <a:r>
              <a:rPr lang="en-GB" dirty="0" smtClean="0"/>
              <a:t>Average private rent UP</a:t>
            </a:r>
          </a:p>
          <a:p>
            <a:r>
              <a:rPr lang="en-GB" dirty="0" smtClean="0"/>
              <a:t>HB claimants in employment UP</a:t>
            </a:r>
          </a:p>
          <a:p>
            <a:r>
              <a:rPr lang="en-GB" dirty="0" smtClean="0"/>
              <a:t>Housebuilding Down</a:t>
            </a:r>
          </a:p>
          <a:p>
            <a:endParaRPr lang="en-GB" dirty="0" smtClean="0"/>
          </a:p>
          <a:p>
            <a:r>
              <a:rPr lang="en-GB" sz="1200" b="0" i="0" kern="1200" dirty="0" smtClean="0">
                <a:solidFill>
                  <a:schemeClr val="tx1"/>
                </a:solidFill>
                <a:effectLst/>
                <a:latin typeface="Arial" charset="0"/>
                <a:ea typeface="+mn-ea"/>
                <a:cs typeface="+mn-cs"/>
              </a:rPr>
              <a:t>Sir Edward Lister joins with years of experience of the housing sector. </a:t>
            </a:r>
          </a:p>
          <a:p>
            <a:r>
              <a:rPr lang="en-GB" sz="1200" b="0" i="0" kern="1200" dirty="0" smtClean="0">
                <a:solidFill>
                  <a:schemeClr val="tx1"/>
                </a:solidFill>
                <a:effectLst/>
                <a:latin typeface="Arial" charset="0"/>
                <a:ea typeface="+mn-ea"/>
                <a:cs typeface="+mn-cs"/>
              </a:rPr>
              <a:t>For the last 5 years he has been London’s Deputy Mayor for policy and planning and chief of staff at the Greater London Authority (GLA).</a:t>
            </a:r>
          </a:p>
          <a:p>
            <a:r>
              <a:rPr lang="en-GB" sz="1200" b="0" i="0" kern="1200" dirty="0" smtClean="0">
                <a:solidFill>
                  <a:schemeClr val="tx1"/>
                </a:solidFill>
                <a:effectLst/>
                <a:latin typeface="Arial" charset="0"/>
                <a:ea typeface="+mn-ea"/>
                <a:cs typeface="+mn-cs"/>
              </a:rPr>
              <a:t>His wide-ranging role there included increasing public land disposals and developing new finance models to sustain long-term investment in the capital’s infrastructure.</a:t>
            </a:r>
          </a:p>
          <a:p>
            <a:r>
              <a:rPr lang="en-GB" sz="1200" b="0" i="0" kern="1200" dirty="0" smtClean="0">
                <a:solidFill>
                  <a:schemeClr val="tx1"/>
                </a:solidFill>
                <a:effectLst/>
                <a:latin typeface="Arial" charset="0"/>
                <a:ea typeface="+mn-ea"/>
                <a:cs typeface="+mn-cs"/>
              </a:rPr>
              <a:t>Prior to joining the GLA, Sir Edward was Leader of Wandsworth council for 19 years.</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A2BCC701-4241-4188-AC8C-509252AF1C57}" type="slidenum">
              <a:rPr lang="en-GB" smtClean="0"/>
              <a:pPr>
                <a:defRPr/>
              </a:pPr>
              <a:t>5</a:t>
            </a:fld>
            <a:endParaRPr lang="en-GB" dirty="0"/>
          </a:p>
        </p:txBody>
      </p:sp>
    </p:spTree>
    <p:extLst>
      <p:ext uri="{BB962C8B-B14F-4D97-AF65-F5344CB8AC3E}">
        <p14:creationId xmlns:p14="http://schemas.microsoft.com/office/powerpoint/2010/main" val="2043779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Tailor Wimpey CEO</a:t>
            </a:r>
            <a:endParaRPr lang="en-GB" dirty="0"/>
          </a:p>
        </p:txBody>
      </p:sp>
      <p:sp>
        <p:nvSpPr>
          <p:cNvPr id="4" name="Slide Number Placeholder 3"/>
          <p:cNvSpPr>
            <a:spLocks noGrp="1"/>
          </p:cNvSpPr>
          <p:nvPr>
            <p:ph type="sldNum" sz="quarter" idx="10"/>
          </p:nvPr>
        </p:nvSpPr>
        <p:spPr/>
        <p:txBody>
          <a:bodyPr/>
          <a:lstStyle/>
          <a:p>
            <a:pPr>
              <a:defRPr/>
            </a:pPr>
            <a:fld id="{A2BCC701-4241-4188-AC8C-509252AF1C57}" type="slidenum">
              <a:rPr lang="en-GB" smtClean="0"/>
              <a:pPr>
                <a:defRPr/>
              </a:pPr>
              <a:t>6</a:t>
            </a:fld>
            <a:endParaRPr lang="en-GB" dirty="0"/>
          </a:p>
        </p:txBody>
      </p:sp>
    </p:spTree>
    <p:extLst>
      <p:ext uri="{BB962C8B-B14F-4D97-AF65-F5344CB8AC3E}">
        <p14:creationId xmlns:p14="http://schemas.microsoft.com/office/powerpoint/2010/main" val="4133889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i="0" kern="1200" dirty="0" smtClean="0">
              <a:solidFill>
                <a:schemeClr val="tx1"/>
              </a:solidFill>
              <a:effectLst/>
              <a:latin typeface="Arial" charset="0"/>
              <a:ea typeface="+mn-ea"/>
              <a:cs typeface="+mn-cs"/>
            </a:endParaRPr>
          </a:p>
          <a:p>
            <a:r>
              <a:rPr lang="en-GB" sz="1200" b="1" i="0" kern="1200" dirty="0" smtClean="0">
                <a:solidFill>
                  <a:schemeClr val="tx1"/>
                </a:solidFill>
                <a:effectLst/>
                <a:latin typeface="Arial" charset="0"/>
                <a:ea typeface="+mn-ea"/>
                <a:cs typeface="+mn-cs"/>
              </a:rPr>
              <a:t>The national roll-out of Right to Buy for housing association tenants will not take place until after April 2018 at the earliest, with the sell off of high-value council homes also delayed.</a:t>
            </a:r>
          </a:p>
          <a:p>
            <a:r>
              <a:rPr lang="en-GB" sz="1200" b="0" i="0" kern="1200" dirty="0" smtClean="0">
                <a:solidFill>
                  <a:schemeClr val="tx1"/>
                </a:solidFill>
                <a:effectLst/>
                <a:latin typeface="Arial" charset="0"/>
                <a:ea typeface="+mn-ea"/>
                <a:cs typeface="+mn-cs"/>
              </a:rPr>
              <a:t>In an exclusive interview with </a:t>
            </a:r>
            <a:r>
              <a:rPr lang="en-GB" sz="1200" b="0" i="1" kern="1200" dirty="0" smtClean="0">
                <a:solidFill>
                  <a:schemeClr val="tx1"/>
                </a:solidFill>
                <a:effectLst/>
                <a:latin typeface="Arial" charset="0"/>
                <a:ea typeface="+mn-ea"/>
                <a:cs typeface="+mn-cs"/>
              </a:rPr>
              <a:t>Inside Housing</a:t>
            </a:r>
            <a:r>
              <a:rPr lang="en-GB" sz="1200" b="0" i="0" kern="1200" dirty="0" smtClean="0">
                <a:solidFill>
                  <a:schemeClr val="tx1"/>
                </a:solidFill>
                <a:effectLst/>
                <a:latin typeface="Arial" charset="0"/>
                <a:ea typeface="+mn-ea"/>
                <a:cs typeface="+mn-cs"/>
              </a:rPr>
              <a:t> Gavin Barwell, housing minister, said he had written to councils today to tell them the government will not be requesting any high-value asset payments during 2017/18.</a:t>
            </a:r>
          </a:p>
          <a:p>
            <a:r>
              <a:rPr lang="en-GB" sz="1200" b="1" i="0" u="none" strike="noStrike" kern="1200" dirty="0" smtClean="0">
                <a:solidFill>
                  <a:schemeClr val="tx1"/>
                </a:solidFill>
                <a:effectLst/>
                <a:latin typeface="Arial" charset="0"/>
                <a:ea typeface="+mn-ea"/>
                <a:cs typeface="+mn-cs"/>
                <a:hlinkClick r:id="rId3"/>
              </a:rPr>
              <a:t>Councils had called for the policy to be delayed from its expected start date of April 2017</a:t>
            </a:r>
            <a:r>
              <a:rPr lang="en-GB" sz="1200" b="0" i="0" kern="1200" dirty="0" smtClean="0">
                <a:solidFill>
                  <a:schemeClr val="tx1"/>
                </a:solidFill>
                <a:effectLst/>
                <a:latin typeface="Arial" charset="0"/>
                <a:ea typeface="+mn-ea"/>
                <a:cs typeface="+mn-cs"/>
              </a:rPr>
              <a:t>. The policy requires councils to pay the Treasury a levy based on the value of their high-value homes.</a:t>
            </a:r>
          </a:p>
          <a:p>
            <a:r>
              <a:rPr lang="en-GB" sz="1200" b="0" i="0" kern="1200" dirty="0" smtClean="0">
                <a:solidFill>
                  <a:schemeClr val="tx1"/>
                </a:solidFill>
                <a:effectLst/>
                <a:latin typeface="Arial" charset="0"/>
                <a:ea typeface="+mn-ea"/>
                <a:cs typeface="+mn-cs"/>
              </a:rPr>
              <a:t>He also confirmed the regional pilot of Right to Buy </a:t>
            </a:r>
            <a:r>
              <a:rPr lang="en-GB" sz="1200" b="1" i="0" u="none" strike="noStrike" kern="1200" dirty="0" smtClean="0">
                <a:solidFill>
                  <a:schemeClr val="tx1"/>
                </a:solidFill>
                <a:effectLst/>
                <a:latin typeface="Arial" charset="0"/>
                <a:ea typeface="+mn-ea"/>
                <a:cs typeface="+mn-cs"/>
                <a:hlinkClick r:id="rId4"/>
              </a:rPr>
              <a:t>announced in yesterday’s Autumn Statement</a:t>
            </a:r>
            <a:r>
              <a:rPr lang="en-GB" sz="1200" b="0" i="0" kern="1200" dirty="0" smtClean="0">
                <a:solidFill>
                  <a:schemeClr val="tx1"/>
                </a:solidFill>
                <a:effectLst/>
                <a:latin typeface="Arial" charset="0"/>
                <a:ea typeface="+mn-ea"/>
                <a:cs typeface="+mn-cs"/>
              </a:rPr>
              <a:t> will test one-for-one replacement and </a:t>
            </a:r>
            <a:r>
              <a:rPr lang="en-GB" sz="1200" b="1" i="0" u="none" strike="noStrike" kern="1200" dirty="0" smtClean="0">
                <a:solidFill>
                  <a:schemeClr val="tx1"/>
                </a:solidFill>
                <a:effectLst/>
                <a:latin typeface="Arial" charset="0"/>
                <a:ea typeface="+mn-ea"/>
                <a:cs typeface="+mn-cs"/>
                <a:hlinkClick r:id="rId5"/>
              </a:rPr>
              <a:t>portability of discounts</a:t>
            </a:r>
            <a:r>
              <a:rPr lang="en-GB" sz="1200" b="0" i="0" kern="1200" dirty="0" smtClean="0">
                <a:solidFill>
                  <a:schemeClr val="tx1"/>
                </a:solidFill>
                <a:effectLst/>
                <a:latin typeface="Arial" charset="0"/>
                <a:ea typeface="+mn-ea"/>
                <a:cs typeface="+mn-cs"/>
              </a:rPr>
              <a:t>, unlike </a:t>
            </a:r>
            <a:r>
              <a:rPr lang="en-GB" sz="1200" b="1" i="0" u="none" strike="noStrike" kern="1200" dirty="0" smtClean="0">
                <a:solidFill>
                  <a:schemeClr val="tx1"/>
                </a:solidFill>
                <a:effectLst/>
                <a:latin typeface="Arial" charset="0"/>
                <a:ea typeface="+mn-ea"/>
                <a:cs typeface="+mn-cs"/>
                <a:hlinkClick r:id="rId6"/>
              </a:rPr>
              <a:t>the current pilot.</a:t>
            </a:r>
            <a:endParaRPr lang="en-GB" sz="1200" b="0" i="0" kern="1200" dirty="0" smtClean="0">
              <a:solidFill>
                <a:schemeClr val="tx1"/>
              </a:solidFill>
              <a:effectLst/>
              <a:latin typeface="Arial" charset="0"/>
              <a:ea typeface="+mn-ea"/>
              <a:cs typeface="+mn-cs"/>
            </a:endParaRPr>
          </a:p>
          <a:p>
            <a:r>
              <a:rPr lang="en-GB" sz="1200" b="0" i="0" kern="1200" dirty="0" smtClean="0">
                <a:solidFill>
                  <a:schemeClr val="tx1"/>
                </a:solidFill>
                <a:effectLst/>
                <a:latin typeface="Arial" charset="0"/>
                <a:ea typeface="+mn-ea"/>
                <a:cs typeface="+mn-cs"/>
              </a:rPr>
              <a:t>Asked if the national roll-out would take place before the end of the year, as originally planned, Mr Barwell said: “The chancellor clearly set out the plan for the next </a:t>
            </a:r>
            <a:r>
              <a:rPr lang="en-GB" sz="1200" b="1" i="0" u="none" strike="noStrike" kern="1200" dirty="0" smtClean="0">
                <a:solidFill>
                  <a:schemeClr val="tx1"/>
                </a:solidFill>
                <a:effectLst/>
                <a:latin typeface="Arial" charset="0"/>
                <a:ea typeface="+mn-ea"/>
                <a:cs typeface="+mn-cs"/>
                <a:hlinkClick r:id="rId7"/>
              </a:rPr>
              <a:t>financial</a:t>
            </a:r>
            <a:r>
              <a:rPr lang="en-GB" sz="1200" b="0" i="0" kern="1200" dirty="0" smtClean="0">
                <a:solidFill>
                  <a:schemeClr val="tx1"/>
                </a:solidFill>
                <a:effectLst/>
                <a:latin typeface="Arial" charset="0"/>
                <a:ea typeface="+mn-ea"/>
                <a:cs typeface="+mn-cs"/>
              </a:rPr>
              <a:t> year which is to do the regional pilot.”</a:t>
            </a:r>
          </a:p>
          <a:p>
            <a:r>
              <a:rPr lang="en-GB" sz="1200" b="0" i="0" kern="1200" dirty="0" smtClean="0">
                <a:solidFill>
                  <a:schemeClr val="tx1"/>
                </a:solidFill>
                <a:effectLst/>
                <a:latin typeface="Arial" charset="0"/>
                <a:ea typeface="+mn-ea"/>
                <a:cs typeface="+mn-cs"/>
              </a:rPr>
              <a:t>He added: “For example, when it comes to the full roll-out the mechanism for paying for that is through high-value asset sales and I’ve written to local authorities today to say that we will not be requiring any high-value asset payments in 2017/18.”</a:t>
            </a:r>
          </a:p>
          <a:p>
            <a:r>
              <a:rPr lang="en-GB" sz="1200" b="0" i="0" kern="1200" dirty="0" smtClean="0">
                <a:solidFill>
                  <a:schemeClr val="tx1"/>
                </a:solidFill>
                <a:effectLst/>
                <a:latin typeface="Arial" charset="0"/>
                <a:ea typeface="+mn-ea"/>
                <a:cs typeface="+mn-cs"/>
              </a:rPr>
              <a:t>Mr Barwell said he is keen to deliver affordable one-for-one replacements through the Right to Buy scheme and this will be tested in the regional pilot.</a:t>
            </a:r>
          </a:p>
          <a:p>
            <a:r>
              <a:rPr lang="en-GB" sz="1200" b="0" i="0" kern="1200" dirty="0" smtClean="0">
                <a:solidFill>
                  <a:schemeClr val="tx1"/>
                </a:solidFill>
                <a:effectLst/>
                <a:latin typeface="Arial" charset="0"/>
                <a:ea typeface="+mn-ea"/>
                <a:cs typeface="+mn-cs"/>
              </a:rPr>
              <a:t>However, he said the sector should not assume the national roll-out will not take place until after the five-year regional pilot has come to an end.</a:t>
            </a:r>
          </a:p>
          <a:p>
            <a:r>
              <a:rPr lang="en-GB" sz="1200" b="0" i="0" kern="1200" dirty="0" smtClean="0">
                <a:solidFill>
                  <a:schemeClr val="tx1"/>
                </a:solidFill>
                <a:effectLst/>
                <a:latin typeface="Arial" charset="0"/>
                <a:ea typeface="+mn-ea"/>
                <a:cs typeface="+mn-cs"/>
              </a:rPr>
              <a:t>He said: “We haven’t set the date for full national roll-out but [the sector] certainly shouldn’t assume its five years away because it’s a manifesto commitment to deliver.”</a:t>
            </a:r>
          </a:p>
          <a:p>
            <a:r>
              <a:rPr lang="en-GB" sz="1200" b="0" i="0" kern="1200" dirty="0" smtClean="0">
                <a:solidFill>
                  <a:schemeClr val="tx1"/>
                </a:solidFill>
                <a:effectLst/>
                <a:latin typeface="Arial" charset="0"/>
                <a:ea typeface="+mn-ea"/>
                <a:cs typeface="+mn-cs"/>
              </a:rPr>
              <a:t>The housing minister said while the government is “very grateful” to the housing associations who have been piloting Right to Buy, the scheme has been “relatively small scale”.</a:t>
            </a:r>
          </a:p>
          <a:p>
            <a:r>
              <a:rPr lang="en-GB" sz="1200" b="0" i="0" kern="1200" dirty="0" smtClean="0">
                <a:solidFill>
                  <a:schemeClr val="tx1"/>
                </a:solidFill>
                <a:effectLst/>
                <a:latin typeface="Arial" charset="0"/>
                <a:ea typeface="+mn-ea"/>
                <a:cs typeface="+mn-cs"/>
              </a:rPr>
              <a:t>He added: “What we wanted to do was to pilot the scheme across a whole region because that allows us to test a couple of things that we haven’t been able to test yet. Specifically the portable discount where there are individual properties that an association might not want to sell for a particular reason but also critically one-for-one replacement.</a:t>
            </a:r>
          </a:p>
          <a:p>
            <a:r>
              <a:rPr lang="en-GB" sz="1200" b="0" i="0" kern="1200" dirty="0" smtClean="0">
                <a:solidFill>
                  <a:schemeClr val="tx1"/>
                </a:solidFill>
                <a:effectLst/>
                <a:latin typeface="Arial" charset="0"/>
                <a:ea typeface="+mn-ea"/>
                <a:cs typeface="+mn-cs"/>
              </a:rPr>
              <a:t>“I’m very conscious that </a:t>
            </a:r>
            <a:r>
              <a:rPr lang="en-GB" sz="1200" b="1" i="0" u="none" strike="noStrike" kern="1200" dirty="0" smtClean="0">
                <a:solidFill>
                  <a:schemeClr val="tx1"/>
                </a:solidFill>
                <a:effectLst/>
                <a:latin typeface="Arial" charset="0"/>
                <a:ea typeface="+mn-ea"/>
                <a:cs typeface="+mn-cs"/>
                <a:hlinkClick r:id="rId8"/>
              </a:rPr>
              <a:t>Right to Buy</a:t>
            </a:r>
            <a:r>
              <a:rPr lang="en-GB" sz="1200" b="0" i="0" kern="1200" dirty="0" smtClean="0">
                <a:solidFill>
                  <a:schemeClr val="tx1"/>
                </a:solidFill>
                <a:effectLst/>
                <a:latin typeface="Arial" charset="0"/>
                <a:ea typeface="+mn-ea"/>
                <a:cs typeface="+mn-cs"/>
              </a:rPr>
              <a:t> is a </a:t>
            </a:r>
            <a:r>
              <a:rPr lang="en-GB" sz="1200" b="1" i="0" u="none" strike="noStrike" kern="1200" dirty="0" smtClean="0">
                <a:solidFill>
                  <a:schemeClr val="tx1"/>
                </a:solidFill>
                <a:effectLst/>
                <a:latin typeface="Arial" charset="0"/>
                <a:ea typeface="+mn-ea"/>
                <a:cs typeface="+mn-cs"/>
                <a:hlinkClick r:id="rId9"/>
              </a:rPr>
              <a:t>policy</a:t>
            </a:r>
            <a:r>
              <a:rPr lang="en-GB" sz="1200" b="0" i="0" kern="1200" dirty="0" smtClean="0">
                <a:solidFill>
                  <a:schemeClr val="tx1"/>
                </a:solidFill>
                <a:effectLst/>
                <a:latin typeface="Arial" charset="0"/>
                <a:ea typeface="+mn-ea"/>
                <a:cs typeface="+mn-cs"/>
              </a:rPr>
              <a:t> that doesn’t have universal agreement and to me the key to making it acceptable is that it should both help people fulfil their dream of owning their own home but also deliver a replacement affordable home for rent. Therefore demonstrating that one-for-one replacement as part of this regional pilot is really important before we proceed to national roll-out.”</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B1846D63-D0BC-4AA3-A581-E01790D258F6}" type="slidenum">
              <a:rPr lang="en-GB" smtClean="0"/>
              <a:pPr>
                <a:defRPr/>
              </a:pPr>
              <a:t>7</a:t>
            </a:fld>
            <a:endParaRPr lang="en-GB" dirty="0"/>
          </a:p>
        </p:txBody>
      </p:sp>
    </p:spTree>
    <p:extLst>
      <p:ext uri="{BB962C8B-B14F-4D97-AF65-F5344CB8AC3E}">
        <p14:creationId xmlns:p14="http://schemas.microsoft.com/office/powerpoint/2010/main" val="188951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Tenants in social housing who earn more than £30,000 per year outside</a:t>
            </a:r>
            <a:r>
              <a:rPr lang="en-GB" baseline="0" dirty="0" smtClean="0"/>
              <a:t> London and £40k</a:t>
            </a:r>
            <a:r>
              <a:rPr lang="en-GB" dirty="0" smtClean="0"/>
              <a:t> will be expected to pay market or near market rents</a:t>
            </a:r>
          </a:p>
          <a:p>
            <a:r>
              <a:rPr lang="en-GB" dirty="0" smtClean="0"/>
              <a:t>LAs expected to pay the extra money raised to the Exchequer to help with deficit reduction</a:t>
            </a:r>
          </a:p>
          <a:p>
            <a:r>
              <a:rPr lang="en-GB" dirty="0" smtClean="0"/>
              <a:t>HAs expected to reinvest the money to build more homes</a:t>
            </a:r>
          </a:p>
          <a:p>
            <a:r>
              <a:rPr lang="en-GB" b="1" dirty="0" smtClean="0"/>
              <a:t>Optional now</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rgbClr val="7030A0"/>
                </a:solidFill>
              </a:rPr>
              <a:t>NOW VOLUNTARY – U turn on 21</a:t>
            </a:r>
            <a:r>
              <a:rPr lang="en-GB" b="1" baseline="30000" dirty="0" smtClean="0">
                <a:solidFill>
                  <a:srgbClr val="7030A0"/>
                </a:solidFill>
              </a:rPr>
              <a:t>st</a:t>
            </a:r>
            <a:r>
              <a:rPr lang="en-GB" b="1" dirty="0" smtClean="0">
                <a:solidFill>
                  <a:srgbClr val="7030A0"/>
                </a:solidFill>
              </a:rPr>
              <a:t> November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solidFill>
                <a:srgbClr val="7030A0"/>
              </a:solidFill>
            </a:endParaRPr>
          </a:p>
          <a:p>
            <a:r>
              <a:rPr lang="en-GB" sz="1200" b="1" i="0" kern="1200" dirty="0" smtClean="0">
                <a:solidFill>
                  <a:schemeClr val="tx1"/>
                </a:solidFill>
                <a:effectLst/>
                <a:latin typeface="Arial" charset="0"/>
                <a:ea typeface="+mn-ea"/>
                <a:cs typeface="+mn-cs"/>
              </a:rPr>
              <a:t>Gavin Barwell’s statement in full</a:t>
            </a:r>
            <a:endParaRPr lang="en-GB" sz="1200" b="0" i="0" kern="1200" dirty="0" smtClean="0">
              <a:solidFill>
                <a:schemeClr val="tx1"/>
              </a:solidFill>
              <a:effectLst/>
              <a:latin typeface="Arial" charset="0"/>
              <a:ea typeface="+mn-ea"/>
              <a:cs typeface="+mn-cs"/>
            </a:endParaRPr>
          </a:p>
          <a:p>
            <a:r>
              <a:rPr lang="en-GB" sz="1200" b="0" i="0" kern="1200" dirty="0" smtClean="0">
                <a:solidFill>
                  <a:schemeClr val="tx1"/>
                </a:solidFill>
                <a:effectLst/>
                <a:latin typeface="Arial" charset="0"/>
                <a:ea typeface="+mn-ea"/>
                <a:cs typeface="+mn-cs"/>
              </a:rPr>
              <a:t>Social housing has a crucial role to play in supporting those in most housing need. To that end, powers were provided for in the Housing and Planning Act 2016 to introduce an income based rents policy, requiring local authorities to set higher rents for higher income council tenants.</a:t>
            </a:r>
          </a:p>
          <a:p>
            <a:r>
              <a:rPr lang="en-GB" sz="1200" b="0" i="0" kern="1200" dirty="0" smtClean="0">
                <a:solidFill>
                  <a:schemeClr val="tx1"/>
                </a:solidFill>
                <a:effectLst/>
                <a:latin typeface="Arial" charset="0"/>
                <a:ea typeface="+mn-ea"/>
                <a:cs typeface="+mn-cs"/>
              </a:rPr>
              <a:t>Since the summer, the Government has been reviewing this policy. We have listened carefully to the views of tenants, local authorities and others and as a result, we have decided not to proceed with a compulsory approach. Local authorities and housing associations will continue to have local discretion.</a:t>
            </a:r>
          </a:p>
          <a:p>
            <a:r>
              <a:rPr lang="en-GB" sz="1200" b="0" i="0" kern="1200" dirty="0" smtClean="0">
                <a:solidFill>
                  <a:schemeClr val="tx1"/>
                </a:solidFill>
                <a:effectLst/>
                <a:latin typeface="Arial" charset="0"/>
                <a:ea typeface="+mn-ea"/>
                <a:cs typeface="+mn-cs"/>
              </a:rPr>
              <a:t>The Government remains committed to delivering its objective of ensuring social housing is occupied by those who need it most. But we need to do so in a way that supports those ordinary working class families who can struggle to get by, and in a way which delivers real savings to the taxpayer. The policy as previously envisaged did not meet those aims.</a:t>
            </a:r>
          </a:p>
          <a:p>
            <a:r>
              <a:rPr lang="en-GB" sz="1200" b="0" i="0" kern="1200" dirty="0" smtClean="0">
                <a:solidFill>
                  <a:schemeClr val="tx1"/>
                </a:solidFill>
                <a:effectLst/>
                <a:latin typeface="Arial" charset="0"/>
                <a:ea typeface="+mn-ea"/>
                <a:cs typeface="+mn-cs"/>
              </a:rPr>
              <a:t>This is why we are introducing the mandatory use of fixed term tenancies for new tenants in local authority housing. This will better enable councils to give priority to people with the greatest housing need. Councils will review tenancies at the end of each fixed term to ensure that tenants still need a socially rented home. The Government’s guidance to councils will make clear that they should take into account a household’s financial circumstances when looking at this, and that, except in exceptional circumstances, tenancies should be targeted on those on lower incomes.</a:t>
            </a:r>
          </a:p>
          <a:p>
            <a:r>
              <a:rPr lang="en-GB" sz="1200" b="0" i="0" kern="1200" dirty="0" smtClean="0">
                <a:solidFill>
                  <a:schemeClr val="tx1"/>
                </a:solidFill>
                <a:effectLst/>
                <a:latin typeface="Arial" charset="0"/>
                <a:ea typeface="+mn-ea"/>
                <a:cs typeface="+mn-cs"/>
              </a:rPr>
              <a:t>We will also consider whether other options exist to ensure that high income tenants in social housing make a greater contribution to costs.</a:t>
            </a:r>
          </a:p>
          <a:p>
            <a:r>
              <a:rPr lang="en-GB" sz="1200" b="0" i="0" kern="1200" dirty="0" smtClean="0">
                <a:solidFill>
                  <a:schemeClr val="tx1"/>
                </a:solidFill>
                <a:effectLst/>
                <a:latin typeface="Arial" charset="0"/>
                <a:ea typeface="+mn-ea"/>
                <a:cs typeface="+mn-cs"/>
              </a:rPr>
              <a:t>We are keen to work with local authorities to tackle housing tenancy fraud. In 2013, the National Fraud Authority estimated the cost of such fraud – largely illegal sub-letting and lying about circumstances to obtain tenancies – to be in the region of £850 million a year.</a:t>
            </a:r>
          </a:p>
          <a:p>
            <a:r>
              <a:rPr lang="en-GB" sz="1200" b="0" i="0" kern="1200" dirty="0" smtClean="0">
                <a:solidFill>
                  <a:schemeClr val="tx1"/>
                </a:solidFill>
                <a:effectLst/>
                <a:latin typeface="Arial" charset="0"/>
                <a:ea typeface="+mn-ea"/>
                <a:cs typeface="+mn-cs"/>
              </a:rPr>
              <a:t>For most existing tenants, social housing represents a home for life at a rent well below market levels. The Government remains committed to ensuring it goes to those who need it most.</a:t>
            </a:r>
          </a:p>
          <a:p>
            <a:r>
              <a:rPr lang="en-GB" sz="1200" b="0" i="0" kern="1200" dirty="0" smtClean="0">
                <a:solidFill>
                  <a:schemeClr val="tx1"/>
                </a:solidFill>
                <a:effectLst/>
                <a:latin typeface="Arial" charset="0"/>
                <a:ea typeface="+mn-ea"/>
                <a:cs typeface="+mn-cs"/>
              </a:rPr>
              <a:t>We have already announced for this spending period we are putting £8 billion into affordable housing delivery. Building more homes is central to this Government’s vision of a country that works for everyone. We will publish a Housing White Paper shortly, setting out measures to help us deliver this ambition.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solidFill>
                <a:srgbClr val="7030A0"/>
              </a:solidFill>
            </a:endParaRPr>
          </a:p>
          <a:p>
            <a:pPr marL="0" indent="0">
              <a:buNone/>
            </a:pPr>
            <a:endParaRPr lang="en-GB" dirty="0" smtClean="0">
              <a:solidFill>
                <a:srgbClr val="7030A0"/>
              </a:solidFill>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A2BCC701-4241-4188-AC8C-509252AF1C57}" type="slidenum">
              <a:rPr lang="en-GB" smtClean="0"/>
              <a:pPr>
                <a:defRPr/>
              </a:pPr>
              <a:t>8</a:t>
            </a:fld>
            <a:endParaRPr lang="en-GB" dirty="0"/>
          </a:p>
        </p:txBody>
      </p:sp>
    </p:spTree>
    <p:extLst>
      <p:ext uri="{BB962C8B-B14F-4D97-AF65-F5344CB8AC3E}">
        <p14:creationId xmlns:p14="http://schemas.microsoft.com/office/powerpoint/2010/main" val="4278437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fld id="{A2BCC701-4241-4188-AC8C-509252AF1C57}" type="slidenum">
              <a:rPr lang="en-GB" smtClean="0"/>
              <a:pPr>
                <a:defRPr/>
              </a:pPr>
              <a:t>9</a:t>
            </a:fld>
            <a:endParaRPr lang="en-GB" dirty="0"/>
          </a:p>
        </p:txBody>
      </p:sp>
    </p:spTree>
    <p:extLst>
      <p:ext uri="{BB962C8B-B14F-4D97-AF65-F5344CB8AC3E}">
        <p14:creationId xmlns:p14="http://schemas.microsoft.com/office/powerpoint/2010/main" val="2110975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Office National</a:t>
            </a:r>
            <a:r>
              <a:rPr lang="en-GB" baseline="0" dirty="0" smtClean="0"/>
              <a:t> Statistics (ONS)</a:t>
            </a:r>
            <a:endParaRPr lang="en-GB" dirty="0"/>
          </a:p>
        </p:txBody>
      </p:sp>
      <p:sp>
        <p:nvSpPr>
          <p:cNvPr id="4" name="Slide Number Placeholder 3"/>
          <p:cNvSpPr>
            <a:spLocks noGrp="1"/>
          </p:cNvSpPr>
          <p:nvPr>
            <p:ph type="sldNum" sz="quarter" idx="10"/>
          </p:nvPr>
        </p:nvSpPr>
        <p:spPr/>
        <p:txBody>
          <a:bodyPr/>
          <a:lstStyle/>
          <a:p>
            <a:pPr>
              <a:defRPr/>
            </a:pPr>
            <a:fld id="{A2BCC701-4241-4188-AC8C-509252AF1C57}" type="slidenum">
              <a:rPr lang="en-GB" smtClean="0"/>
              <a:pPr>
                <a:defRPr/>
              </a:pPr>
              <a:t>10</a:t>
            </a:fld>
            <a:endParaRPr lang="en-GB" dirty="0"/>
          </a:p>
        </p:txBody>
      </p:sp>
    </p:spTree>
    <p:extLst>
      <p:ext uri="{BB962C8B-B14F-4D97-AF65-F5344CB8AC3E}">
        <p14:creationId xmlns:p14="http://schemas.microsoft.com/office/powerpoint/2010/main" val="3838240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913886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67919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2189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a:xfrm>
            <a:off x="375284" y="6266190"/>
            <a:ext cx="2133600" cy="365125"/>
          </a:xfrm>
          <a:prstGeom prst="rect">
            <a:avLst/>
          </a:prstGeom>
        </p:spPr>
        <p:txBody>
          <a:bodyPr/>
          <a:lstStyle/>
          <a:p>
            <a:fld id="{69C3F006-6B46-4165-B103-F2B8D393D889}" type="slidenum">
              <a:rPr lang="en-GB" smtClean="0"/>
              <a:t>‹#›</a:t>
            </a:fld>
            <a:endParaRPr lang="en-GB" dirty="0"/>
          </a:p>
        </p:txBody>
      </p:sp>
      <p:sp>
        <p:nvSpPr>
          <p:cNvPr id="8" name="Picture Placeholder 4"/>
          <p:cNvSpPr>
            <a:spLocks noGrp="1"/>
          </p:cNvSpPr>
          <p:nvPr>
            <p:ph type="pic" sz="quarter" idx="14" hasCustomPrompt="1"/>
          </p:nvPr>
        </p:nvSpPr>
        <p:spPr>
          <a:xfrm>
            <a:off x="6931205" y="6064377"/>
            <a:ext cx="536396" cy="534734"/>
          </a:xfrm>
        </p:spPr>
        <p:txBody>
          <a:bodyPr>
            <a:normAutofit/>
          </a:bodyPr>
          <a:lstStyle>
            <a:lvl1pPr>
              <a:defRPr sz="1100">
                <a:solidFill>
                  <a:schemeClr val="bg1"/>
                </a:solidFill>
              </a:defRPr>
            </a:lvl1pPr>
          </a:lstStyle>
          <a:p>
            <a:r>
              <a:rPr lang="en-GB" dirty="0" smtClean="0"/>
              <a:t>Icon</a:t>
            </a:r>
            <a:endParaRPr lang="en-GB" dirty="0"/>
          </a:p>
        </p:txBody>
      </p:sp>
    </p:spTree>
    <p:extLst>
      <p:ext uri="{BB962C8B-B14F-4D97-AF65-F5344CB8AC3E}">
        <p14:creationId xmlns:p14="http://schemas.microsoft.com/office/powerpoint/2010/main" val="253494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5529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84255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4221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94016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9186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867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3820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5054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pic>
        <p:nvPicPr>
          <p:cNvPr id="1027" name="Picture 7" descr="wavecove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4487863"/>
            <a:ext cx="9144000"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rgbClr val="003366"/>
          </a:solidFill>
          <a:latin typeface="+mj-lt"/>
          <a:ea typeface="+mj-ea"/>
          <a:cs typeface="+mj-cs"/>
        </a:defRPr>
      </a:lvl1pPr>
      <a:lvl2pPr algn="ctr" rtl="0" fontAlgn="base">
        <a:spcBef>
          <a:spcPct val="0"/>
        </a:spcBef>
        <a:spcAft>
          <a:spcPct val="0"/>
        </a:spcAft>
        <a:defRPr sz="4400">
          <a:solidFill>
            <a:srgbClr val="003366"/>
          </a:solidFill>
          <a:latin typeface="Gill Sans MT" pitchFamily="34" charset="0"/>
        </a:defRPr>
      </a:lvl2pPr>
      <a:lvl3pPr algn="ctr" rtl="0" fontAlgn="base">
        <a:spcBef>
          <a:spcPct val="0"/>
        </a:spcBef>
        <a:spcAft>
          <a:spcPct val="0"/>
        </a:spcAft>
        <a:defRPr sz="4400">
          <a:solidFill>
            <a:srgbClr val="003366"/>
          </a:solidFill>
          <a:latin typeface="Gill Sans MT" pitchFamily="34" charset="0"/>
        </a:defRPr>
      </a:lvl3pPr>
      <a:lvl4pPr algn="ctr" rtl="0" fontAlgn="base">
        <a:spcBef>
          <a:spcPct val="0"/>
        </a:spcBef>
        <a:spcAft>
          <a:spcPct val="0"/>
        </a:spcAft>
        <a:defRPr sz="4400">
          <a:solidFill>
            <a:srgbClr val="003366"/>
          </a:solidFill>
          <a:latin typeface="Gill Sans MT" pitchFamily="34" charset="0"/>
        </a:defRPr>
      </a:lvl4pPr>
      <a:lvl5pPr algn="ctr" rtl="0" fontAlgn="base">
        <a:spcBef>
          <a:spcPct val="0"/>
        </a:spcBef>
        <a:spcAft>
          <a:spcPct val="0"/>
        </a:spcAft>
        <a:defRPr sz="4400">
          <a:solidFill>
            <a:srgbClr val="003366"/>
          </a:solidFill>
          <a:latin typeface="Gill Sans MT" pitchFamily="34" charset="0"/>
        </a:defRPr>
      </a:lvl5pPr>
      <a:lvl6pPr marL="457200" algn="ctr" rtl="0" eaLnBrk="1" fontAlgn="base" hangingPunct="1">
        <a:spcBef>
          <a:spcPct val="0"/>
        </a:spcBef>
        <a:spcAft>
          <a:spcPct val="0"/>
        </a:spcAft>
        <a:defRPr sz="4400">
          <a:solidFill>
            <a:srgbClr val="003366"/>
          </a:solidFill>
          <a:latin typeface="Gill Sans MT" pitchFamily="34" charset="0"/>
        </a:defRPr>
      </a:lvl6pPr>
      <a:lvl7pPr marL="914400" algn="ctr" rtl="0" eaLnBrk="1" fontAlgn="base" hangingPunct="1">
        <a:spcBef>
          <a:spcPct val="0"/>
        </a:spcBef>
        <a:spcAft>
          <a:spcPct val="0"/>
        </a:spcAft>
        <a:defRPr sz="4400">
          <a:solidFill>
            <a:srgbClr val="003366"/>
          </a:solidFill>
          <a:latin typeface="Gill Sans MT" pitchFamily="34" charset="0"/>
        </a:defRPr>
      </a:lvl7pPr>
      <a:lvl8pPr marL="1371600" algn="ctr" rtl="0" eaLnBrk="1" fontAlgn="base" hangingPunct="1">
        <a:spcBef>
          <a:spcPct val="0"/>
        </a:spcBef>
        <a:spcAft>
          <a:spcPct val="0"/>
        </a:spcAft>
        <a:defRPr sz="4400">
          <a:solidFill>
            <a:srgbClr val="003366"/>
          </a:solidFill>
          <a:latin typeface="Gill Sans MT" pitchFamily="34" charset="0"/>
        </a:defRPr>
      </a:lvl8pPr>
      <a:lvl9pPr marL="1828800" algn="ctr" rtl="0" eaLnBrk="1" fontAlgn="base" hangingPunct="1">
        <a:spcBef>
          <a:spcPct val="0"/>
        </a:spcBef>
        <a:spcAft>
          <a:spcPct val="0"/>
        </a:spcAft>
        <a:defRPr sz="4400">
          <a:solidFill>
            <a:srgbClr val="003366"/>
          </a:solidFill>
          <a:latin typeface="Gill Sans MT" pitchFamily="34" charset="0"/>
        </a:defRPr>
      </a:lvl9pPr>
    </p:titleStyle>
    <p:bodyStyle>
      <a:lvl1pPr marL="342900" indent="-342900" algn="l" rtl="0" fontAlgn="base">
        <a:spcBef>
          <a:spcPct val="20000"/>
        </a:spcBef>
        <a:spcAft>
          <a:spcPct val="0"/>
        </a:spcAft>
        <a:buChar char="•"/>
        <a:defRPr sz="3200">
          <a:solidFill>
            <a:srgbClr val="003366"/>
          </a:solidFill>
          <a:latin typeface="+mn-lt"/>
          <a:ea typeface="+mn-ea"/>
          <a:cs typeface="+mn-cs"/>
        </a:defRPr>
      </a:lvl1pPr>
      <a:lvl2pPr marL="742950" indent="-285750" algn="l" rtl="0" fontAlgn="base">
        <a:spcBef>
          <a:spcPct val="20000"/>
        </a:spcBef>
        <a:spcAft>
          <a:spcPct val="0"/>
        </a:spcAft>
        <a:buChar char="–"/>
        <a:defRPr sz="2800">
          <a:solidFill>
            <a:srgbClr val="003366"/>
          </a:solidFill>
          <a:latin typeface="+mn-lt"/>
        </a:defRPr>
      </a:lvl2pPr>
      <a:lvl3pPr marL="1143000" indent="-228600" algn="l" rtl="0" fontAlgn="base">
        <a:spcBef>
          <a:spcPct val="20000"/>
        </a:spcBef>
        <a:spcAft>
          <a:spcPct val="0"/>
        </a:spcAft>
        <a:buChar char="•"/>
        <a:defRPr sz="2400">
          <a:solidFill>
            <a:srgbClr val="003366"/>
          </a:solidFill>
          <a:latin typeface="+mn-lt"/>
        </a:defRPr>
      </a:lvl3pPr>
      <a:lvl4pPr marL="1600200" indent="-228600" algn="l" rtl="0" fontAlgn="base">
        <a:spcBef>
          <a:spcPct val="20000"/>
        </a:spcBef>
        <a:spcAft>
          <a:spcPct val="0"/>
        </a:spcAft>
        <a:buChar char="–"/>
        <a:defRPr sz="2000">
          <a:solidFill>
            <a:srgbClr val="003366"/>
          </a:solidFill>
          <a:latin typeface="+mn-lt"/>
        </a:defRPr>
      </a:lvl4pPr>
      <a:lvl5pPr marL="2057400" indent="-228600" algn="l" rtl="0" fontAlgn="base">
        <a:spcBef>
          <a:spcPct val="20000"/>
        </a:spcBef>
        <a:spcAft>
          <a:spcPct val="0"/>
        </a:spcAft>
        <a:buChar char="»"/>
        <a:defRPr sz="2000">
          <a:solidFill>
            <a:srgbClr val="003366"/>
          </a:solidFill>
          <a:latin typeface="+mn-lt"/>
        </a:defRPr>
      </a:lvl5pPr>
      <a:lvl6pPr marL="2514600" indent="-228600" algn="l" rtl="0" eaLnBrk="1" fontAlgn="base" hangingPunct="1">
        <a:spcBef>
          <a:spcPct val="20000"/>
        </a:spcBef>
        <a:spcAft>
          <a:spcPct val="0"/>
        </a:spcAft>
        <a:buChar char="»"/>
        <a:defRPr sz="2000">
          <a:solidFill>
            <a:srgbClr val="003366"/>
          </a:solidFill>
          <a:latin typeface="+mn-lt"/>
        </a:defRPr>
      </a:lvl6pPr>
      <a:lvl7pPr marL="2971800" indent="-228600" algn="l" rtl="0" eaLnBrk="1" fontAlgn="base" hangingPunct="1">
        <a:spcBef>
          <a:spcPct val="20000"/>
        </a:spcBef>
        <a:spcAft>
          <a:spcPct val="0"/>
        </a:spcAft>
        <a:buChar char="»"/>
        <a:defRPr sz="2000">
          <a:solidFill>
            <a:srgbClr val="003366"/>
          </a:solidFill>
          <a:latin typeface="+mn-lt"/>
        </a:defRPr>
      </a:lvl7pPr>
      <a:lvl8pPr marL="3429000" indent="-228600" algn="l" rtl="0" eaLnBrk="1" fontAlgn="base" hangingPunct="1">
        <a:spcBef>
          <a:spcPct val="20000"/>
        </a:spcBef>
        <a:spcAft>
          <a:spcPct val="0"/>
        </a:spcAft>
        <a:buChar char="»"/>
        <a:defRPr sz="2000">
          <a:solidFill>
            <a:srgbClr val="003366"/>
          </a:solidFill>
          <a:latin typeface="+mn-lt"/>
        </a:defRPr>
      </a:lvl8pPr>
      <a:lvl9pPr marL="3886200" indent="-228600" algn="l" rtl="0" eaLnBrk="1" fontAlgn="base" hangingPunct="1">
        <a:spcBef>
          <a:spcPct val="20000"/>
        </a:spcBef>
        <a:spcAft>
          <a:spcPct val="0"/>
        </a:spcAft>
        <a:buChar char="»"/>
        <a:defRPr sz="20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ov.uk/government/publications/london-health-devolution-agreement/london-health-devolution-agreement" TargetMode="External"/><Relationship Id="rId2" Type="http://schemas.openxmlformats.org/officeDocument/2006/relationships/hyperlink" Target="http://www.gov.uk/guidance/guidance-on-devolution"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daviesyvonne@btinternet.co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hyperlink" Target="http://www.tenantadvisor.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redfernreview.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solidFill>
                  <a:srgbClr val="5A8731"/>
                </a:solidFill>
              </a:rPr>
              <a:t>2015 Government</a:t>
            </a:r>
            <a:endParaRPr lang="en-GB" b="1" dirty="0">
              <a:solidFill>
                <a:srgbClr val="5A8731"/>
              </a:solidFill>
            </a:endParaRPr>
          </a:p>
        </p:txBody>
      </p:sp>
      <p:sp>
        <p:nvSpPr>
          <p:cNvPr id="6" name="Content Placeholder 5"/>
          <p:cNvSpPr>
            <a:spLocks noGrp="1"/>
          </p:cNvSpPr>
          <p:nvPr>
            <p:ph idx="1"/>
          </p:nvPr>
        </p:nvSpPr>
        <p:spPr>
          <a:xfrm>
            <a:off x="457200" y="1484784"/>
            <a:ext cx="8229600" cy="4641379"/>
          </a:xfrm>
        </p:spPr>
        <p:txBody>
          <a:bodyPr/>
          <a:lstStyle/>
          <a:p>
            <a:r>
              <a:rPr lang="en-GB" dirty="0">
                <a:solidFill>
                  <a:schemeClr val="tx1"/>
                </a:solidFill>
              </a:rPr>
              <a:t>Rapid pace of change, driven by </a:t>
            </a:r>
            <a:r>
              <a:rPr lang="en-GB" dirty="0" smtClean="0">
                <a:solidFill>
                  <a:schemeClr val="tx1"/>
                </a:solidFill>
              </a:rPr>
              <a:t>politics</a:t>
            </a:r>
            <a:endParaRPr lang="en-GB" dirty="0">
              <a:solidFill>
                <a:schemeClr val="tx1"/>
              </a:solidFill>
            </a:endParaRPr>
          </a:p>
          <a:p>
            <a:r>
              <a:rPr lang="en-GB" dirty="0">
                <a:solidFill>
                  <a:schemeClr val="tx1"/>
                </a:solidFill>
              </a:rPr>
              <a:t>Commitment from the top to resolve the housing </a:t>
            </a:r>
            <a:r>
              <a:rPr lang="en-GB" dirty="0" smtClean="0">
                <a:solidFill>
                  <a:schemeClr val="tx1"/>
                </a:solidFill>
              </a:rPr>
              <a:t>crisis</a:t>
            </a:r>
            <a:endParaRPr lang="en-GB" dirty="0">
              <a:solidFill>
                <a:schemeClr val="tx1"/>
              </a:solidFill>
            </a:endParaRPr>
          </a:p>
          <a:p>
            <a:r>
              <a:rPr lang="en-GB" dirty="0">
                <a:solidFill>
                  <a:schemeClr val="tx1"/>
                </a:solidFill>
              </a:rPr>
              <a:t>The Government’s focus: </a:t>
            </a:r>
          </a:p>
          <a:p>
            <a:pPr lvl="1">
              <a:buFont typeface="Arial" panose="020B0604020202020204" pitchFamily="34" charset="0"/>
              <a:buChar char="•"/>
            </a:pPr>
            <a:r>
              <a:rPr lang="en-GB" dirty="0">
                <a:solidFill>
                  <a:schemeClr val="tx1"/>
                </a:solidFill>
              </a:rPr>
              <a:t>Supply and </a:t>
            </a:r>
            <a:r>
              <a:rPr lang="en-GB" u="sng" dirty="0">
                <a:solidFill>
                  <a:schemeClr val="tx1"/>
                </a:solidFill>
              </a:rPr>
              <a:t>ownership</a:t>
            </a:r>
            <a:endParaRPr lang="en-GB" dirty="0">
              <a:solidFill>
                <a:schemeClr val="tx1"/>
              </a:solidFill>
            </a:endParaRPr>
          </a:p>
          <a:p>
            <a:pPr lvl="1">
              <a:buFont typeface="Arial" panose="020B0604020202020204" pitchFamily="34" charset="0"/>
              <a:buChar char="•"/>
            </a:pPr>
            <a:r>
              <a:rPr lang="en-GB" dirty="0">
                <a:solidFill>
                  <a:schemeClr val="tx1"/>
                </a:solidFill>
              </a:rPr>
              <a:t>Shrink Housing Benefit </a:t>
            </a:r>
            <a:r>
              <a:rPr lang="en-GB" dirty="0" smtClean="0">
                <a:solidFill>
                  <a:schemeClr val="tx1"/>
                </a:solidFill>
              </a:rPr>
              <a:t>bill</a:t>
            </a:r>
            <a:endParaRPr lang="en-GB" dirty="0">
              <a:solidFill>
                <a:schemeClr val="tx1"/>
              </a:solidFill>
            </a:endParaRPr>
          </a:p>
          <a:p>
            <a:pPr lvl="1"/>
            <a:r>
              <a:rPr lang="en-GB" dirty="0">
                <a:solidFill>
                  <a:schemeClr val="tx1"/>
                </a:solidFill>
              </a:rPr>
              <a:t>Housing </a:t>
            </a:r>
            <a:r>
              <a:rPr lang="en-GB" dirty="0" smtClean="0">
                <a:solidFill>
                  <a:schemeClr val="tx1"/>
                </a:solidFill>
              </a:rPr>
              <a:t>Associations “</a:t>
            </a:r>
            <a:r>
              <a:rPr lang="en-GB" dirty="0">
                <a:solidFill>
                  <a:schemeClr val="tx1"/>
                </a:solidFill>
              </a:rPr>
              <a:t>The orange that hasn’t been squeezed yet”</a:t>
            </a:r>
            <a:endParaRPr lang="en-GB" b="1" dirty="0">
              <a:solidFill>
                <a:schemeClr val="tx1"/>
              </a:solidFill>
            </a:endParaRPr>
          </a:p>
          <a:p>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2325" y="5612446"/>
            <a:ext cx="1971675" cy="1181100"/>
          </a:xfrm>
          <a:prstGeom prst="rect">
            <a:avLst/>
          </a:prstGeom>
        </p:spPr>
      </p:pic>
    </p:spTree>
    <p:extLst>
      <p:ext uri="{BB962C8B-B14F-4D97-AF65-F5344CB8AC3E}">
        <p14:creationId xmlns:p14="http://schemas.microsoft.com/office/powerpoint/2010/main" val="1183764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5A8731"/>
                </a:solidFill>
              </a:rPr>
              <a:t>Reclassification of HAs – NHF</a:t>
            </a:r>
            <a:endParaRPr lang="en-GB" b="1" dirty="0">
              <a:solidFill>
                <a:srgbClr val="5A8731"/>
              </a:solidFill>
            </a:endParaRPr>
          </a:p>
        </p:txBody>
      </p:sp>
      <p:sp>
        <p:nvSpPr>
          <p:cNvPr id="3" name="Content Placeholder 2"/>
          <p:cNvSpPr>
            <a:spLocks noGrp="1"/>
          </p:cNvSpPr>
          <p:nvPr>
            <p:ph sz="half" idx="1"/>
          </p:nvPr>
        </p:nvSpPr>
        <p:spPr>
          <a:xfrm>
            <a:off x="467544" y="1196752"/>
            <a:ext cx="8496944" cy="5472608"/>
          </a:xfrm>
        </p:spPr>
        <p:txBody>
          <a:bodyPr/>
          <a:lstStyle/>
          <a:p>
            <a:r>
              <a:rPr lang="en-GB" sz="2200" dirty="0" smtClean="0">
                <a:solidFill>
                  <a:schemeClr val="tx1"/>
                </a:solidFill>
              </a:rPr>
              <a:t>ONS reclassified HAs as public bodies October 2015</a:t>
            </a:r>
          </a:p>
          <a:p>
            <a:r>
              <a:rPr lang="en-GB" sz="2200" dirty="0" smtClean="0">
                <a:solidFill>
                  <a:schemeClr val="tx1"/>
                </a:solidFill>
              </a:rPr>
              <a:t>Strong and positive message from the Government about getting HAs declassified and off their balance sheet</a:t>
            </a:r>
          </a:p>
          <a:p>
            <a:r>
              <a:rPr lang="en-GB" sz="2200" dirty="0" smtClean="0">
                <a:solidFill>
                  <a:srgbClr val="0070C0"/>
                </a:solidFill>
              </a:rPr>
              <a:t>What does less regulation mean for boards?</a:t>
            </a:r>
          </a:p>
          <a:p>
            <a:pPr lvl="1"/>
            <a:r>
              <a:rPr lang="en-GB" sz="2200" dirty="0" smtClean="0">
                <a:solidFill>
                  <a:srgbClr val="0070C0"/>
                </a:solidFill>
              </a:rPr>
              <a:t>Removal of consents regime for stock disposal</a:t>
            </a:r>
          </a:p>
          <a:p>
            <a:pPr lvl="1"/>
            <a:r>
              <a:rPr lang="en-GB" sz="2200" dirty="0" smtClean="0">
                <a:solidFill>
                  <a:srgbClr val="0070C0"/>
                </a:solidFill>
              </a:rPr>
              <a:t>Abolition of disposal proceeds fund</a:t>
            </a:r>
          </a:p>
          <a:p>
            <a:pPr lvl="1"/>
            <a:r>
              <a:rPr lang="en-GB" sz="2200" dirty="0" smtClean="0">
                <a:solidFill>
                  <a:srgbClr val="0070C0"/>
                </a:solidFill>
              </a:rPr>
              <a:t>Removal of regulators powers over constitutional change (like mergers)</a:t>
            </a:r>
          </a:p>
          <a:p>
            <a:pPr lvl="1"/>
            <a:r>
              <a:rPr lang="en-GB" sz="2200" dirty="0" smtClean="0">
                <a:solidFill>
                  <a:srgbClr val="0070C0"/>
                </a:solidFill>
              </a:rPr>
              <a:t>Limit of powers to appoint managers and officers</a:t>
            </a:r>
          </a:p>
          <a:p>
            <a:pPr lvl="1"/>
            <a:r>
              <a:rPr lang="en-GB" sz="2200" dirty="0" smtClean="0">
                <a:solidFill>
                  <a:srgbClr val="0070C0"/>
                </a:solidFill>
              </a:rPr>
              <a:t>Restrictions of influence of LAs over HAs (particularly stock transfers</a:t>
            </a:r>
          </a:p>
          <a:p>
            <a:pPr lvl="1"/>
            <a:r>
              <a:rPr lang="en-GB" sz="2200" dirty="0" smtClean="0">
                <a:solidFill>
                  <a:srgbClr val="0070C0"/>
                </a:solidFill>
              </a:rPr>
              <a:t>Special administration regime to protect social housing assets in cases of insolvency</a:t>
            </a:r>
          </a:p>
          <a:p>
            <a:r>
              <a:rPr lang="en-GB" sz="2600" dirty="0" smtClean="0">
                <a:solidFill>
                  <a:schemeClr val="tx1"/>
                </a:solidFill>
              </a:rPr>
              <a:t>EU procurement (HCA role)and </a:t>
            </a:r>
            <a:r>
              <a:rPr lang="en-GB" sz="2600" dirty="0">
                <a:solidFill>
                  <a:schemeClr val="tx1"/>
                </a:solidFill>
              </a:rPr>
              <a:t>R</a:t>
            </a:r>
            <a:r>
              <a:rPr lang="en-GB" sz="2600" dirty="0" smtClean="0">
                <a:solidFill>
                  <a:schemeClr val="tx1"/>
                </a:solidFill>
              </a:rPr>
              <a:t>ent Freedoms (2020)</a:t>
            </a:r>
          </a:p>
        </p:txBody>
      </p:sp>
      <p:pic>
        <p:nvPicPr>
          <p:cNvPr id="7170" name="Picture 2" descr="C:\Users\Yvonne\AppData\Local\Microsoft\Windows\Temporary Internet Files\Content.IE5\JR37M77N\large-caution-u-turn-166.6-9165[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2420888"/>
            <a:ext cx="1152128" cy="11521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Yvonne\Desktop\BM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354"/>
            <a:ext cx="681983" cy="905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188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5A8731"/>
                </a:solidFill>
              </a:rPr>
              <a:t>Rent Freedoms- April 2020?</a:t>
            </a:r>
            <a:endParaRPr lang="en-GB" b="1" dirty="0">
              <a:solidFill>
                <a:srgbClr val="5A8731"/>
              </a:solidFill>
            </a:endParaRPr>
          </a:p>
        </p:txBody>
      </p:sp>
      <p:sp>
        <p:nvSpPr>
          <p:cNvPr id="5" name="Content Placeholder 4"/>
          <p:cNvSpPr>
            <a:spLocks noGrp="1"/>
          </p:cNvSpPr>
          <p:nvPr>
            <p:ph idx="1"/>
          </p:nvPr>
        </p:nvSpPr>
        <p:spPr/>
        <p:txBody>
          <a:bodyPr/>
          <a:lstStyle/>
          <a:p>
            <a:r>
              <a:rPr lang="en-GB" dirty="0" smtClean="0"/>
              <a:t>More certainty on core income</a:t>
            </a:r>
          </a:p>
          <a:p>
            <a:r>
              <a:rPr lang="en-GB" dirty="0" smtClean="0"/>
              <a:t>Board responsibility and control</a:t>
            </a:r>
          </a:p>
          <a:p>
            <a:r>
              <a:rPr lang="en-GB" dirty="0" smtClean="0"/>
              <a:t>Lender confidence and Affordability for tenants</a:t>
            </a:r>
          </a:p>
          <a:p>
            <a:r>
              <a:rPr lang="en-GB" dirty="0" smtClean="0"/>
              <a:t>Living rents – JRF and Savills and NHF</a:t>
            </a:r>
          </a:p>
          <a:p>
            <a:r>
              <a:rPr lang="en-GB" dirty="0" smtClean="0"/>
              <a:t>Personalised rents – Dolphin Living</a:t>
            </a:r>
          </a:p>
          <a:p>
            <a:r>
              <a:rPr lang="en-GB" dirty="0" smtClean="0"/>
              <a:t>London Living rents</a:t>
            </a:r>
          </a:p>
          <a:p>
            <a:r>
              <a:rPr lang="en-GB" dirty="0" smtClean="0"/>
              <a:t>Models to change rents</a:t>
            </a:r>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1196752"/>
            <a:ext cx="2051720" cy="1538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8964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5A8731"/>
                </a:solidFill>
              </a:rPr>
              <a:t>Devolution</a:t>
            </a:r>
            <a:r>
              <a:rPr lang="en-GB" dirty="0" smtClean="0"/>
              <a:t> </a:t>
            </a:r>
            <a:endParaRPr lang="en-GB" dirty="0"/>
          </a:p>
        </p:txBody>
      </p:sp>
      <p:sp>
        <p:nvSpPr>
          <p:cNvPr id="3" name="Content Placeholder 2"/>
          <p:cNvSpPr>
            <a:spLocks noGrp="1"/>
          </p:cNvSpPr>
          <p:nvPr>
            <p:ph idx="1"/>
          </p:nvPr>
        </p:nvSpPr>
        <p:spPr>
          <a:xfrm>
            <a:off x="457200" y="1484784"/>
            <a:ext cx="8229600" cy="4641379"/>
          </a:xfrm>
        </p:spPr>
        <p:txBody>
          <a:bodyPr/>
          <a:lstStyle/>
          <a:p>
            <a:pPr marL="0" indent="0">
              <a:buNone/>
            </a:pPr>
            <a:r>
              <a:rPr lang="en-GB" b="1" i="1" dirty="0" smtClean="0"/>
              <a:t>“Power </a:t>
            </a:r>
            <a:r>
              <a:rPr lang="en-GB" b="1" i="1" dirty="0"/>
              <a:t>to the people. Let the devolution revolution </a:t>
            </a:r>
            <a:r>
              <a:rPr lang="en-GB" b="1" i="1" dirty="0" smtClean="0"/>
              <a:t>begin!”- </a:t>
            </a:r>
            <a:r>
              <a:rPr lang="en-GB" dirty="0" smtClean="0"/>
              <a:t>George</a:t>
            </a:r>
            <a:r>
              <a:rPr lang="en-GB" i="1" dirty="0" smtClean="0"/>
              <a:t> </a:t>
            </a:r>
            <a:r>
              <a:rPr lang="en-GB" dirty="0" smtClean="0"/>
              <a:t>Osborne</a:t>
            </a:r>
          </a:p>
          <a:p>
            <a:r>
              <a:rPr lang="en-GB" dirty="0" smtClean="0">
                <a:solidFill>
                  <a:schemeClr val="tx1"/>
                </a:solidFill>
              </a:rPr>
              <a:t>Deals now in place for many city and county regions</a:t>
            </a:r>
          </a:p>
          <a:p>
            <a:r>
              <a:rPr lang="en-GB" dirty="0" smtClean="0">
                <a:solidFill>
                  <a:schemeClr val="tx1"/>
                </a:solidFill>
              </a:rPr>
              <a:t>Opportunities and threats for HAs</a:t>
            </a:r>
          </a:p>
          <a:p>
            <a:pPr>
              <a:buFont typeface="Wingdings" panose="05000000000000000000" pitchFamily="2" charset="2"/>
              <a:buChar char="ü"/>
            </a:pPr>
            <a:r>
              <a:rPr lang="en-GB" dirty="0" smtClean="0">
                <a:hlinkClick r:id="rId2"/>
              </a:rPr>
              <a:t>www.gov.uk/guidance/guidance-on-devolution</a:t>
            </a:r>
            <a:r>
              <a:rPr lang="en-GB" dirty="0" smtClean="0"/>
              <a:t> </a:t>
            </a:r>
          </a:p>
          <a:p>
            <a:pPr>
              <a:buFont typeface="Wingdings" panose="05000000000000000000" pitchFamily="2" charset="2"/>
              <a:buChar char="ü"/>
            </a:pPr>
            <a:r>
              <a:rPr lang="en-GB" dirty="0" smtClean="0">
                <a:hlinkClick r:id="rId3"/>
              </a:rPr>
              <a:t>www.gov.uk/government/publications/london-health-devolution-agreement/london-health-devolution-agreement</a:t>
            </a:r>
            <a:r>
              <a:rPr lang="en-GB" dirty="0" smtClean="0"/>
              <a:t> </a:t>
            </a:r>
          </a:p>
          <a:p>
            <a:pPr marL="0" indent="0">
              <a:buNone/>
            </a:pPr>
            <a:r>
              <a:rPr lang="en-GB" dirty="0" smtClean="0">
                <a:solidFill>
                  <a:srgbClr val="0070C0"/>
                </a:solidFill>
              </a:rPr>
              <a:t>	  How will devolution affect you?</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7997" y="116632"/>
            <a:ext cx="2218728" cy="1476307"/>
          </a:xfrm>
          <a:prstGeom prst="rect">
            <a:avLst/>
          </a:prstGeom>
        </p:spPr>
      </p:pic>
    </p:spTree>
    <p:extLst>
      <p:ext uri="{BB962C8B-B14F-4D97-AF65-F5344CB8AC3E}">
        <p14:creationId xmlns:p14="http://schemas.microsoft.com/office/powerpoint/2010/main" val="2168118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solidFill>
                  <a:srgbClr val="5A8731"/>
                </a:solidFill>
              </a:rPr>
              <a:t>  </a:t>
            </a:r>
            <a:r>
              <a:rPr lang="en-GB" sz="4000" b="1" dirty="0" smtClean="0">
                <a:solidFill>
                  <a:srgbClr val="5A8731"/>
                </a:solidFill>
              </a:rPr>
              <a:t>Diversification and change at HAs</a:t>
            </a:r>
            <a:endParaRPr lang="en-GB" sz="4000" b="1" dirty="0">
              <a:solidFill>
                <a:srgbClr val="5A8731"/>
              </a:solidFill>
            </a:endParaRPr>
          </a:p>
        </p:txBody>
      </p:sp>
      <p:sp>
        <p:nvSpPr>
          <p:cNvPr id="3" name="Content Placeholder 2"/>
          <p:cNvSpPr>
            <a:spLocks noGrp="1"/>
          </p:cNvSpPr>
          <p:nvPr>
            <p:ph idx="1"/>
          </p:nvPr>
        </p:nvSpPr>
        <p:spPr>
          <a:xfrm>
            <a:off x="457200" y="1268760"/>
            <a:ext cx="8229600" cy="4857403"/>
          </a:xfrm>
        </p:spPr>
        <p:txBody>
          <a:bodyPr/>
          <a:lstStyle/>
          <a:p>
            <a:r>
              <a:rPr lang="en-GB" dirty="0" smtClean="0">
                <a:solidFill>
                  <a:schemeClr val="tx1"/>
                </a:solidFill>
              </a:rPr>
              <a:t>Building more – in different tenures?</a:t>
            </a:r>
          </a:p>
          <a:p>
            <a:r>
              <a:rPr lang="en-GB" dirty="0">
                <a:solidFill>
                  <a:schemeClr val="tx1"/>
                </a:solidFill>
              </a:rPr>
              <a:t>D</a:t>
            </a:r>
            <a:r>
              <a:rPr lang="en-GB" dirty="0" smtClean="0">
                <a:solidFill>
                  <a:schemeClr val="tx1"/>
                </a:solidFill>
              </a:rPr>
              <a:t>ifferent ways to support ‘charitable’ work?</a:t>
            </a:r>
          </a:p>
          <a:p>
            <a:r>
              <a:rPr lang="en-GB" dirty="0" smtClean="0">
                <a:solidFill>
                  <a:schemeClr val="tx1"/>
                </a:solidFill>
              </a:rPr>
              <a:t>A more commercial offer?</a:t>
            </a:r>
          </a:p>
          <a:p>
            <a:r>
              <a:rPr lang="en-GB" dirty="0" smtClean="0">
                <a:solidFill>
                  <a:schemeClr val="tx1"/>
                </a:solidFill>
              </a:rPr>
              <a:t>Different stock profile?</a:t>
            </a:r>
          </a:p>
          <a:p>
            <a:r>
              <a:rPr lang="en-GB" dirty="0" smtClean="0">
                <a:solidFill>
                  <a:schemeClr val="tx1"/>
                </a:solidFill>
              </a:rPr>
              <a:t>Move </a:t>
            </a:r>
            <a:r>
              <a:rPr lang="en-GB" dirty="0">
                <a:solidFill>
                  <a:schemeClr val="tx1"/>
                </a:solidFill>
              </a:rPr>
              <a:t>into Private Rented Sector?</a:t>
            </a:r>
          </a:p>
          <a:p>
            <a:r>
              <a:rPr lang="en-GB" dirty="0">
                <a:solidFill>
                  <a:schemeClr val="tx1"/>
                </a:solidFill>
              </a:rPr>
              <a:t>New local relationships and shared </a:t>
            </a:r>
            <a:r>
              <a:rPr lang="en-GB" dirty="0" smtClean="0">
                <a:solidFill>
                  <a:schemeClr val="tx1"/>
                </a:solidFill>
              </a:rPr>
              <a:t>services to maintain efficiencies?</a:t>
            </a:r>
            <a:endParaRPr lang="en-GB" dirty="0">
              <a:solidFill>
                <a:schemeClr val="tx1"/>
              </a:solidFill>
            </a:endParaRPr>
          </a:p>
          <a:p>
            <a:r>
              <a:rPr lang="en-GB" dirty="0" smtClean="0">
                <a:solidFill>
                  <a:schemeClr val="tx1"/>
                </a:solidFill>
              </a:rPr>
              <a:t>More </a:t>
            </a:r>
            <a:r>
              <a:rPr lang="en-GB" dirty="0">
                <a:solidFill>
                  <a:schemeClr val="tx1"/>
                </a:solidFill>
              </a:rPr>
              <a:t>freedoms and flexibilities – on rent and allocations </a:t>
            </a:r>
            <a:r>
              <a:rPr lang="en-GB" dirty="0" smtClean="0">
                <a:solidFill>
                  <a:schemeClr val="tx1"/>
                </a:solidFill>
              </a:rPr>
              <a:t> and regulation?</a:t>
            </a:r>
            <a:endParaRPr lang="en-GB" dirty="0">
              <a:solidFill>
                <a:schemeClr val="tx1"/>
              </a:solidFill>
            </a:endParaRPr>
          </a:p>
          <a:p>
            <a:endParaRPr lang="en-GB" dirty="0"/>
          </a:p>
        </p:txBody>
      </p:sp>
      <p:pic>
        <p:nvPicPr>
          <p:cNvPr id="8195" name="Picture 3" descr="C:\Users\Yvonne\AppData\Local\Microsoft\Windows\Temporary Internet Files\Content.IE5\ATGFHYIR\empleabilidad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2562318"/>
            <a:ext cx="2195736" cy="1646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623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solidFill>
                  <a:srgbClr val="5A8731"/>
                </a:solidFill>
              </a:rPr>
              <a:t>Brexit</a:t>
            </a:r>
            <a:endParaRPr lang="en-GB" b="1" dirty="0">
              <a:solidFill>
                <a:srgbClr val="5A8731"/>
              </a:solidFill>
            </a:endParaRPr>
          </a:p>
        </p:txBody>
      </p:sp>
      <p:sp>
        <p:nvSpPr>
          <p:cNvPr id="6" name="Content Placeholder 5"/>
          <p:cNvSpPr>
            <a:spLocks noGrp="1"/>
          </p:cNvSpPr>
          <p:nvPr>
            <p:ph idx="1"/>
          </p:nvPr>
        </p:nvSpPr>
        <p:spPr/>
        <p:txBody>
          <a:bodyPr/>
          <a:lstStyle/>
          <a:p>
            <a:pPr marL="0" indent="0">
              <a:buNone/>
            </a:pPr>
            <a:r>
              <a:rPr lang="en-GB" dirty="0" smtClean="0"/>
              <a:t>Until </a:t>
            </a:r>
            <a:r>
              <a:rPr lang="en-GB" dirty="0"/>
              <a:t>Article 50 is invoked, the legal relationship between the UK and the EU will be unchanged. </a:t>
            </a:r>
            <a:endParaRPr lang="en-GB" dirty="0" smtClean="0"/>
          </a:p>
          <a:p>
            <a:pPr marL="0" indent="0">
              <a:buNone/>
            </a:pPr>
            <a:r>
              <a:rPr lang="en-GB" dirty="0" smtClean="0"/>
              <a:t>Trigger is likely to be before the new year ( 2 years)</a:t>
            </a:r>
            <a:endParaRPr lang="en-GB" dirty="0"/>
          </a:p>
          <a:p>
            <a:pPr marL="0" indent="0">
              <a:buNone/>
            </a:pPr>
            <a:r>
              <a:rPr lang="en-GB" dirty="0" smtClean="0">
                <a:solidFill>
                  <a:srgbClr val="0070C0"/>
                </a:solidFill>
              </a:rPr>
              <a:t>What does this mean for Boards and their Risk Registers?</a:t>
            </a:r>
          </a:p>
          <a:p>
            <a:pPr lvl="1"/>
            <a:r>
              <a:rPr lang="en-GB" dirty="0" smtClean="0">
                <a:solidFill>
                  <a:srgbClr val="0070C0"/>
                </a:solidFill>
              </a:rPr>
              <a:t>Funding</a:t>
            </a:r>
          </a:p>
          <a:p>
            <a:pPr lvl="1"/>
            <a:r>
              <a:rPr lang="en-GB" dirty="0" smtClean="0">
                <a:solidFill>
                  <a:srgbClr val="0070C0"/>
                </a:solidFill>
              </a:rPr>
              <a:t>Material costs</a:t>
            </a:r>
          </a:p>
          <a:p>
            <a:pPr lvl="1"/>
            <a:r>
              <a:rPr lang="en-GB" dirty="0" smtClean="0">
                <a:solidFill>
                  <a:srgbClr val="0070C0"/>
                </a:solidFill>
              </a:rPr>
              <a:t>People and Communities</a:t>
            </a:r>
            <a:endParaRPr lang="en-GB" dirty="0">
              <a:solidFill>
                <a:srgbClr val="0070C0"/>
              </a:solidFill>
            </a:endParaRPr>
          </a:p>
        </p:txBody>
      </p:sp>
      <p:pic>
        <p:nvPicPr>
          <p:cNvPr id="7" name="Picture 6" descr="M:\Images\Stock images\Political legal\European flag_iStock_000000349303Medium[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4063" y="5575547"/>
            <a:ext cx="1709936" cy="1282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428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8"/>
          <p:cNvSpPr>
            <a:spLocks noChangeArrowheads="1"/>
          </p:cNvSpPr>
          <p:nvPr/>
        </p:nvSpPr>
        <p:spPr bwMode="auto">
          <a:xfrm>
            <a:off x="1089618" y="3501231"/>
            <a:ext cx="64801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pPr>
            <a:r>
              <a:rPr lang="en-GB" sz="2800" dirty="0"/>
              <a:t> </a:t>
            </a:r>
          </a:p>
        </p:txBody>
      </p:sp>
      <p:sp>
        <p:nvSpPr>
          <p:cNvPr id="14341" name="Rectangle 9"/>
          <p:cNvSpPr>
            <a:spLocks noChangeArrowheads="1"/>
          </p:cNvSpPr>
          <p:nvPr/>
        </p:nvSpPr>
        <p:spPr bwMode="auto">
          <a:xfrm>
            <a:off x="323850" y="2852738"/>
            <a:ext cx="835183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GB" sz="3600" b="1" dirty="0"/>
          </a:p>
          <a:p>
            <a:pPr algn="ctr"/>
            <a:endParaRPr lang="en-GB" sz="3600" b="1" dirty="0"/>
          </a:p>
          <a:p>
            <a:pPr algn="ctr"/>
            <a:endParaRPr lang="en-GB" sz="3600" b="1" dirty="0"/>
          </a:p>
        </p:txBody>
      </p:sp>
      <p:sp>
        <p:nvSpPr>
          <p:cNvPr id="3" name="Rectangle 2"/>
          <p:cNvSpPr/>
          <p:nvPr/>
        </p:nvSpPr>
        <p:spPr>
          <a:xfrm>
            <a:off x="323849" y="2060848"/>
            <a:ext cx="8569325" cy="3785652"/>
          </a:xfrm>
          <a:prstGeom prst="rect">
            <a:avLst/>
          </a:prstGeom>
        </p:spPr>
        <p:txBody>
          <a:bodyPr wrap="square">
            <a:spAutoFit/>
          </a:bodyPr>
          <a:lstStyle/>
          <a:p>
            <a:pPr algn="ctr"/>
            <a:r>
              <a:rPr lang="en-GB" sz="4400" b="1" dirty="0" smtClean="0">
                <a:solidFill>
                  <a:srgbClr val="5A8731"/>
                </a:solidFill>
              </a:rPr>
              <a:t>Any comments/questions</a:t>
            </a:r>
            <a:r>
              <a:rPr lang="en-GB" sz="4400" b="1" dirty="0" smtClean="0">
                <a:solidFill>
                  <a:srgbClr val="5A8731"/>
                </a:solidFill>
              </a:rPr>
              <a:t>?</a:t>
            </a:r>
          </a:p>
          <a:p>
            <a:pPr algn="ctr"/>
            <a:endParaRPr lang="en-GB" sz="4400" b="1" dirty="0">
              <a:solidFill>
                <a:schemeClr val="tx1"/>
              </a:solidFill>
            </a:endParaRPr>
          </a:p>
          <a:p>
            <a:pPr lvl="0" algn="ctr"/>
            <a:r>
              <a:rPr lang="en-GB" sz="2800" b="1" dirty="0" smtClean="0">
                <a:solidFill>
                  <a:schemeClr val="tx1"/>
                </a:solidFill>
                <a:latin typeface="Arial" charset="0"/>
              </a:rPr>
              <a:t>How do we inform and engage tenants in preparing for and planning this change?</a:t>
            </a:r>
            <a:endParaRPr lang="en-GB" sz="2800" b="1" dirty="0" smtClean="0">
              <a:solidFill>
                <a:schemeClr val="tx1"/>
              </a:solidFill>
            </a:endParaRPr>
          </a:p>
          <a:p>
            <a:pPr marL="342900" indent="-342900" eaLnBrk="0" hangingPunct="0">
              <a:spcBef>
                <a:spcPts val="0"/>
              </a:spcBef>
              <a:defRPr/>
            </a:pPr>
            <a:endParaRPr lang="en-GB" sz="2400" b="1" kern="0" dirty="0" smtClean="0">
              <a:solidFill>
                <a:schemeClr val="tx1"/>
              </a:solidFill>
              <a:latin typeface="+mn-lt"/>
            </a:endParaRPr>
          </a:p>
          <a:p>
            <a:pPr marL="342900" indent="-342900" algn="ctr" eaLnBrk="0" hangingPunct="0">
              <a:spcBef>
                <a:spcPts val="0"/>
              </a:spcBef>
              <a:defRPr/>
            </a:pPr>
            <a:r>
              <a:rPr lang="en-GB" sz="2400" kern="0" dirty="0" smtClean="0">
                <a:latin typeface="+mn-lt"/>
                <a:hlinkClick r:id="rId3"/>
              </a:rPr>
              <a:t>daviesyvonne@btinternet.com</a:t>
            </a:r>
            <a:endParaRPr lang="en-GB" sz="2400" kern="0" dirty="0" smtClean="0">
              <a:latin typeface="+mn-lt"/>
            </a:endParaRPr>
          </a:p>
          <a:p>
            <a:pPr marL="342900" indent="-342900" algn="ctr" eaLnBrk="0" hangingPunct="0">
              <a:spcBef>
                <a:spcPts val="0"/>
              </a:spcBef>
              <a:defRPr/>
            </a:pPr>
            <a:r>
              <a:rPr lang="en-GB" sz="2400" kern="0" dirty="0" smtClean="0">
                <a:latin typeface="+mn-lt"/>
                <a:hlinkClick r:id="rId4"/>
              </a:rPr>
              <a:t>www.tenantadvisor.net</a:t>
            </a:r>
            <a:r>
              <a:rPr lang="en-GB" sz="2400" kern="0" dirty="0" smtClean="0">
                <a:latin typeface="+mn-lt"/>
              </a:rPr>
              <a:t> </a:t>
            </a:r>
          </a:p>
          <a:p>
            <a:pPr marL="342900" indent="-342900" algn="ctr" eaLnBrk="0" hangingPunct="0">
              <a:spcBef>
                <a:spcPts val="0"/>
              </a:spcBef>
              <a:defRPr/>
            </a:pPr>
            <a:r>
              <a:rPr lang="en-GB" sz="2400" kern="0" dirty="0" smtClean="0">
                <a:latin typeface="+mn-lt"/>
              </a:rPr>
              <a:t>07867974659</a:t>
            </a:r>
            <a:endParaRPr lang="en-GB" sz="2400" kern="0" dirty="0">
              <a:latin typeface="+mn-lt"/>
            </a:endParaRPr>
          </a:p>
        </p:txBody>
      </p:sp>
      <p:pic>
        <p:nvPicPr>
          <p:cNvPr id="4098" name="Picture 2" descr="C:\Users\Yvonne\AppData\Local\Microsoft\Windows\Temporary Internet Files\Content.IE5\R020VWT1\Thank_you_grey_peopl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5884" y="520489"/>
            <a:ext cx="1665253" cy="154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084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5A8731"/>
                </a:solidFill>
              </a:rPr>
              <a:t>T</a:t>
            </a:r>
            <a:r>
              <a:rPr lang="en-GB" b="1" dirty="0" smtClean="0">
                <a:solidFill>
                  <a:srgbClr val="5A8731"/>
                </a:solidFill>
              </a:rPr>
              <a:t>he Housing Bill (May 2016)</a:t>
            </a:r>
            <a:endParaRPr lang="en-GB" b="1" dirty="0">
              <a:solidFill>
                <a:srgbClr val="5A8731"/>
              </a:solidFill>
            </a:endParaRPr>
          </a:p>
        </p:txBody>
      </p:sp>
      <p:sp>
        <p:nvSpPr>
          <p:cNvPr id="3" name="Content Placeholder 2"/>
          <p:cNvSpPr>
            <a:spLocks noGrp="1"/>
          </p:cNvSpPr>
          <p:nvPr>
            <p:ph sz="half" idx="1"/>
          </p:nvPr>
        </p:nvSpPr>
        <p:spPr>
          <a:xfrm>
            <a:off x="457200" y="1600200"/>
            <a:ext cx="8435280" cy="4709120"/>
          </a:xfrm>
        </p:spPr>
        <p:txBody>
          <a:bodyPr/>
          <a:lstStyle/>
          <a:p>
            <a:r>
              <a:rPr lang="en-GB" sz="3200" dirty="0" smtClean="0">
                <a:solidFill>
                  <a:schemeClr val="tx1"/>
                </a:solidFill>
              </a:rPr>
              <a:t>No legislative Right to Buy - bill wording to reflect spirit of agreement with HAs, through the NHF</a:t>
            </a:r>
          </a:p>
          <a:p>
            <a:r>
              <a:rPr lang="en-GB" sz="3200" dirty="0" smtClean="0">
                <a:solidFill>
                  <a:schemeClr val="tx1"/>
                </a:solidFill>
              </a:rPr>
              <a:t>Deregulatory measures – on mergers and sales</a:t>
            </a:r>
          </a:p>
          <a:p>
            <a:r>
              <a:rPr lang="en-GB" sz="3200" dirty="0" smtClean="0">
                <a:solidFill>
                  <a:schemeClr val="tx1"/>
                </a:solidFill>
              </a:rPr>
              <a:t>Government committed to reduce regulation to counter reclassification</a:t>
            </a:r>
          </a:p>
          <a:p>
            <a:r>
              <a:rPr lang="en-GB" sz="3200" dirty="0" smtClean="0">
                <a:solidFill>
                  <a:schemeClr val="tx1"/>
                </a:solidFill>
              </a:rPr>
              <a:t>Pay to Stay </a:t>
            </a:r>
          </a:p>
          <a:p>
            <a:r>
              <a:rPr lang="en-GB" sz="3200" dirty="0" smtClean="0">
                <a:solidFill>
                  <a:schemeClr val="tx1"/>
                </a:solidFill>
              </a:rPr>
              <a:t>Lifetime tenancies</a:t>
            </a:r>
          </a:p>
        </p:txBody>
      </p:sp>
      <p:pic>
        <p:nvPicPr>
          <p:cNvPr id="10242" name="Picture 2" descr="C:\Users\Yvonne\AppData\Local\Microsoft\Windows\Temporary Internet Files\Content.IE5\VIRAUCQE\law-clip-art-5[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5850" y="5292621"/>
            <a:ext cx="1708150" cy="158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364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5A8731"/>
                </a:solidFill>
              </a:rPr>
              <a:t>Just About Managing</a:t>
            </a:r>
            <a:endParaRPr lang="en-GB" b="1" dirty="0">
              <a:solidFill>
                <a:srgbClr val="5A8731"/>
              </a:solidFill>
            </a:endParaRPr>
          </a:p>
        </p:txBody>
      </p:sp>
      <p:sp>
        <p:nvSpPr>
          <p:cNvPr id="3" name="Content Placeholder 2"/>
          <p:cNvSpPr>
            <a:spLocks noGrp="1"/>
          </p:cNvSpPr>
          <p:nvPr>
            <p:ph sz="half" idx="1"/>
          </p:nvPr>
        </p:nvSpPr>
        <p:spPr>
          <a:xfrm>
            <a:off x="457200" y="1412776"/>
            <a:ext cx="8147248" cy="4713387"/>
          </a:xfrm>
        </p:spPr>
        <p:txBody>
          <a:bodyPr>
            <a:normAutofit/>
          </a:bodyPr>
          <a:lstStyle/>
          <a:p>
            <a:pPr marL="0" indent="0">
              <a:buNone/>
            </a:pPr>
            <a:r>
              <a:rPr lang="en-GB" dirty="0" smtClean="0">
                <a:solidFill>
                  <a:schemeClr val="tx1"/>
                </a:solidFill>
              </a:rPr>
              <a:t>“If </a:t>
            </a:r>
            <a:r>
              <a:rPr lang="en-GB" dirty="0">
                <a:solidFill>
                  <a:schemeClr val="tx1"/>
                </a:solidFill>
              </a:rPr>
              <a:t>you’re from an ordinary working class family, life is much harder than many people in Westminster realise. You have a job but you don’t always have job security. You have your own home, but you worry about paying a mortgage. You can just about manage but you worry about the cost of living and getting your kids into a good </a:t>
            </a:r>
            <a:r>
              <a:rPr lang="en-GB" dirty="0" smtClean="0">
                <a:solidFill>
                  <a:schemeClr val="tx1"/>
                </a:solidFill>
              </a:rPr>
              <a:t>school”.</a:t>
            </a:r>
            <a:endParaRPr lang="en-GB" dirty="0">
              <a:solidFill>
                <a:schemeClr val="tx1"/>
              </a:solidFill>
            </a:endParaRPr>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563888" y="4869160"/>
            <a:ext cx="2541842"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1379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5A8731"/>
                </a:solidFill>
              </a:rPr>
              <a:t>CSR-Key Announcements </a:t>
            </a:r>
            <a:endParaRPr lang="en-GB" b="1" dirty="0">
              <a:solidFill>
                <a:srgbClr val="5A8731"/>
              </a:solidFill>
            </a:endParaRPr>
          </a:p>
        </p:txBody>
      </p:sp>
      <p:sp>
        <p:nvSpPr>
          <p:cNvPr id="3" name="Content Placeholder 2"/>
          <p:cNvSpPr>
            <a:spLocks noGrp="1"/>
          </p:cNvSpPr>
          <p:nvPr>
            <p:ph idx="1"/>
          </p:nvPr>
        </p:nvSpPr>
        <p:spPr>
          <a:xfrm>
            <a:off x="457200" y="1268760"/>
            <a:ext cx="8229600" cy="5472608"/>
          </a:xfrm>
        </p:spPr>
        <p:txBody>
          <a:bodyPr>
            <a:normAutofit fontScale="92500" lnSpcReduction="10000"/>
          </a:bodyPr>
          <a:lstStyle/>
          <a:p>
            <a:pPr marL="0" lvl="0" indent="0">
              <a:buNone/>
            </a:pPr>
            <a:r>
              <a:rPr lang="en-GB" sz="2600" b="1" dirty="0">
                <a:solidFill>
                  <a:schemeClr val="tx1"/>
                </a:solidFill>
              </a:rPr>
              <a:t>Funding</a:t>
            </a:r>
            <a:r>
              <a:rPr lang="en-GB" sz="2600" dirty="0">
                <a:solidFill>
                  <a:schemeClr val="tx1"/>
                </a:solidFill>
              </a:rPr>
              <a:t>: </a:t>
            </a:r>
            <a:endParaRPr lang="en-GB" sz="2600" dirty="0" smtClean="0">
              <a:solidFill>
                <a:schemeClr val="tx1"/>
              </a:solidFill>
            </a:endParaRPr>
          </a:p>
          <a:p>
            <a:pPr marL="0" lvl="0" indent="0">
              <a:buNone/>
            </a:pPr>
            <a:r>
              <a:rPr lang="en-GB" sz="2600" dirty="0" smtClean="0">
                <a:solidFill>
                  <a:schemeClr val="tx1"/>
                </a:solidFill>
              </a:rPr>
              <a:t>An </a:t>
            </a:r>
            <a:r>
              <a:rPr lang="en-GB" sz="2600" dirty="0">
                <a:solidFill>
                  <a:schemeClr val="tx1"/>
                </a:solidFill>
              </a:rPr>
              <a:t>additional £1.4bn of flexible funding to build 40,000 new affordable homes</a:t>
            </a:r>
            <a:r>
              <a:rPr lang="en-GB" sz="2600" dirty="0" smtClean="0">
                <a:solidFill>
                  <a:schemeClr val="tx1"/>
                </a:solidFill>
              </a:rPr>
              <a:t>. </a:t>
            </a:r>
            <a:r>
              <a:rPr lang="en-GB" sz="2600" dirty="0" smtClean="0"/>
              <a:t>(London £3.15bn – 90,000 affordable homes)</a:t>
            </a:r>
            <a:endParaRPr lang="en-GB" sz="2600" dirty="0"/>
          </a:p>
          <a:p>
            <a:pPr marL="0" lvl="0" indent="0">
              <a:buNone/>
            </a:pPr>
            <a:r>
              <a:rPr lang="en-GB" sz="2600" b="1" dirty="0">
                <a:solidFill>
                  <a:schemeClr val="tx1"/>
                </a:solidFill>
              </a:rPr>
              <a:t>Flexibility</a:t>
            </a:r>
            <a:r>
              <a:rPr lang="en-GB" sz="2600" dirty="0">
                <a:solidFill>
                  <a:schemeClr val="tx1"/>
                </a:solidFill>
              </a:rPr>
              <a:t>: </a:t>
            </a:r>
            <a:endParaRPr lang="en-GB" sz="2600" dirty="0" smtClean="0">
              <a:solidFill>
                <a:schemeClr val="tx1"/>
              </a:solidFill>
            </a:endParaRPr>
          </a:p>
          <a:p>
            <a:pPr marL="0" lvl="0" indent="0">
              <a:buNone/>
            </a:pPr>
            <a:r>
              <a:rPr lang="en-GB" sz="2600" dirty="0" smtClean="0">
                <a:solidFill>
                  <a:schemeClr val="tx1"/>
                </a:solidFill>
              </a:rPr>
              <a:t>Relax </a:t>
            </a:r>
            <a:r>
              <a:rPr lang="en-GB" sz="2600" dirty="0">
                <a:solidFill>
                  <a:schemeClr val="tx1"/>
                </a:solidFill>
              </a:rPr>
              <a:t>restrictions on how affordable housing funding can be used </a:t>
            </a:r>
          </a:p>
          <a:p>
            <a:pPr marL="0" lvl="0" indent="0">
              <a:buNone/>
            </a:pPr>
            <a:r>
              <a:rPr lang="en-GB" sz="2600" b="1" dirty="0" smtClean="0">
                <a:solidFill>
                  <a:schemeClr val="tx1"/>
                </a:solidFill>
              </a:rPr>
              <a:t>Land</a:t>
            </a:r>
            <a:endParaRPr lang="en-GB" sz="2600" dirty="0" smtClean="0">
              <a:solidFill>
                <a:schemeClr val="tx1"/>
              </a:solidFill>
            </a:endParaRPr>
          </a:p>
          <a:p>
            <a:pPr marL="0" lvl="0" indent="0">
              <a:buNone/>
            </a:pPr>
            <a:r>
              <a:rPr lang="en-GB" sz="2600" dirty="0" smtClean="0">
                <a:solidFill>
                  <a:schemeClr val="tx1"/>
                </a:solidFill>
              </a:rPr>
              <a:t>£</a:t>
            </a:r>
            <a:r>
              <a:rPr lang="en-GB" sz="2600" dirty="0">
                <a:solidFill>
                  <a:schemeClr val="tx1"/>
                </a:solidFill>
              </a:rPr>
              <a:t>2.3bn of new infrastructure funding specifically to unlock land for up to 100,000 new homes in high demand areas.</a:t>
            </a:r>
          </a:p>
          <a:p>
            <a:pPr marL="0" lvl="0" indent="0">
              <a:buNone/>
            </a:pPr>
            <a:r>
              <a:rPr lang="en-GB" sz="2600" b="1" dirty="0">
                <a:solidFill>
                  <a:schemeClr val="tx1"/>
                </a:solidFill>
              </a:rPr>
              <a:t>Voluntary Right to Buy</a:t>
            </a:r>
            <a:r>
              <a:rPr lang="en-GB" sz="2600" dirty="0">
                <a:solidFill>
                  <a:schemeClr val="tx1"/>
                </a:solidFill>
              </a:rPr>
              <a:t>  </a:t>
            </a:r>
            <a:r>
              <a:rPr lang="en-GB" sz="2600" dirty="0" smtClean="0">
                <a:solidFill>
                  <a:schemeClr val="tx1"/>
                </a:solidFill>
              </a:rPr>
              <a:t>-5 year pilot </a:t>
            </a:r>
            <a:r>
              <a:rPr lang="en-GB" sz="2600" dirty="0">
                <a:solidFill>
                  <a:schemeClr val="tx1"/>
                </a:solidFill>
              </a:rPr>
              <a:t>scheme – launch </a:t>
            </a:r>
            <a:r>
              <a:rPr lang="en-GB" sz="2600" dirty="0" smtClean="0">
                <a:solidFill>
                  <a:schemeClr val="tx1"/>
                </a:solidFill>
              </a:rPr>
              <a:t>date? </a:t>
            </a:r>
            <a:r>
              <a:rPr lang="en-GB" sz="2600" b="1" dirty="0" smtClean="0">
                <a:solidFill>
                  <a:schemeClr val="tx1"/>
                </a:solidFill>
              </a:rPr>
              <a:t>Universal </a:t>
            </a:r>
            <a:r>
              <a:rPr lang="en-GB" sz="2600" b="1" dirty="0">
                <a:solidFill>
                  <a:schemeClr val="tx1"/>
                </a:solidFill>
              </a:rPr>
              <a:t>Credit</a:t>
            </a:r>
            <a:r>
              <a:rPr lang="en-GB" sz="2600" dirty="0">
                <a:solidFill>
                  <a:schemeClr val="tx1"/>
                </a:solidFill>
              </a:rPr>
              <a:t> </a:t>
            </a:r>
            <a:endParaRPr lang="en-GB" sz="2600" dirty="0" smtClean="0">
              <a:solidFill>
                <a:schemeClr val="tx1"/>
              </a:solidFill>
            </a:endParaRPr>
          </a:p>
          <a:p>
            <a:pPr marL="0" lvl="0" indent="0">
              <a:buNone/>
            </a:pPr>
            <a:r>
              <a:rPr lang="en-GB" sz="2600" dirty="0" smtClean="0">
                <a:solidFill>
                  <a:schemeClr val="tx1"/>
                </a:solidFill>
              </a:rPr>
              <a:t>reduce </a:t>
            </a:r>
            <a:r>
              <a:rPr lang="en-GB" sz="2600" dirty="0">
                <a:solidFill>
                  <a:schemeClr val="tx1"/>
                </a:solidFill>
              </a:rPr>
              <a:t>taper from 65% to 63% from April </a:t>
            </a:r>
            <a:r>
              <a:rPr lang="en-GB" sz="2600" dirty="0" smtClean="0">
                <a:solidFill>
                  <a:schemeClr val="tx1"/>
                </a:solidFill>
              </a:rPr>
              <a:t>2017</a:t>
            </a:r>
            <a:endParaRPr lang="en-GB" sz="2600" dirty="0">
              <a:solidFill>
                <a:schemeClr val="tx1"/>
              </a:solidFill>
            </a:endParaRPr>
          </a:p>
          <a:p>
            <a:pPr marL="0" lvl="0" indent="0">
              <a:buNone/>
            </a:pPr>
            <a:r>
              <a:rPr lang="en-GB" sz="2600" b="1" dirty="0" smtClean="0">
                <a:solidFill>
                  <a:schemeClr val="tx1"/>
                </a:solidFill>
              </a:rPr>
              <a:t>Minimum wage</a:t>
            </a:r>
            <a:r>
              <a:rPr lang="en-GB" sz="2600" dirty="0">
                <a:solidFill>
                  <a:schemeClr val="tx1"/>
                </a:solidFill>
              </a:rPr>
              <a:t> </a:t>
            </a:r>
            <a:r>
              <a:rPr lang="en-GB" sz="2600" dirty="0" smtClean="0">
                <a:solidFill>
                  <a:schemeClr val="tx1"/>
                </a:solidFill>
              </a:rPr>
              <a:t>-£7.20-7.50 (over 25)</a:t>
            </a:r>
          </a:p>
          <a:p>
            <a:pPr marL="0" lvl="0" indent="0">
              <a:buNone/>
            </a:pPr>
            <a:r>
              <a:rPr lang="en-GB" sz="2600" b="1" dirty="0" smtClean="0">
                <a:solidFill>
                  <a:schemeClr val="tx1"/>
                </a:solidFill>
              </a:rPr>
              <a:t>Letting Agent Fees  -</a:t>
            </a:r>
            <a:r>
              <a:rPr lang="en-GB" sz="2600" dirty="0" smtClean="0">
                <a:solidFill>
                  <a:schemeClr val="tx1"/>
                </a:solidFill>
              </a:rPr>
              <a:t>Scrapped</a:t>
            </a:r>
          </a:p>
          <a:p>
            <a:endParaRPr lang="en-GB" dirty="0"/>
          </a:p>
        </p:txBody>
      </p:sp>
      <p:sp>
        <p:nvSpPr>
          <p:cNvPr id="4" name="Slide Number Placeholder 3"/>
          <p:cNvSpPr>
            <a:spLocks noGrp="1"/>
          </p:cNvSpPr>
          <p:nvPr>
            <p:ph type="sldNum" sz="quarter" idx="12"/>
          </p:nvPr>
        </p:nvSpPr>
        <p:spPr/>
        <p:txBody>
          <a:bodyPr/>
          <a:lstStyle/>
          <a:p>
            <a:fld id="{69C3F006-6B46-4165-B103-F2B8D393D889}" type="slidenum">
              <a:rPr lang="en-GB" smtClean="0"/>
              <a:t>4</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5294822"/>
            <a:ext cx="2411760" cy="1563177"/>
          </a:xfrm>
          <a:prstGeom prst="rect">
            <a:avLst/>
          </a:prstGeom>
        </p:spPr>
      </p:pic>
    </p:spTree>
    <p:extLst>
      <p:ext uri="{BB962C8B-B14F-4D97-AF65-F5344CB8AC3E}">
        <p14:creationId xmlns:p14="http://schemas.microsoft.com/office/powerpoint/2010/main" val="52708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5A8731"/>
                </a:solidFill>
              </a:rPr>
              <a:t>Infrastructure Bill</a:t>
            </a:r>
            <a:endParaRPr lang="en-GB" b="1" dirty="0">
              <a:solidFill>
                <a:srgbClr val="5A8731"/>
              </a:solidFill>
            </a:endParaRPr>
          </a:p>
        </p:txBody>
      </p:sp>
      <p:sp>
        <p:nvSpPr>
          <p:cNvPr id="3" name="Content Placeholder 2"/>
          <p:cNvSpPr>
            <a:spLocks noGrp="1"/>
          </p:cNvSpPr>
          <p:nvPr>
            <p:ph idx="1"/>
          </p:nvPr>
        </p:nvSpPr>
        <p:spPr/>
        <p:txBody>
          <a:bodyPr/>
          <a:lstStyle/>
          <a:p>
            <a:pPr marL="0" indent="0">
              <a:buNone/>
            </a:pPr>
            <a:r>
              <a:rPr lang="en-GB" dirty="0" smtClean="0"/>
              <a:t>It is about Numbers (not regulation) to solve the crisis</a:t>
            </a:r>
            <a:r>
              <a:rPr lang="en-GB" dirty="0"/>
              <a:t> </a:t>
            </a:r>
            <a:r>
              <a:rPr lang="en-GB" dirty="0" smtClean="0"/>
              <a:t>- Planning, </a:t>
            </a:r>
            <a:r>
              <a:rPr lang="en-GB" b="1" dirty="0" smtClean="0"/>
              <a:t>Land and Money</a:t>
            </a:r>
          </a:p>
          <a:p>
            <a:r>
              <a:rPr lang="en-GB" b="1" dirty="0" smtClean="0">
                <a:solidFill>
                  <a:schemeClr val="tx1"/>
                </a:solidFill>
              </a:rPr>
              <a:t>Planning</a:t>
            </a:r>
            <a:r>
              <a:rPr lang="en-GB" dirty="0" smtClean="0">
                <a:solidFill>
                  <a:schemeClr val="tx1"/>
                </a:solidFill>
              </a:rPr>
              <a:t> – good bye S106 delays and LA sitting on planning permission – new building regulations due – LAs without 5 year local plans – CPO powers – thorn in side</a:t>
            </a:r>
          </a:p>
          <a:p>
            <a:r>
              <a:rPr lang="en-GB" b="1" dirty="0" smtClean="0">
                <a:solidFill>
                  <a:schemeClr val="tx1"/>
                </a:solidFill>
              </a:rPr>
              <a:t>Land </a:t>
            </a:r>
            <a:r>
              <a:rPr lang="en-GB" dirty="0" smtClean="0">
                <a:solidFill>
                  <a:schemeClr val="tx1"/>
                </a:solidFill>
              </a:rPr>
              <a:t>- Infrastructure </a:t>
            </a:r>
            <a:r>
              <a:rPr lang="en-GB" dirty="0">
                <a:solidFill>
                  <a:schemeClr val="tx1"/>
                </a:solidFill>
              </a:rPr>
              <a:t>B</a:t>
            </a:r>
            <a:r>
              <a:rPr lang="en-GB" dirty="0" smtClean="0">
                <a:solidFill>
                  <a:schemeClr val="tx1"/>
                </a:solidFill>
              </a:rPr>
              <a:t>ill - Homebuilders fund </a:t>
            </a:r>
          </a:p>
          <a:p>
            <a:r>
              <a:rPr lang="en-GB" b="1" dirty="0" smtClean="0">
                <a:solidFill>
                  <a:schemeClr val="tx1"/>
                </a:solidFill>
              </a:rPr>
              <a:t>Money</a:t>
            </a:r>
            <a:r>
              <a:rPr lang="en-GB" dirty="0" smtClean="0">
                <a:solidFill>
                  <a:schemeClr val="tx1"/>
                </a:solidFill>
              </a:rPr>
              <a:t> - </a:t>
            </a:r>
            <a:r>
              <a:rPr lang="en-GB" dirty="0">
                <a:solidFill>
                  <a:schemeClr val="tx1"/>
                </a:solidFill>
              </a:rPr>
              <a:t>not replacing the </a:t>
            </a:r>
            <a:r>
              <a:rPr lang="en-GB" dirty="0" smtClean="0">
                <a:solidFill>
                  <a:schemeClr val="tx1"/>
                </a:solidFill>
              </a:rPr>
              <a:t>same – does not change lives (1/3</a:t>
            </a:r>
            <a:r>
              <a:rPr lang="en-GB" baseline="30000" dirty="0" smtClean="0">
                <a:solidFill>
                  <a:schemeClr val="tx1"/>
                </a:solidFill>
              </a:rPr>
              <a:t>rd</a:t>
            </a:r>
            <a:r>
              <a:rPr lang="en-GB" dirty="0" smtClean="0">
                <a:solidFill>
                  <a:schemeClr val="tx1"/>
                </a:solidFill>
              </a:rPr>
              <a:t>  social 1/3</a:t>
            </a:r>
            <a:r>
              <a:rPr lang="en-GB" baseline="30000" dirty="0" smtClean="0">
                <a:solidFill>
                  <a:schemeClr val="tx1"/>
                </a:solidFill>
              </a:rPr>
              <a:t>rd</a:t>
            </a:r>
            <a:r>
              <a:rPr lang="en-GB" dirty="0" smtClean="0">
                <a:solidFill>
                  <a:schemeClr val="tx1"/>
                </a:solidFill>
              </a:rPr>
              <a:t>  starter, 1/3</a:t>
            </a:r>
            <a:r>
              <a:rPr lang="en-GB" baseline="30000" dirty="0" smtClean="0">
                <a:solidFill>
                  <a:schemeClr val="tx1"/>
                </a:solidFill>
              </a:rPr>
              <a:t>rd</a:t>
            </a:r>
            <a:r>
              <a:rPr lang="en-GB" dirty="0" smtClean="0">
                <a:solidFill>
                  <a:schemeClr val="tx1"/>
                </a:solidFill>
              </a:rPr>
              <a:t>  rent to buy)</a:t>
            </a:r>
            <a:endParaRPr lang="en-GB" dirty="0">
              <a:solidFill>
                <a:schemeClr val="tx1"/>
              </a:solidFill>
            </a:endParaRPr>
          </a:p>
          <a:p>
            <a:endParaRPr lang="en-GB" dirty="0" smtClean="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930" y="0"/>
            <a:ext cx="2173501" cy="1412776"/>
          </a:xfrm>
          <a:prstGeom prst="rect">
            <a:avLst/>
          </a:prstGeom>
        </p:spPr>
      </p:pic>
    </p:spTree>
    <p:extLst>
      <p:ext uri="{BB962C8B-B14F-4D97-AF65-F5344CB8AC3E}">
        <p14:creationId xmlns:p14="http://schemas.microsoft.com/office/powerpoint/2010/main" val="571839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210146"/>
          </a:xfrm>
        </p:spPr>
        <p:txBody>
          <a:bodyPr/>
          <a:lstStyle/>
          <a:p>
            <a:r>
              <a:rPr lang="en-GB" sz="3400" b="1" dirty="0">
                <a:solidFill>
                  <a:srgbClr val="5A8731"/>
                </a:solidFill>
              </a:rPr>
              <a:t>O</a:t>
            </a:r>
            <a:r>
              <a:rPr lang="en-GB" sz="3400" b="1" dirty="0" smtClean="0">
                <a:solidFill>
                  <a:srgbClr val="5A8731"/>
                </a:solidFill>
              </a:rPr>
              <a:t>wnership and younger people</a:t>
            </a:r>
            <a:r>
              <a:rPr lang="en-GB" sz="3200" dirty="0" smtClean="0"/>
              <a:t/>
            </a:r>
            <a:br>
              <a:rPr lang="en-GB" sz="3200" dirty="0" smtClean="0"/>
            </a:br>
            <a:r>
              <a:rPr lang="en-GB" sz="2800" dirty="0" smtClean="0">
                <a:hlinkClick r:id="rId3"/>
              </a:rPr>
              <a:t>www.redfernreview.org</a:t>
            </a:r>
            <a:r>
              <a:rPr lang="en-GB" sz="2800" dirty="0">
                <a:hlinkClick r:id="rId3"/>
              </a:rPr>
              <a:t>/</a:t>
            </a:r>
            <a:r>
              <a:rPr lang="en-GB" sz="2800" dirty="0"/>
              <a:t> </a:t>
            </a:r>
            <a:r>
              <a:rPr lang="en-GB" sz="3200" dirty="0"/>
              <a:t/>
            </a:r>
            <a:br>
              <a:rPr lang="en-GB" sz="3200" dirty="0"/>
            </a:br>
            <a:endParaRPr lang="en-GB" sz="3200" dirty="0"/>
          </a:p>
        </p:txBody>
      </p:sp>
      <p:sp>
        <p:nvSpPr>
          <p:cNvPr id="6" name="Content Placeholder 5"/>
          <p:cNvSpPr>
            <a:spLocks noGrp="1"/>
          </p:cNvSpPr>
          <p:nvPr>
            <p:ph idx="1"/>
          </p:nvPr>
        </p:nvSpPr>
        <p:spPr>
          <a:xfrm>
            <a:off x="457200" y="1412776"/>
            <a:ext cx="8229600" cy="4713387"/>
          </a:xfrm>
        </p:spPr>
        <p:txBody>
          <a:bodyPr/>
          <a:lstStyle/>
          <a:p>
            <a:pPr>
              <a:buFont typeface="Wingdings" panose="05000000000000000000" pitchFamily="2" charset="2"/>
              <a:buChar char="ü"/>
            </a:pPr>
            <a:r>
              <a:rPr lang="en-GB" dirty="0" smtClean="0">
                <a:solidFill>
                  <a:schemeClr val="tx1"/>
                </a:solidFill>
              </a:rPr>
              <a:t>80% aspire to buy their own home</a:t>
            </a:r>
          </a:p>
          <a:p>
            <a:pPr>
              <a:buFont typeface="Wingdings" panose="05000000000000000000" pitchFamily="2" charset="2"/>
              <a:buChar char="ü"/>
            </a:pPr>
            <a:r>
              <a:rPr lang="en-GB" dirty="0" smtClean="0">
                <a:solidFill>
                  <a:schemeClr val="tx1"/>
                </a:solidFill>
              </a:rPr>
              <a:t>Home ownership has dropped 70.9% in 2003 to 63.6% in 2014/15</a:t>
            </a:r>
          </a:p>
          <a:p>
            <a:pPr>
              <a:buFont typeface="Wingdings" panose="05000000000000000000" pitchFamily="2" charset="2"/>
              <a:buChar char="ü"/>
            </a:pPr>
            <a:r>
              <a:rPr lang="en-GB" dirty="0" smtClean="0">
                <a:solidFill>
                  <a:schemeClr val="tx1"/>
                </a:solidFill>
              </a:rPr>
              <a:t>For people under 45, ownership has fallen by 850,000 in the last 10 years</a:t>
            </a:r>
          </a:p>
          <a:p>
            <a:pPr>
              <a:buFont typeface="Wingdings" panose="05000000000000000000" pitchFamily="2" charset="2"/>
              <a:buChar char="ü"/>
            </a:pPr>
            <a:r>
              <a:rPr lang="en-GB" dirty="0" smtClean="0">
                <a:solidFill>
                  <a:schemeClr val="tx1"/>
                </a:solidFill>
              </a:rPr>
              <a:t>For Young People 25-34 - 58.6% to 21.9%</a:t>
            </a:r>
          </a:p>
          <a:p>
            <a:pPr>
              <a:buFont typeface="Wingdings" panose="05000000000000000000" pitchFamily="2" charset="2"/>
              <a:buChar char="ü"/>
            </a:pPr>
            <a:r>
              <a:rPr lang="en-GB" dirty="0" smtClean="0">
                <a:solidFill>
                  <a:schemeClr val="tx1"/>
                </a:solidFill>
              </a:rPr>
              <a:t>Social Housing RTB sales - 0.8% of the sales (400,000)</a:t>
            </a:r>
          </a:p>
          <a:p>
            <a:pPr marL="0" indent="0">
              <a:buNone/>
            </a:pPr>
            <a:r>
              <a:rPr lang="en-GB" dirty="0" smtClean="0">
                <a:solidFill>
                  <a:srgbClr val="00B0F0"/>
                </a:solidFill>
              </a:rPr>
              <a:t>    </a:t>
            </a:r>
            <a:r>
              <a:rPr lang="en-GB" dirty="0" smtClean="0">
                <a:solidFill>
                  <a:srgbClr val="0070C0"/>
                </a:solidFill>
              </a:rPr>
              <a:t>What are you contributing to this aspiration?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8264" y="836712"/>
            <a:ext cx="2068314" cy="1188181"/>
          </a:xfrm>
          <a:prstGeom prst="rect">
            <a:avLst/>
          </a:prstGeom>
        </p:spPr>
      </p:pic>
    </p:spTree>
    <p:extLst>
      <p:ext uri="{BB962C8B-B14F-4D97-AF65-F5344CB8AC3E}">
        <p14:creationId xmlns:p14="http://schemas.microsoft.com/office/powerpoint/2010/main" val="4201051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5A8731"/>
                </a:solidFill>
              </a:rPr>
              <a:t>Right to Buy for HAs</a:t>
            </a:r>
            <a:endParaRPr lang="en-GB" b="1" dirty="0">
              <a:solidFill>
                <a:srgbClr val="5A8731"/>
              </a:solidFill>
            </a:endParaRPr>
          </a:p>
        </p:txBody>
      </p:sp>
      <p:sp>
        <p:nvSpPr>
          <p:cNvPr id="3" name="Content Placeholder 2"/>
          <p:cNvSpPr>
            <a:spLocks noGrp="1"/>
          </p:cNvSpPr>
          <p:nvPr>
            <p:ph idx="1"/>
          </p:nvPr>
        </p:nvSpPr>
        <p:spPr>
          <a:xfrm>
            <a:off x="457200" y="1412776"/>
            <a:ext cx="8229600" cy="4713387"/>
          </a:xfrm>
        </p:spPr>
        <p:txBody>
          <a:bodyPr/>
          <a:lstStyle/>
          <a:p>
            <a:pPr marL="0" indent="0">
              <a:buNone/>
            </a:pPr>
            <a:r>
              <a:rPr lang="en-GB" sz="2800" dirty="0"/>
              <a:t>U </a:t>
            </a:r>
            <a:r>
              <a:rPr lang="en-GB" sz="2800" dirty="0" smtClean="0"/>
              <a:t>Turn: postponed </a:t>
            </a:r>
            <a:r>
              <a:rPr lang="en-GB" sz="2800" dirty="0"/>
              <a:t>until a least April </a:t>
            </a:r>
            <a:r>
              <a:rPr lang="en-GB" sz="2800" dirty="0" smtClean="0"/>
              <a:t>2018</a:t>
            </a:r>
          </a:p>
          <a:p>
            <a:pPr marL="0" indent="0">
              <a:buNone/>
            </a:pPr>
            <a:r>
              <a:rPr lang="en-GB" sz="2800" dirty="0" smtClean="0"/>
              <a:t>Sale of high value council homes also delayed</a:t>
            </a:r>
            <a:endParaRPr lang="en-GB" sz="2800" dirty="0"/>
          </a:p>
          <a:p>
            <a:r>
              <a:rPr lang="en-GB" sz="2800" dirty="0" smtClean="0">
                <a:solidFill>
                  <a:schemeClr val="tx1"/>
                </a:solidFill>
              </a:rPr>
              <a:t>Manifesto commitment from Government </a:t>
            </a:r>
          </a:p>
          <a:p>
            <a:r>
              <a:rPr lang="en-GB" sz="2800" dirty="0" smtClean="0">
                <a:solidFill>
                  <a:schemeClr val="tx1"/>
                </a:solidFill>
              </a:rPr>
              <a:t>The NHF agreed, as did many HAs (pressure)</a:t>
            </a:r>
          </a:p>
          <a:p>
            <a:r>
              <a:rPr lang="en-GB" sz="2800" dirty="0" smtClean="0">
                <a:solidFill>
                  <a:schemeClr val="tx1"/>
                </a:solidFill>
              </a:rPr>
              <a:t>Portable discount</a:t>
            </a:r>
          </a:p>
          <a:p>
            <a:r>
              <a:rPr lang="en-GB" sz="2800" dirty="0" smtClean="0">
                <a:solidFill>
                  <a:schemeClr val="tx1"/>
                </a:solidFill>
              </a:rPr>
              <a:t>Pilots x 6 - most people who bought were over 55 and bought a 2/3 bed house</a:t>
            </a:r>
          </a:p>
          <a:p>
            <a:r>
              <a:rPr lang="en-GB" sz="2800" dirty="0" smtClean="0">
                <a:solidFill>
                  <a:schemeClr val="tx1"/>
                </a:solidFill>
              </a:rPr>
              <a:t>Pilot across a region – West Midlands?</a:t>
            </a:r>
            <a:r>
              <a:rPr lang="en-GB" sz="2800" dirty="0"/>
              <a:t> </a:t>
            </a:r>
            <a:endParaRPr lang="en-GB" sz="2800" dirty="0" smtClean="0"/>
          </a:p>
          <a:p>
            <a:r>
              <a:rPr lang="en-GB" sz="2800" dirty="0" smtClean="0"/>
              <a:t>Rent to buy Wandsworth and Barking and D.</a:t>
            </a:r>
          </a:p>
          <a:p>
            <a:r>
              <a:rPr lang="en-GB" sz="2800" b="1" dirty="0" smtClean="0">
                <a:solidFill>
                  <a:srgbClr val="0070C0"/>
                </a:solidFill>
              </a:rPr>
              <a:t>HCA </a:t>
            </a:r>
            <a:r>
              <a:rPr lang="en-GB" sz="2800" b="1" dirty="0">
                <a:solidFill>
                  <a:srgbClr val="0070C0"/>
                </a:solidFill>
              </a:rPr>
              <a:t>will monitor HAs compliance with RTB criteria, which they must publish</a:t>
            </a:r>
          </a:p>
          <a:p>
            <a:endParaRPr lang="en-GB" sz="2800" dirty="0" smtClean="0">
              <a:solidFill>
                <a:schemeClr val="tx1"/>
              </a:solidFill>
            </a:endParaRPr>
          </a:p>
          <a:p>
            <a:endParaRPr lang="en-GB" sz="2800" dirty="0" smtClean="0"/>
          </a:p>
          <a:p>
            <a:pPr marL="0" indent="0">
              <a:buNone/>
            </a:pPr>
            <a:endParaRPr lang="en-GB" sz="2400" dirty="0" smtClean="0"/>
          </a:p>
        </p:txBody>
      </p:sp>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8538" y="5061723"/>
            <a:ext cx="1665497" cy="1738514"/>
          </a:xfrm>
          <a:prstGeom prst="rect">
            <a:avLst/>
          </a:prstGeom>
        </p:spPr>
      </p:pic>
    </p:spTree>
    <p:extLst>
      <p:ext uri="{BB962C8B-B14F-4D97-AF65-F5344CB8AC3E}">
        <p14:creationId xmlns:p14="http://schemas.microsoft.com/office/powerpoint/2010/main" val="1629329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5A8731"/>
                </a:solidFill>
              </a:rPr>
              <a:t>Pay to Stay – Voluntary</a:t>
            </a:r>
            <a:endParaRPr lang="en-GB" b="1" dirty="0">
              <a:solidFill>
                <a:srgbClr val="5A8731"/>
              </a:solidFill>
            </a:endParaRPr>
          </a:p>
        </p:txBody>
      </p:sp>
      <p:sp>
        <p:nvSpPr>
          <p:cNvPr id="3" name="Content Placeholder 2"/>
          <p:cNvSpPr>
            <a:spLocks noGrp="1"/>
          </p:cNvSpPr>
          <p:nvPr>
            <p:ph idx="1"/>
          </p:nvPr>
        </p:nvSpPr>
        <p:spPr/>
        <p:txBody>
          <a:bodyPr/>
          <a:lstStyle/>
          <a:p>
            <a:pPr marL="0" indent="0">
              <a:buNone/>
            </a:pPr>
            <a:r>
              <a:rPr lang="en-GB" dirty="0" smtClean="0"/>
              <a:t>U turn: 21</a:t>
            </a:r>
            <a:r>
              <a:rPr lang="en-GB" baseline="30000" dirty="0" smtClean="0"/>
              <a:t>st</a:t>
            </a:r>
            <a:r>
              <a:rPr lang="en-GB" dirty="0" smtClean="0"/>
              <a:t> </a:t>
            </a:r>
            <a:r>
              <a:rPr lang="en-GB" dirty="0"/>
              <a:t>November</a:t>
            </a:r>
          </a:p>
          <a:p>
            <a:pPr marL="0" indent="0">
              <a:buNone/>
            </a:pPr>
            <a:r>
              <a:rPr lang="en-GB" dirty="0" smtClean="0"/>
              <a:t>Reason: Costly </a:t>
            </a:r>
            <a:r>
              <a:rPr lang="en-GB" dirty="0"/>
              <a:t>and a disincentive to earn</a:t>
            </a:r>
          </a:p>
          <a:p>
            <a:r>
              <a:rPr lang="en-GB" sz="2800" dirty="0">
                <a:solidFill>
                  <a:schemeClr val="tx1"/>
                </a:solidFill>
              </a:rPr>
              <a:t>Tenants with more than £31k a year, or £40k in London could pay a higher rent.</a:t>
            </a:r>
          </a:p>
          <a:p>
            <a:r>
              <a:rPr lang="en-GB" sz="2800" dirty="0">
                <a:solidFill>
                  <a:schemeClr val="tx1"/>
                </a:solidFill>
              </a:rPr>
              <a:t>This rent would be set and updated annually (CPI linked)</a:t>
            </a:r>
          </a:p>
          <a:p>
            <a:r>
              <a:rPr lang="en-GB" sz="2800" dirty="0">
                <a:solidFill>
                  <a:schemeClr val="tx1"/>
                </a:solidFill>
              </a:rPr>
              <a:t>Tenants must declare income and LAs will share data with HMRC</a:t>
            </a:r>
          </a:p>
          <a:p>
            <a:r>
              <a:rPr lang="en-GB" sz="2800" dirty="0">
                <a:solidFill>
                  <a:schemeClr val="tx1"/>
                </a:solidFill>
              </a:rPr>
              <a:t>Additional income is paid to the Treasury</a:t>
            </a:r>
          </a:p>
          <a:p>
            <a:pPr marL="0" indent="0">
              <a:buNone/>
            </a:pPr>
            <a:r>
              <a:rPr lang="en-GB" sz="2800" dirty="0" smtClean="0">
                <a:solidFill>
                  <a:srgbClr val="0070C0"/>
                </a:solidFill>
              </a:rPr>
              <a:t>        You can still </a:t>
            </a:r>
            <a:r>
              <a:rPr lang="en-GB" sz="2800" dirty="0">
                <a:solidFill>
                  <a:srgbClr val="0070C0"/>
                </a:solidFill>
              </a:rPr>
              <a:t>choose to implement this policy</a:t>
            </a:r>
          </a:p>
          <a:p>
            <a:endParaRPr lang="en-GB" sz="2800" dirty="0"/>
          </a:p>
        </p:txBody>
      </p:sp>
      <p:pic>
        <p:nvPicPr>
          <p:cNvPr id="5123" name="Picture 3" descr="C:\Users\Yvonne\AppData\Local\Microsoft\Windows\Temporary Internet Files\Content.IE5\VIRAUCQE\120px-Nederlands_verkeersbord_F7.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0543" y="260648"/>
            <a:ext cx="1296144"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092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5A8731"/>
                </a:solidFill>
              </a:rPr>
              <a:t>Lifetime tenancies </a:t>
            </a:r>
            <a:br>
              <a:rPr lang="en-GB" b="1" dirty="0" smtClean="0">
                <a:solidFill>
                  <a:srgbClr val="5A8731"/>
                </a:solidFill>
              </a:rPr>
            </a:br>
            <a:r>
              <a:rPr lang="en-GB" b="1" dirty="0" smtClean="0">
                <a:solidFill>
                  <a:srgbClr val="5A8731"/>
                </a:solidFill>
              </a:rPr>
              <a:t>– mandatory for LAs</a:t>
            </a:r>
            <a:endParaRPr lang="en-GB" b="1" dirty="0">
              <a:solidFill>
                <a:srgbClr val="5A8731"/>
              </a:solidFill>
            </a:endParaRPr>
          </a:p>
        </p:txBody>
      </p:sp>
      <p:sp>
        <p:nvSpPr>
          <p:cNvPr id="3" name="Content Placeholder 2"/>
          <p:cNvSpPr>
            <a:spLocks noGrp="1"/>
          </p:cNvSpPr>
          <p:nvPr>
            <p:ph idx="1"/>
          </p:nvPr>
        </p:nvSpPr>
        <p:spPr/>
        <p:txBody>
          <a:bodyPr/>
          <a:lstStyle/>
          <a:p>
            <a:r>
              <a:rPr lang="en-GB" sz="2600" dirty="0" smtClean="0">
                <a:solidFill>
                  <a:schemeClr val="tx1"/>
                </a:solidFill>
              </a:rPr>
              <a:t>Govt will </a:t>
            </a:r>
            <a:r>
              <a:rPr lang="en-GB" sz="2600" dirty="0">
                <a:solidFill>
                  <a:schemeClr val="tx1"/>
                </a:solidFill>
              </a:rPr>
              <a:t>e</a:t>
            </a:r>
            <a:r>
              <a:rPr lang="en-GB" sz="2600" dirty="0" smtClean="0">
                <a:solidFill>
                  <a:schemeClr val="tx1"/>
                </a:solidFill>
              </a:rPr>
              <a:t>nd lifetime tenancies for social housing – starting with council tenants</a:t>
            </a:r>
          </a:p>
          <a:p>
            <a:r>
              <a:rPr lang="en-GB" sz="2600" dirty="0" smtClean="0">
                <a:solidFill>
                  <a:schemeClr val="tx1"/>
                </a:solidFill>
              </a:rPr>
              <a:t>HAs </a:t>
            </a:r>
            <a:r>
              <a:rPr lang="en-GB" sz="2600" dirty="0">
                <a:solidFill>
                  <a:schemeClr val="tx1"/>
                </a:solidFill>
              </a:rPr>
              <a:t>can choose to implement this policy</a:t>
            </a:r>
          </a:p>
          <a:p>
            <a:r>
              <a:rPr lang="en-GB" sz="2600" dirty="0">
                <a:solidFill>
                  <a:schemeClr val="tx1"/>
                </a:solidFill>
              </a:rPr>
              <a:t>Most new LA tenancies 2-10 years fixed (Inc ALMOs)</a:t>
            </a:r>
          </a:p>
          <a:p>
            <a:r>
              <a:rPr lang="en-GB" sz="2600" dirty="0">
                <a:solidFill>
                  <a:schemeClr val="tx1"/>
                </a:solidFill>
              </a:rPr>
              <a:t>Min of 5 years, max of 10 if the child in the home is under 9 years</a:t>
            </a:r>
          </a:p>
          <a:p>
            <a:r>
              <a:rPr lang="en-GB" sz="2600" dirty="0">
                <a:solidFill>
                  <a:schemeClr val="tx1"/>
                </a:solidFill>
              </a:rPr>
              <a:t>Some secure tenancies may be agreed</a:t>
            </a:r>
          </a:p>
          <a:p>
            <a:r>
              <a:rPr lang="en-GB" sz="2600" dirty="0">
                <a:solidFill>
                  <a:schemeClr val="tx1"/>
                </a:solidFill>
              </a:rPr>
              <a:t>Landlords can take account of local circumstances</a:t>
            </a:r>
          </a:p>
          <a:p>
            <a:r>
              <a:rPr lang="en-GB" sz="2600" dirty="0">
                <a:solidFill>
                  <a:schemeClr val="tx1"/>
                </a:solidFill>
              </a:rPr>
              <a:t>End of term – LAs/ALMOS will agree to extend or offer an alternative </a:t>
            </a:r>
            <a:r>
              <a:rPr lang="en-GB" sz="2600" dirty="0" smtClean="0">
                <a:solidFill>
                  <a:schemeClr val="tx1"/>
                </a:solidFill>
              </a:rPr>
              <a:t>home</a:t>
            </a:r>
          </a:p>
          <a:p>
            <a:r>
              <a:rPr lang="en-GB" sz="2600" dirty="0" smtClean="0">
                <a:solidFill>
                  <a:srgbClr val="0070C0"/>
                </a:solidFill>
              </a:rPr>
              <a:t>Community Cohesion? Homelessness?</a:t>
            </a:r>
            <a:endParaRPr lang="en-GB" sz="2600" dirty="0">
              <a:solidFill>
                <a:srgbClr val="0070C0"/>
              </a:solidFill>
            </a:endParaRPr>
          </a:p>
          <a:p>
            <a:endParaRPr lang="en-GB" sz="2600" dirty="0"/>
          </a:p>
        </p:txBody>
      </p:sp>
      <p:pic>
        <p:nvPicPr>
          <p:cNvPr id="6146" name="Picture 2" descr="C:\Users\Yvonne\AppData\Local\Microsoft\Windows\Temporary Internet Files\Content.IE5\R020VWT1\603px-No_left_U-tur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0017" y="0"/>
            <a:ext cx="1494699" cy="1484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901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HDNPresentationTemplat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003366"/>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003366"/>
            </a:solidFill>
            <a:effectLst/>
            <a:latin typeface="Gill Sans MT" pitchFamily="34"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2D8469CBE57A459CB6DD0C382948B5" ma:contentTypeVersion="3" ma:contentTypeDescription="Create a new document." ma:contentTypeScope="" ma:versionID="640792de3636075b01688afdf23c5c59">
  <xsd:schema xmlns:xsd="http://www.w3.org/2001/XMLSchema" xmlns:xs="http://www.w3.org/2001/XMLSchema" xmlns:p="http://schemas.microsoft.com/office/2006/metadata/properties" xmlns:ns2="11cf9fb4-8ef3-4232-8e3d-92a910efd01b" targetNamespace="http://schemas.microsoft.com/office/2006/metadata/properties" ma:root="true" ma:fieldsID="74386f5c86469ac3780766610070bb76" ns2:_="">
    <xsd:import namespace="11cf9fb4-8ef3-4232-8e3d-92a910efd01b"/>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cf9fb4-8ef3-4232-8e3d-92a910efd01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C4A551-ED23-44B4-A20E-406437D75346}">
  <ds:schemaRefs>
    <ds:schemaRef ds:uri="http://www.w3.org/XML/1998/namespace"/>
    <ds:schemaRef ds:uri="11cf9fb4-8ef3-4232-8e3d-92a910efd01b"/>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20FC2063-ED54-4041-9ECE-EF7E8890DA71}">
  <ds:schemaRefs>
    <ds:schemaRef ds:uri="http://schemas.microsoft.com/sharepoint/v3/contenttype/forms"/>
  </ds:schemaRefs>
</ds:datastoreItem>
</file>

<file path=customXml/itemProps3.xml><?xml version="1.0" encoding="utf-8"?>
<ds:datastoreItem xmlns:ds="http://schemas.openxmlformats.org/officeDocument/2006/customXml" ds:itemID="{D800207A-084A-488B-B72C-29E75F19F7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cf9fb4-8ef3-4232-8e3d-92a910efd0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5488</TotalTime>
  <Words>1702</Words>
  <Application>Microsoft Office PowerPoint</Application>
  <PresentationFormat>On-screen Show (4:3)</PresentationFormat>
  <Paragraphs>247</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HDNPresentationTemplate</vt:lpstr>
      <vt:lpstr>2015 Government</vt:lpstr>
      <vt:lpstr>The Housing Bill (May 2016)</vt:lpstr>
      <vt:lpstr>Just About Managing</vt:lpstr>
      <vt:lpstr>CSR-Key Announcements </vt:lpstr>
      <vt:lpstr>Infrastructure Bill</vt:lpstr>
      <vt:lpstr>Ownership and younger people www.redfernreview.org/  </vt:lpstr>
      <vt:lpstr>Right to Buy for HAs</vt:lpstr>
      <vt:lpstr>Pay to Stay – Voluntary</vt:lpstr>
      <vt:lpstr>Lifetime tenancies  – mandatory for LAs</vt:lpstr>
      <vt:lpstr>Reclassification of HAs – NHF</vt:lpstr>
      <vt:lpstr>Rent Freedoms- April 2020?</vt:lpstr>
      <vt:lpstr>Devolution </vt:lpstr>
      <vt:lpstr>  Diversification and change at HAs</vt:lpstr>
      <vt:lpstr>Brexit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YD</dc:creator>
  <cp:lastModifiedBy>Yvonne</cp:lastModifiedBy>
  <cp:revision>348</cp:revision>
  <cp:lastPrinted>2015-04-23T23:58:55Z</cp:lastPrinted>
  <dcterms:created xsi:type="dcterms:W3CDTF">2012-01-27T11:47:38Z</dcterms:created>
  <dcterms:modified xsi:type="dcterms:W3CDTF">2017-01-22T13:40:23Z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0x010100CE2D8469CBE57A459CB6DD0C382948B5</vt:lpwstr>
  </property>
</Properties>
</file>