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65352" autoAdjust="0"/>
  </p:normalViewPr>
  <p:slideViewPr>
    <p:cSldViewPr snapToGrid="0">
      <p:cViewPr>
        <p:scale>
          <a:sx n="64" d="100"/>
          <a:sy n="64" d="100"/>
        </p:scale>
        <p:origin x="1581"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B26D31B-FD80-41A3-AB81-EC78B8350C39}" type="datetimeFigureOut">
              <a:rPr lang="en-GB" smtClean="0"/>
              <a:t>05/04/2017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657FF6B-DD9F-4DF8-B007-AD8BD90AA425}" type="slidenum">
              <a:rPr lang="en-GB" smtClean="0"/>
              <a:t>‹#›</a:t>
            </a:fld>
            <a:endParaRPr lang="en-GB"/>
          </a:p>
        </p:txBody>
      </p:sp>
    </p:spTree>
    <p:extLst>
      <p:ext uri="{BB962C8B-B14F-4D97-AF65-F5344CB8AC3E}">
        <p14:creationId xmlns:p14="http://schemas.microsoft.com/office/powerpoint/2010/main" val="97231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F353D43-AD3F-4478-81BB-E13F08E1A7F1}" type="datetimeFigureOut">
              <a:rPr lang="en-GB" smtClean="0"/>
              <a:t>05/04/2017</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64CFB10-B229-49FB-A074-A5E5A5DFC2D3}" type="slidenum">
              <a:rPr lang="en-GB" smtClean="0"/>
              <a:t>‹#›</a:t>
            </a:fld>
            <a:endParaRPr lang="en-GB" dirty="0"/>
          </a:p>
        </p:txBody>
      </p:sp>
    </p:spTree>
    <p:extLst>
      <p:ext uri="{BB962C8B-B14F-4D97-AF65-F5344CB8AC3E}">
        <p14:creationId xmlns:p14="http://schemas.microsoft.com/office/powerpoint/2010/main" val="2847399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4CFB10-B229-49FB-A074-A5E5A5DFC2D3}" type="slidenum">
              <a:rPr lang="en-GB" smtClean="0"/>
              <a:t>2</a:t>
            </a:fld>
            <a:endParaRPr lang="en-GB" dirty="0"/>
          </a:p>
        </p:txBody>
      </p:sp>
    </p:spTree>
    <p:extLst>
      <p:ext uri="{BB962C8B-B14F-4D97-AF65-F5344CB8AC3E}">
        <p14:creationId xmlns:p14="http://schemas.microsoft.com/office/powerpoint/2010/main" val="1957899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136342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406202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379078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549199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303146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221649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47722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1473170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180672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27645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50DB-031D-455F-82F5-41D3178B63EB}" type="datetimeFigureOut">
              <a:rPr lang="en-GB" smtClean="0"/>
              <a:t>05/04/2017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C00F2B-6B46-463A-A134-C0E71D293CC6}" type="slidenum">
              <a:rPr lang="en-GB" smtClean="0"/>
              <a:t>‹#›</a:t>
            </a:fld>
            <a:endParaRPr lang="en-GB" dirty="0"/>
          </a:p>
        </p:txBody>
      </p:sp>
    </p:spTree>
    <p:extLst>
      <p:ext uri="{BB962C8B-B14F-4D97-AF65-F5344CB8AC3E}">
        <p14:creationId xmlns:p14="http://schemas.microsoft.com/office/powerpoint/2010/main" val="3505829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150DB-031D-455F-82F5-41D3178B63EB}" type="datetimeFigureOut">
              <a:rPr lang="en-GB" smtClean="0"/>
              <a:t>05/04/2017</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00F2B-6B46-463A-A134-C0E71D293CC6}" type="slidenum">
              <a:rPr lang="en-GB" smtClean="0"/>
              <a:t>‹#›</a:t>
            </a:fld>
            <a:endParaRPr lang="en-GB" dirty="0"/>
          </a:p>
        </p:txBody>
      </p:sp>
    </p:spTree>
    <p:extLst>
      <p:ext uri="{BB962C8B-B14F-4D97-AF65-F5344CB8AC3E}">
        <p14:creationId xmlns:p14="http://schemas.microsoft.com/office/powerpoint/2010/main" val="176064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solidFill>
                  <a:srgbClr val="7030A0"/>
                </a:solidFill>
              </a:rPr>
              <a:t>Deregulation and tenant Involvement… and some guess work on VFM</a:t>
            </a:r>
          </a:p>
        </p:txBody>
      </p:sp>
      <p:sp>
        <p:nvSpPr>
          <p:cNvPr id="3" name="Subtitle 2"/>
          <p:cNvSpPr>
            <a:spLocks noGrp="1"/>
          </p:cNvSpPr>
          <p:nvPr>
            <p:ph type="subTitle" idx="1"/>
          </p:nvPr>
        </p:nvSpPr>
        <p:spPr/>
        <p:txBody>
          <a:bodyPr/>
          <a:lstStyle/>
          <a:p>
            <a:r>
              <a:rPr lang="en-GB" b="1" dirty="0"/>
              <a:t>Yvonne Davies</a:t>
            </a:r>
          </a:p>
          <a:p>
            <a:r>
              <a:rPr lang="en-GB" b="1" dirty="0"/>
              <a:t>Scrutiny and Empowerment Partners Limited</a:t>
            </a:r>
          </a:p>
          <a:p>
            <a:r>
              <a:rPr lang="en-GB" dirty="0">
                <a:solidFill>
                  <a:srgbClr val="7030A0"/>
                </a:solidFill>
              </a:rPr>
              <a:t>S. Net 6</a:t>
            </a:r>
            <a:r>
              <a:rPr lang="en-GB" baseline="30000" dirty="0">
                <a:solidFill>
                  <a:srgbClr val="7030A0"/>
                </a:solidFill>
              </a:rPr>
              <a:t>th</a:t>
            </a:r>
            <a:r>
              <a:rPr lang="en-GB" dirty="0">
                <a:solidFill>
                  <a:srgbClr val="7030A0"/>
                </a:solidFill>
              </a:rPr>
              <a:t> April 2017</a:t>
            </a:r>
          </a:p>
          <a:p>
            <a:endParaRPr lang="en-GB" dirty="0">
              <a:solidFill>
                <a:srgbClr val="7030A0"/>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545841" y="5563266"/>
            <a:ext cx="1587500" cy="807720"/>
          </a:xfrm>
          <a:prstGeom prst="rect">
            <a:avLst/>
          </a:prstGeom>
        </p:spPr>
      </p:pic>
    </p:spTree>
    <p:extLst>
      <p:ext uri="{BB962C8B-B14F-4D97-AF65-F5344CB8AC3E}">
        <p14:creationId xmlns:p14="http://schemas.microsoft.com/office/powerpoint/2010/main" val="891902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Deregulation - changes</a:t>
            </a:r>
          </a:p>
        </p:txBody>
      </p:sp>
      <p:sp>
        <p:nvSpPr>
          <p:cNvPr id="3" name="Content Placeholder 2"/>
          <p:cNvSpPr>
            <a:spLocks noGrp="1"/>
          </p:cNvSpPr>
          <p:nvPr>
            <p:ph idx="1"/>
          </p:nvPr>
        </p:nvSpPr>
        <p:spPr/>
        <p:txBody>
          <a:bodyPr/>
          <a:lstStyle/>
          <a:p>
            <a:r>
              <a:rPr lang="en-GB" dirty="0"/>
              <a:t>Consents abolished for disposal of stock</a:t>
            </a:r>
          </a:p>
          <a:p>
            <a:pPr marL="0" indent="0">
              <a:buNone/>
            </a:pPr>
            <a:r>
              <a:rPr lang="en-GB" dirty="0"/>
              <a:t>Your Housing group – 8,000 units!</a:t>
            </a:r>
          </a:p>
          <a:p>
            <a:r>
              <a:rPr lang="en-GB" dirty="0"/>
              <a:t>Abolition of disposals proceeds fund</a:t>
            </a:r>
          </a:p>
          <a:p>
            <a:r>
              <a:rPr lang="en-GB" dirty="0"/>
              <a:t>Limit powers of regulator over constitutional changes</a:t>
            </a:r>
          </a:p>
          <a:p>
            <a:r>
              <a:rPr lang="en-GB" dirty="0"/>
              <a:t>Restriction on LA influence (&gt;24% of Councillors on Boards)</a:t>
            </a:r>
          </a:p>
          <a:p>
            <a:endParaRPr lang="en-GB" dirty="0"/>
          </a:p>
          <a:p>
            <a:pPr marL="0" indent="0">
              <a:buNone/>
            </a:pPr>
            <a:r>
              <a:rPr lang="en-GB" dirty="0">
                <a:solidFill>
                  <a:srgbClr val="7030A0"/>
                </a:solidFill>
              </a:rPr>
              <a:t>And some other things on insolvency and appointing managers and officers</a:t>
            </a:r>
          </a:p>
          <a:p>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10560050" y="5908040"/>
            <a:ext cx="1587500" cy="807720"/>
          </a:xfrm>
          <a:prstGeom prst="rect">
            <a:avLst/>
          </a:prstGeom>
        </p:spPr>
      </p:pic>
    </p:spTree>
    <p:extLst>
      <p:ext uri="{BB962C8B-B14F-4D97-AF65-F5344CB8AC3E}">
        <p14:creationId xmlns:p14="http://schemas.microsoft.com/office/powerpoint/2010/main" val="53693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Tenant Involvement Standard</a:t>
            </a:r>
            <a:br>
              <a:rPr lang="en-GB" b="1" dirty="0">
                <a:solidFill>
                  <a:srgbClr val="7030A0"/>
                </a:solidFill>
              </a:rPr>
            </a:br>
            <a:r>
              <a:rPr lang="en-GB" b="1" dirty="0">
                <a:solidFill>
                  <a:srgbClr val="7030A0"/>
                </a:solidFill>
              </a:rPr>
              <a:t>– consultation closed on 22</a:t>
            </a:r>
            <a:r>
              <a:rPr lang="en-GB" b="1" baseline="30000" dirty="0">
                <a:solidFill>
                  <a:srgbClr val="7030A0"/>
                </a:solidFill>
              </a:rPr>
              <a:t>nd</a:t>
            </a:r>
            <a:r>
              <a:rPr lang="en-GB" b="1" dirty="0">
                <a:solidFill>
                  <a:srgbClr val="7030A0"/>
                </a:solidFill>
              </a:rPr>
              <a:t> March</a:t>
            </a:r>
          </a:p>
        </p:txBody>
      </p:sp>
      <p:sp>
        <p:nvSpPr>
          <p:cNvPr id="3" name="Content Placeholder 2"/>
          <p:cNvSpPr>
            <a:spLocks noGrp="1"/>
          </p:cNvSpPr>
          <p:nvPr>
            <p:ph idx="1"/>
          </p:nvPr>
        </p:nvSpPr>
        <p:spPr/>
        <p:txBody>
          <a:bodyPr/>
          <a:lstStyle/>
          <a:p>
            <a:r>
              <a:rPr lang="en-US" dirty="0"/>
              <a:t>HCA will be notified after the event and then it may take a decision to investigate the landlord further – possibly by in-depth assessment</a:t>
            </a:r>
            <a:endParaRPr lang="en-GB" dirty="0"/>
          </a:p>
          <a:p>
            <a:r>
              <a:rPr lang="en-US" dirty="0"/>
              <a:t>Since 2012 the regulator has had an expectation within its existing Standard that if a registered provider is considering changing the landlord for some (or all) of its tenants it must consult.</a:t>
            </a:r>
          </a:p>
          <a:p>
            <a:r>
              <a:rPr lang="en-US" dirty="0"/>
              <a:t>On the 6 April 2017, the regulator will no longer have that mechanism to gain assurance on the quality and effectiveness of the consultation undertaken with tenants through its interaction with providers during the consent application.</a:t>
            </a:r>
            <a:endParaRPr lang="en-GB" dirty="0"/>
          </a:p>
          <a:p>
            <a:endParaRPr lang="en-GB" dirty="0"/>
          </a:p>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0560050" y="5908040"/>
            <a:ext cx="1587500" cy="807720"/>
          </a:xfrm>
          <a:prstGeom prst="rect">
            <a:avLst/>
          </a:prstGeom>
        </p:spPr>
      </p:pic>
    </p:spTree>
    <p:extLst>
      <p:ext uri="{BB962C8B-B14F-4D97-AF65-F5344CB8AC3E}">
        <p14:creationId xmlns:p14="http://schemas.microsoft.com/office/powerpoint/2010/main" val="122820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So what now?</a:t>
            </a:r>
          </a:p>
        </p:txBody>
      </p:sp>
      <p:sp>
        <p:nvSpPr>
          <p:cNvPr id="3" name="Content Placeholder 2"/>
          <p:cNvSpPr>
            <a:spLocks noGrp="1"/>
          </p:cNvSpPr>
          <p:nvPr>
            <p:ph idx="1"/>
          </p:nvPr>
        </p:nvSpPr>
        <p:spPr>
          <a:xfrm>
            <a:off x="838200" y="1259174"/>
            <a:ext cx="10515600" cy="5388963"/>
          </a:xfrm>
        </p:spPr>
        <p:txBody>
          <a:bodyPr>
            <a:normAutofit fontScale="85000" lnSpcReduction="20000"/>
          </a:bodyPr>
          <a:lstStyle/>
          <a:p>
            <a:r>
              <a:rPr lang="en-US" b="1" dirty="0"/>
              <a:t>Current Requirement</a:t>
            </a:r>
            <a:endParaRPr lang="en-GB" dirty="0"/>
          </a:p>
          <a:p>
            <a:pPr marL="0" indent="0">
              <a:buNone/>
            </a:pPr>
            <a:r>
              <a:rPr lang="en-GB" dirty="0"/>
              <a:t>The current requirements of Section 2.2.3 of the TIE Standard are:</a:t>
            </a:r>
          </a:p>
          <a:p>
            <a:pPr marL="0" indent="0">
              <a:buNone/>
            </a:pPr>
            <a:r>
              <a:rPr lang="en-US" dirty="0"/>
              <a:t>“Registered providers shall consult with tenants, setting out clearly the costs and benefits of relevant options, if they are proposing to change their landlord or when proposing a significant change in their management arrangements.”</a:t>
            </a:r>
            <a:endParaRPr lang="en-GB" dirty="0"/>
          </a:p>
          <a:p>
            <a:r>
              <a:rPr lang="en-US" b="1" dirty="0"/>
              <a:t>Proposed Amendment</a:t>
            </a:r>
            <a:endParaRPr lang="en-GB" dirty="0"/>
          </a:p>
          <a:p>
            <a:pPr marL="0" indent="0">
              <a:buNone/>
            </a:pPr>
            <a:r>
              <a:rPr lang="en-GB" dirty="0"/>
              <a:t>The HCA are proposing to replace Section 2.2.3 with the following:</a:t>
            </a:r>
          </a:p>
          <a:p>
            <a:pPr marL="0" indent="0">
              <a:buNone/>
            </a:pPr>
            <a:r>
              <a:rPr lang="en-US" dirty="0">
                <a:solidFill>
                  <a:srgbClr val="7030A0"/>
                </a:solidFill>
              </a:rPr>
              <a:t>“Where registered providers are proposing a change in landlord for one or more of their tenants or a significant change in their management arrangements, they shall consult with affected tenants in a fair, timely, appropriate and effective manner. </a:t>
            </a:r>
          </a:p>
          <a:p>
            <a:pPr marL="0" indent="0">
              <a:buNone/>
            </a:pPr>
            <a:r>
              <a:rPr lang="en-US" dirty="0">
                <a:solidFill>
                  <a:srgbClr val="7030A0"/>
                </a:solidFill>
              </a:rPr>
              <a:t>Registered providers shall set out the proposals clearly and in an appropriate amount of detail and shall set out any actual or potential advantages and disadvantages (including costs) to tenants over the short, medium and long term. </a:t>
            </a:r>
          </a:p>
          <a:p>
            <a:pPr marL="0" indent="0">
              <a:buNone/>
            </a:pPr>
            <a:r>
              <a:rPr lang="en-US" dirty="0">
                <a:solidFill>
                  <a:srgbClr val="7030A0"/>
                </a:solidFill>
              </a:rPr>
              <a:t>Registered providers must be able to demonstrate to affected tenants how they have taken the outcome of the consultation into account when reaching a decision.”</a:t>
            </a:r>
            <a:endParaRPr lang="en-GB" dirty="0">
              <a:solidFill>
                <a:srgbClr val="7030A0"/>
              </a:solidFill>
            </a:endParaRPr>
          </a:p>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0560050" y="5908040"/>
            <a:ext cx="1587500" cy="807720"/>
          </a:xfrm>
          <a:prstGeom prst="rect">
            <a:avLst/>
          </a:prstGeom>
        </p:spPr>
      </p:pic>
    </p:spTree>
    <p:extLst>
      <p:ext uri="{BB962C8B-B14F-4D97-AF65-F5344CB8AC3E}">
        <p14:creationId xmlns:p14="http://schemas.microsoft.com/office/powerpoint/2010/main" val="340455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What they asked in consultation</a:t>
            </a:r>
          </a:p>
        </p:txBody>
      </p:sp>
      <p:sp>
        <p:nvSpPr>
          <p:cNvPr id="3" name="Content Placeholder 2"/>
          <p:cNvSpPr>
            <a:spLocks noGrp="1"/>
          </p:cNvSpPr>
          <p:nvPr>
            <p:ph idx="1"/>
          </p:nvPr>
        </p:nvSpPr>
        <p:spPr/>
        <p:txBody>
          <a:bodyPr>
            <a:normAutofit fontScale="77500" lnSpcReduction="20000"/>
          </a:bodyPr>
          <a:lstStyle/>
          <a:p>
            <a:pPr lvl="0"/>
            <a:r>
              <a:rPr lang="en-US" dirty="0"/>
              <a:t>Do you agree with the clarification which restricts the consultation only to ‘affected tenants’?</a:t>
            </a:r>
            <a:endParaRPr lang="en-GB" dirty="0"/>
          </a:p>
          <a:p>
            <a:pPr lvl="0"/>
            <a:r>
              <a:rPr lang="en-US" dirty="0">
                <a:solidFill>
                  <a:srgbClr val="7030A0"/>
                </a:solidFill>
              </a:rPr>
              <a:t>Do you agree with the inclusion of the requirement that the consultation should be ‘fair, timely, appropriate and effective’?</a:t>
            </a:r>
            <a:endParaRPr lang="en-GB" dirty="0">
              <a:solidFill>
                <a:srgbClr val="7030A0"/>
              </a:solidFill>
            </a:endParaRPr>
          </a:p>
          <a:p>
            <a:pPr lvl="0"/>
            <a:r>
              <a:rPr lang="en-US" dirty="0"/>
              <a:t>Do you agree with the replacement of ‘proposing to change their landlord’ with ‘proposing a change in landlord for one or more of their tenants’?</a:t>
            </a:r>
            <a:endParaRPr lang="en-GB" dirty="0"/>
          </a:p>
          <a:p>
            <a:pPr lvl="0"/>
            <a:r>
              <a:rPr lang="en-US" dirty="0"/>
              <a:t>Do you agree with the inclusion within the Standard that providers should set out ‘clearly and in an appropriate amount of detail and shall set out any actual or potential advantages and disadvantages (including costs) to tenants over the short, medium and long term’?</a:t>
            </a:r>
            <a:endParaRPr lang="en-GB" dirty="0"/>
          </a:p>
          <a:p>
            <a:pPr lvl="0"/>
            <a:r>
              <a:rPr lang="en-US" dirty="0">
                <a:solidFill>
                  <a:srgbClr val="7030A0"/>
                </a:solidFill>
              </a:rPr>
              <a:t>Do you agree with the inclusion of a requirement that ‘Registered providers must be able to demonstrate to affected tenants how they have taken the outcome of the consultation into account when reaching a decision’?</a:t>
            </a:r>
            <a:endParaRPr lang="en-GB" dirty="0">
              <a:solidFill>
                <a:srgbClr val="7030A0"/>
              </a:solidFill>
            </a:endParaRPr>
          </a:p>
          <a:p>
            <a:pPr lvl="0"/>
            <a:r>
              <a:rPr lang="en-US" dirty="0"/>
              <a:t>Do you have any comments on our business engagement assessment including in relation to equality and diversity?</a:t>
            </a:r>
            <a:endParaRPr lang="en-GB" dirty="0"/>
          </a:p>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0560050" y="5908040"/>
            <a:ext cx="1587500" cy="807720"/>
          </a:xfrm>
          <a:prstGeom prst="rect">
            <a:avLst/>
          </a:prstGeom>
        </p:spPr>
      </p:pic>
    </p:spTree>
    <p:extLst>
      <p:ext uri="{BB962C8B-B14F-4D97-AF65-F5344CB8AC3E}">
        <p14:creationId xmlns:p14="http://schemas.microsoft.com/office/powerpoint/2010/main" val="42761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VFM – just speculation  - so standard yet written</a:t>
            </a:r>
          </a:p>
        </p:txBody>
      </p:sp>
      <p:sp>
        <p:nvSpPr>
          <p:cNvPr id="3" name="Content Placeholder 2"/>
          <p:cNvSpPr>
            <a:spLocks noGrp="1"/>
          </p:cNvSpPr>
          <p:nvPr>
            <p:ph idx="1"/>
          </p:nvPr>
        </p:nvSpPr>
        <p:spPr/>
        <p:txBody>
          <a:bodyPr/>
          <a:lstStyle/>
          <a:p>
            <a:pPr marL="0" indent="0">
              <a:buNone/>
            </a:pPr>
            <a:r>
              <a:rPr lang="en-GB" dirty="0"/>
              <a:t>Now</a:t>
            </a:r>
          </a:p>
          <a:p>
            <a:r>
              <a:rPr lang="en-GB" dirty="0"/>
              <a:t>VFM = Quality and Cost (3 x E’s)</a:t>
            </a:r>
          </a:p>
          <a:p>
            <a:r>
              <a:rPr lang="en-GB" dirty="0"/>
              <a:t>Remove the requirement for a VFM statement</a:t>
            </a:r>
          </a:p>
          <a:p>
            <a:r>
              <a:rPr lang="en-GB" dirty="0"/>
              <a:t>VFM statement includes customer consultation</a:t>
            </a:r>
          </a:p>
          <a:p>
            <a:pPr marL="0" indent="0">
              <a:buNone/>
            </a:pPr>
            <a:r>
              <a:rPr lang="en-GB" dirty="0"/>
              <a:t>New</a:t>
            </a:r>
          </a:p>
          <a:p>
            <a:r>
              <a:rPr lang="en-GB" dirty="0"/>
              <a:t>Move to a score card to calculate VFM</a:t>
            </a:r>
          </a:p>
          <a:p>
            <a:r>
              <a:rPr lang="en-GB" dirty="0"/>
              <a:t>Score card is limited in measures for customer satisfaction</a:t>
            </a:r>
          </a:p>
          <a:p>
            <a:pPr marL="0" indent="0">
              <a:buNone/>
            </a:pPr>
            <a:r>
              <a:rPr lang="en-GB" dirty="0">
                <a:solidFill>
                  <a:srgbClr val="7030A0"/>
                </a:solidFill>
              </a:rPr>
              <a:t>How will tenants comment on the 3 x Es?</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0560050" y="5908040"/>
            <a:ext cx="1587500" cy="807720"/>
          </a:xfrm>
          <a:prstGeom prst="rect">
            <a:avLst/>
          </a:prstGeom>
        </p:spPr>
      </p:pic>
    </p:spTree>
    <p:extLst>
      <p:ext uri="{BB962C8B-B14F-4D97-AF65-F5344CB8AC3E}">
        <p14:creationId xmlns:p14="http://schemas.microsoft.com/office/powerpoint/2010/main" val="595623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593</Words>
  <Application>Microsoft Office PowerPoint</Application>
  <PresentationFormat>Widescreen</PresentationFormat>
  <Paragraphs>42</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Deregulation and tenant Involvement… and some guess work on VFM</vt:lpstr>
      <vt:lpstr>Deregulation - changes</vt:lpstr>
      <vt:lpstr>Tenant Involvement Standard – consultation closed on 22nd March</vt:lpstr>
      <vt:lpstr>So what now?</vt:lpstr>
      <vt:lpstr>What they asked in consultation</vt:lpstr>
      <vt:lpstr>VFM – just speculation  - so standard yet written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Deregulation and tenant Involvement… and some guess work on VFM</dc:title>
  <dc:creator>daviesyvonne@btinternet.com</dc:creator>
  <cp:lastModifiedBy>daviesyvonne@btinternet.com</cp:lastModifiedBy>
  <cp:revision>2</cp:revision>
  <cp:lastPrinted>2017-04-05T20:28:26Z</cp:lastPrinted>
  <dcterms:created xsi:type="dcterms:W3CDTF">2017-04-05T20:22:01Z</dcterms:created>
  <dcterms:modified xsi:type="dcterms:W3CDTF">2017-04-05T20:28:34Z</dcterms:modified>
</cp:coreProperties>
</file>