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7" r:id="rId3"/>
    <p:sldId id="268" r:id="rId4"/>
    <p:sldId id="265" r:id="rId5"/>
    <p:sldId id="26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2" autoAdjust="0"/>
    <p:restoredTop sz="94929" autoAdjust="0"/>
  </p:normalViewPr>
  <p:slideViewPr>
    <p:cSldViewPr snapToGrid="0" snapToObjects="1">
      <p:cViewPr varScale="1">
        <p:scale>
          <a:sx n="93" d="100"/>
          <a:sy n="93" d="100"/>
        </p:scale>
        <p:origin x="128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-260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E924F8-72B9-AC46-A84B-AD9C577966AF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D216A373-BED1-1144-B269-2E2EC0BF5724}">
      <dgm:prSet phldrT="[Text]"/>
      <dgm:spPr/>
      <dgm:t>
        <a:bodyPr/>
        <a:lstStyle/>
        <a:p>
          <a:r>
            <a:rPr lang="en-US" dirty="0"/>
            <a:t>Supporting philanthropy, volunteering, community and business social action and social investment</a:t>
          </a:r>
        </a:p>
      </dgm:t>
    </dgm:pt>
    <dgm:pt modelId="{8B60327E-86B2-9A4D-8971-C40C8D962F4A}" type="parTrans" cxnId="{3B172D9E-B67A-284E-9B0E-337FB9FC7214}">
      <dgm:prSet/>
      <dgm:spPr/>
      <dgm:t>
        <a:bodyPr/>
        <a:lstStyle/>
        <a:p>
          <a:endParaRPr lang="en-US"/>
        </a:p>
      </dgm:t>
    </dgm:pt>
    <dgm:pt modelId="{6A587162-DCD8-8346-AEB9-989409E7D7B7}" type="sibTrans" cxnId="{3B172D9E-B67A-284E-9B0E-337FB9FC7214}">
      <dgm:prSet/>
      <dgm:spPr/>
      <dgm:t>
        <a:bodyPr/>
        <a:lstStyle/>
        <a:p>
          <a:endParaRPr lang="en-US"/>
        </a:p>
      </dgm:t>
    </dgm:pt>
    <dgm:pt modelId="{A4BB719A-CCED-D644-B591-7D34CF2675D4}">
      <dgm:prSet phldrT="[Text]"/>
      <dgm:spPr/>
      <dgm:t>
        <a:bodyPr/>
        <a:lstStyle/>
        <a:p>
          <a:r>
            <a:rPr lang="en-US" dirty="0"/>
            <a:t>Growing youth social action supporting youth provision</a:t>
          </a:r>
        </a:p>
      </dgm:t>
    </dgm:pt>
    <dgm:pt modelId="{AF8F0DEA-8E07-B642-9919-3D4405FBD5F7}" type="parTrans" cxnId="{01F36FEE-2896-754F-82AF-CE736F59977A}">
      <dgm:prSet/>
      <dgm:spPr/>
      <dgm:t>
        <a:bodyPr/>
        <a:lstStyle/>
        <a:p>
          <a:endParaRPr lang="en-US"/>
        </a:p>
      </dgm:t>
    </dgm:pt>
    <dgm:pt modelId="{26B4CC87-547A-7047-87BD-E35DA4EF2A81}" type="sibTrans" cxnId="{01F36FEE-2896-754F-82AF-CE736F59977A}">
      <dgm:prSet/>
      <dgm:spPr/>
      <dgm:t>
        <a:bodyPr/>
        <a:lstStyle/>
        <a:p>
          <a:endParaRPr lang="en-US"/>
        </a:p>
      </dgm:t>
    </dgm:pt>
    <dgm:pt modelId="{68A6E0DB-6DC6-4B4A-B79E-7A54522B47BC}">
      <dgm:prSet/>
      <dgm:spPr/>
      <dgm:t>
        <a:bodyPr/>
        <a:lstStyle/>
        <a:p>
          <a:r>
            <a:rPr lang="en-US" dirty="0"/>
            <a:t>Enabling a more self-sustaining voluntary, community and social enterprise (VCSE) sector</a:t>
          </a:r>
        </a:p>
      </dgm:t>
    </dgm:pt>
    <dgm:pt modelId="{DB17503C-70DD-7C46-B044-D748664FE4B0}" type="parTrans" cxnId="{D618B03B-1E17-9948-98F1-713C36DA8127}">
      <dgm:prSet/>
      <dgm:spPr/>
      <dgm:t>
        <a:bodyPr/>
        <a:lstStyle/>
        <a:p>
          <a:endParaRPr lang="en-US"/>
        </a:p>
      </dgm:t>
    </dgm:pt>
    <dgm:pt modelId="{618E516B-A809-654B-9222-74A91B31F988}" type="sibTrans" cxnId="{D618B03B-1E17-9948-98F1-713C36DA8127}">
      <dgm:prSet/>
      <dgm:spPr/>
      <dgm:t>
        <a:bodyPr/>
        <a:lstStyle/>
        <a:p>
          <a:endParaRPr lang="en-US"/>
        </a:p>
      </dgm:t>
    </dgm:pt>
    <dgm:pt modelId="{85696CE3-519F-3D46-A00C-75DF5F3B9738}" type="pres">
      <dgm:prSet presAssocID="{67E924F8-72B9-AC46-A84B-AD9C577966AF}" presName="compositeShape" presStyleCnt="0">
        <dgm:presLayoutVars>
          <dgm:chMax val="7"/>
          <dgm:dir/>
          <dgm:resizeHandles val="exact"/>
        </dgm:presLayoutVars>
      </dgm:prSet>
      <dgm:spPr/>
    </dgm:pt>
    <dgm:pt modelId="{7D04A8B8-E7BC-0541-B541-7A25A9246AC3}" type="pres">
      <dgm:prSet presAssocID="{D216A373-BED1-1144-B269-2E2EC0BF5724}" presName="circ1" presStyleLbl="vennNode1" presStyleIdx="0" presStyleCnt="3" custLinFactNeighborX="5841" custLinFactNeighborY="2655"/>
      <dgm:spPr/>
    </dgm:pt>
    <dgm:pt modelId="{52FC2107-D690-5B4E-BFBE-22F88B3C7379}" type="pres">
      <dgm:prSet presAssocID="{D216A373-BED1-1144-B269-2E2EC0BF57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470842F-AA05-0048-8B03-352EC6E9E6B3}" type="pres">
      <dgm:prSet presAssocID="{A4BB719A-CCED-D644-B591-7D34CF2675D4}" presName="circ2" presStyleLbl="vennNode1" presStyleIdx="1" presStyleCnt="3"/>
      <dgm:spPr/>
    </dgm:pt>
    <dgm:pt modelId="{C67CF85F-5C84-0149-9E53-684E2161902F}" type="pres">
      <dgm:prSet presAssocID="{A4BB719A-CCED-D644-B591-7D34CF2675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EB51189-7B76-744C-B377-4B43AB685563}" type="pres">
      <dgm:prSet presAssocID="{68A6E0DB-6DC6-4B4A-B79E-7A54522B47BC}" presName="circ3" presStyleLbl="vennNode1" presStyleIdx="2" presStyleCnt="3"/>
      <dgm:spPr/>
    </dgm:pt>
    <dgm:pt modelId="{F79237A8-8753-1941-B7BB-23B1E71DD313}" type="pres">
      <dgm:prSet presAssocID="{68A6E0DB-6DC6-4B4A-B79E-7A54522B47B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96B5C16-3322-294F-A241-D4633D54086D}" type="presOf" srcId="{67E924F8-72B9-AC46-A84B-AD9C577966AF}" destId="{85696CE3-519F-3D46-A00C-75DF5F3B9738}" srcOrd="0" destOrd="0" presId="urn:microsoft.com/office/officeart/2005/8/layout/venn1"/>
    <dgm:cxn modelId="{E4F3CF36-6B33-5A4F-9A1E-575024BB2C52}" type="presOf" srcId="{68A6E0DB-6DC6-4B4A-B79E-7A54522B47BC}" destId="{7EB51189-7B76-744C-B377-4B43AB685563}" srcOrd="0" destOrd="0" presId="urn:microsoft.com/office/officeart/2005/8/layout/venn1"/>
    <dgm:cxn modelId="{D618B03B-1E17-9948-98F1-713C36DA8127}" srcId="{67E924F8-72B9-AC46-A84B-AD9C577966AF}" destId="{68A6E0DB-6DC6-4B4A-B79E-7A54522B47BC}" srcOrd="2" destOrd="0" parTransId="{DB17503C-70DD-7C46-B044-D748664FE4B0}" sibTransId="{618E516B-A809-654B-9222-74A91B31F988}"/>
    <dgm:cxn modelId="{97E1B77F-51F4-5949-9B03-85B9B94D3131}" type="presOf" srcId="{A4BB719A-CCED-D644-B591-7D34CF2675D4}" destId="{C67CF85F-5C84-0149-9E53-684E2161902F}" srcOrd="1" destOrd="0" presId="urn:microsoft.com/office/officeart/2005/8/layout/venn1"/>
    <dgm:cxn modelId="{B9B9D582-2567-FB46-B4E5-043D1E3EE330}" type="presOf" srcId="{A4BB719A-CCED-D644-B591-7D34CF2675D4}" destId="{C470842F-AA05-0048-8B03-352EC6E9E6B3}" srcOrd="0" destOrd="0" presId="urn:microsoft.com/office/officeart/2005/8/layout/venn1"/>
    <dgm:cxn modelId="{3B172D9E-B67A-284E-9B0E-337FB9FC7214}" srcId="{67E924F8-72B9-AC46-A84B-AD9C577966AF}" destId="{D216A373-BED1-1144-B269-2E2EC0BF5724}" srcOrd="0" destOrd="0" parTransId="{8B60327E-86B2-9A4D-8971-C40C8D962F4A}" sibTransId="{6A587162-DCD8-8346-AEB9-989409E7D7B7}"/>
    <dgm:cxn modelId="{262D79A2-B406-FE43-B099-5F426603F4A8}" type="presOf" srcId="{D216A373-BED1-1144-B269-2E2EC0BF5724}" destId="{7D04A8B8-E7BC-0541-B541-7A25A9246AC3}" srcOrd="0" destOrd="0" presId="urn:microsoft.com/office/officeart/2005/8/layout/venn1"/>
    <dgm:cxn modelId="{0E6172AF-C1BE-7443-A039-51E386ADE20B}" type="presOf" srcId="{D216A373-BED1-1144-B269-2E2EC0BF5724}" destId="{52FC2107-D690-5B4E-BFBE-22F88B3C7379}" srcOrd="1" destOrd="0" presId="urn:microsoft.com/office/officeart/2005/8/layout/venn1"/>
    <dgm:cxn modelId="{23CB41C0-7CCD-9246-ABB5-829D75C8F163}" type="presOf" srcId="{68A6E0DB-6DC6-4B4A-B79E-7A54522B47BC}" destId="{F79237A8-8753-1941-B7BB-23B1E71DD313}" srcOrd="1" destOrd="0" presId="urn:microsoft.com/office/officeart/2005/8/layout/venn1"/>
    <dgm:cxn modelId="{01F36FEE-2896-754F-82AF-CE736F59977A}" srcId="{67E924F8-72B9-AC46-A84B-AD9C577966AF}" destId="{A4BB719A-CCED-D644-B591-7D34CF2675D4}" srcOrd="1" destOrd="0" parTransId="{AF8F0DEA-8E07-B642-9919-3D4405FBD5F7}" sibTransId="{26B4CC87-547A-7047-87BD-E35DA4EF2A81}"/>
    <dgm:cxn modelId="{A7F527B8-B079-E44D-9AE4-40D8A8F7A141}" type="presParOf" srcId="{85696CE3-519F-3D46-A00C-75DF5F3B9738}" destId="{7D04A8B8-E7BC-0541-B541-7A25A9246AC3}" srcOrd="0" destOrd="0" presId="urn:microsoft.com/office/officeart/2005/8/layout/venn1"/>
    <dgm:cxn modelId="{725B87F6-4757-5247-A277-EB4846E3DF83}" type="presParOf" srcId="{85696CE3-519F-3D46-A00C-75DF5F3B9738}" destId="{52FC2107-D690-5B4E-BFBE-22F88B3C7379}" srcOrd="1" destOrd="0" presId="urn:microsoft.com/office/officeart/2005/8/layout/venn1"/>
    <dgm:cxn modelId="{007145C6-845C-E540-AC34-4F16BFEA86CA}" type="presParOf" srcId="{85696CE3-519F-3D46-A00C-75DF5F3B9738}" destId="{C470842F-AA05-0048-8B03-352EC6E9E6B3}" srcOrd="2" destOrd="0" presId="urn:microsoft.com/office/officeart/2005/8/layout/venn1"/>
    <dgm:cxn modelId="{D395DEB7-F32D-7049-819C-4D8EFF457FC9}" type="presParOf" srcId="{85696CE3-519F-3D46-A00C-75DF5F3B9738}" destId="{C67CF85F-5C84-0149-9E53-684E2161902F}" srcOrd="3" destOrd="0" presId="urn:microsoft.com/office/officeart/2005/8/layout/venn1"/>
    <dgm:cxn modelId="{9AD582CC-36D8-CE4F-8EAF-81BEFCE6D8D8}" type="presParOf" srcId="{85696CE3-519F-3D46-A00C-75DF5F3B9738}" destId="{7EB51189-7B76-744C-B377-4B43AB685563}" srcOrd="4" destOrd="0" presId="urn:microsoft.com/office/officeart/2005/8/layout/venn1"/>
    <dgm:cxn modelId="{A75653F5-645C-2941-A043-BB9C06E1C72F}" type="presParOf" srcId="{85696CE3-519F-3D46-A00C-75DF5F3B9738}" destId="{F79237A8-8753-1941-B7BB-23B1E71DD31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4A8B8-E7BC-0541-B541-7A25A9246AC3}">
      <dsp:nvSpPr>
        <dsp:cNvPr id="0" name=""/>
        <dsp:cNvSpPr/>
      </dsp:nvSpPr>
      <dsp:spPr>
        <a:xfrm>
          <a:off x="2361945" y="142803"/>
          <a:ext cx="3013783" cy="30137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Supporting philanthropy, volunteering, community and business social action and social investment</a:t>
          </a:r>
        </a:p>
      </dsp:txBody>
      <dsp:txXfrm>
        <a:off x="2763783" y="670215"/>
        <a:ext cx="2210107" cy="1356202"/>
      </dsp:txXfrm>
    </dsp:sp>
    <dsp:sp modelId="{C470842F-AA05-0048-8B03-352EC6E9E6B3}">
      <dsp:nvSpPr>
        <dsp:cNvPr id="0" name=""/>
        <dsp:cNvSpPr/>
      </dsp:nvSpPr>
      <dsp:spPr>
        <a:xfrm>
          <a:off x="3273384" y="1946401"/>
          <a:ext cx="3013783" cy="30137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Growing youth social action supporting youth provision</a:t>
          </a:r>
        </a:p>
      </dsp:txBody>
      <dsp:txXfrm>
        <a:off x="4195099" y="2724962"/>
        <a:ext cx="1808269" cy="1657580"/>
      </dsp:txXfrm>
    </dsp:sp>
    <dsp:sp modelId="{7EB51189-7B76-744C-B377-4B43AB685563}">
      <dsp:nvSpPr>
        <dsp:cNvPr id="0" name=""/>
        <dsp:cNvSpPr/>
      </dsp:nvSpPr>
      <dsp:spPr>
        <a:xfrm>
          <a:off x="1098437" y="1946401"/>
          <a:ext cx="3013783" cy="30137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Enabling a more self-sustaining voluntary, community and social enterprise (VCSE) sector</a:t>
          </a:r>
        </a:p>
      </dsp:txBody>
      <dsp:txXfrm>
        <a:off x="1382235" y="2724962"/>
        <a:ext cx="1808269" cy="1657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E037C-9DDA-9B43-99BD-D9E5789A716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4562D-78F7-1548-A88B-632470369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48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36BB9-094E-9B4A-B208-4A318198ECB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448BB-3E50-2441-B0CF-01A52321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2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Office of Civil</a:t>
            </a:r>
            <a:r>
              <a:rPr lang="en-US" baseline="0" dirty="0"/>
              <a:t> Society – responsible for developing policies and delivering Government programmes to further the impact of civil society.</a:t>
            </a:r>
          </a:p>
          <a:p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are in process of moving from the Cabinet Office to DCMS. This will lead to a </a:t>
            </a:r>
            <a:r>
              <a:rPr lang="en-US" sz="1200" dirty="0">
                <a:latin typeface="Arial" charset="0"/>
              </a:rPr>
              <a:t>better alignment of activities and increased opportunities to work with the sector in arts culture and sport.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charset="0"/>
              </a:rPr>
              <a:t>Rob Wilson still Minister for Youth, as well as Civil Society ( and Libraries!)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charset="0"/>
              </a:rPr>
              <a:t>Broad priorities the same, harnessing the powers of the voluntary sector to deliver social reform and build a society that works for everyone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448BB-3E50-2441-B0CF-01A5232180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72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OCSI role is to help grow a Bigger and Stronger Society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Our high level outcomes are: 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dirty="0"/>
              <a:t>Supporting philanthropy, volunteering, community and business social action and social investment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dirty="0"/>
              <a:t>Enabling a more self-sustaining voluntary, community and social enterprise sector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dirty="0"/>
              <a:t>Promoting NCS and youth social action</a:t>
            </a:r>
          </a:p>
          <a:p>
            <a:pPr marL="171450" indent="-171450">
              <a:buFont typeface="Arial"/>
              <a:buChar char="•"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Where possible our work focuses directly one the wider priorities of Government – Health and Social Care reform, housing, troubled families) and supporting other government departments develop and test new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448BB-3E50-2441-B0CF-01A5232180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sz="1200" dirty="0">
                <a:latin typeface="Calibri" charset="0"/>
              </a:rPr>
              <a:t>Since the 2015 election, the Government has:</a:t>
            </a:r>
          </a:p>
          <a:p>
            <a:pPr>
              <a:defRPr/>
            </a:pPr>
            <a:endParaRPr lang="en-GB" sz="1200" dirty="0">
              <a:latin typeface="Calibri" charset="0"/>
            </a:endParaRPr>
          </a:p>
          <a:p>
            <a:pPr>
              <a:defRPr/>
            </a:pPr>
            <a:r>
              <a:rPr lang="en-GB" sz="1200" dirty="0">
                <a:latin typeface="Calibri" charset="0"/>
              </a:rPr>
              <a:t>Launched the </a:t>
            </a:r>
            <a:r>
              <a:rPr lang="en-GB" sz="1200" b="1" dirty="0">
                <a:latin typeface="Calibri" charset="0"/>
              </a:rPr>
              <a:t>Access Fund </a:t>
            </a:r>
            <a:r>
              <a:rPr lang="en-GB" sz="1200" dirty="0">
                <a:latin typeface="Calibri" charset="0"/>
              </a:rPr>
              <a:t>or Foundation for Social Investment. This will have £100m of new money to support social investment. Access comprises two sets of funds – the </a:t>
            </a:r>
            <a:r>
              <a:rPr lang="en-GB" sz="1200" b="1" dirty="0">
                <a:latin typeface="Calibri" charset="0"/>
              </a:rPr>
              <a:t>Growth Fund </a:t>
            </a:r>
            <a:r>
              <a:rPr lang="en-GB" sz="1200" dirty="0">
                <a:latin typeface="Calibri" charset="0"/>
              </a:rPr>
              <a:t>(which is already up and </a:t>
            </a:r>
            <a:r>
              <a:rPr lang="en-GB" sz="1200" b="1" dirty="0">
                <a:latin typeface="Calibri" charset="0"/>
              </a:rPr>
              <a:t>running) </a:t>
            </a:r>
            <a:r>
              <a:rPr lang="en-GB" sz="1200" dirty="0">
                <a:latin typeface="Calibri" charset="0"/>
              </a:rPr>
              <a:t>which combines funding from Big Lottery Fund, Big Society Capital and Big Society Trust to fund organisations to make small loans to charities and social enterprises; and </a:t>
            </a:r>
            <a:r>
              <a:rPr lang="en-GB" sz="1200" b="1" dirty="0">
                <a:latin typeface="Calibri" charset="0"/>
              </a:rPr>
              <a:t>the Capacity Building Fund</a:t>
            </a:r>
            <a:r>
              <a:rPr lang="en-GB" sz="1200" dirty="0">
                <a:latin typeface="Calibri" charset="0"/>
              </a:rPr>
              <a:t> (not yet launched) which will fund organisations to run grant and support programmes for charities and social enterprises</a:t>
            </a:r>
          </a:p>
          <a:p>
            <a:pPr>
              <a:defRPr/>
            </a:pPr>
            <a:endParaRPr lang="en-GB" sz="1200" dirty="0">
              <a:latin typeface="Calibri" charset="0"/>
            </a:endParaRPr>
          </a:p>
          <a:p>
            <a:pPr>
              <a:defRPr/>
            </a:pPr>
            <a:r>
              <a:rPr lang="en-GB" sz="1200" dirty="0">
                <a:latin typeface="Calibri" charset="0"/>
              </a:rPr>
              <a:t>We have also committed to further </a:t>
            </a:r>
            <a:r>
              <a:rPr lang="en-GB" sz="1200" b="1" dirty="0">
                <a:latin typeface="Calibri" charset="0"/>
              </a:rPr>
              <a:t>Social Impact Bonds </a:t>
            </a:r>
            <a:r>
              <a:rPr lang="en-GB" sz="1200" dirty="0">
                <a:latin typeface="Calibri" charset="0"/>
              </a:rPr>
              <a:t>or SIBs. In the Spending review, Cabinet Office </a:t>
            </a:r>
            <a:r>
              <a:rPr lang="en-GB" sz="1200" b="1" dirty="0">
                <a:latin typeface="Calibri" charset="0"/>
              </a:rPr>
              <a:t>secured £105m to expand Social Impact Bonds </a:t>
            </a:r>
            <a:r>
              <a:rPr lang="en-GB" sz="1200" dirty="0">
                <a:latin typeface="Calibri" charset="0"/>
              </a:rPr>
              <a:t>over the lifetime of the Parliament. Of this, </a:t>
            </a:r>
            <a:r>
              <a:rPr lang="en-GB" sz="1200" b="1" dirty="0">
                <a:latin typeface="Calibri" charset="0"/>
              </a:rPr>
              <a:t>£80m </a:t>
            </a:r>
            <a:r>
              <a:rPr lang="en-GB" sz="1200" dirty="0">
                <a:latin typeface="Calibri" charset="0"/>
              </a:rPr>
              <a:t>will be used to catalyse more locally based SIBs through </a:t>
            </a:r>
            <a:r>
              <a:rPr lang="en-GB" sz="1200" b="1" dirty="0">
                <a:latin typeface="Calibri" charset="0"/>
              </a:rPr>
              <a:t>a Life Chances Fund</a:t>
            </a:r>
            <a:r>
              <a:rPr lang="en-GB" sz="1200" dirty="0">
                <a:latin typeface="Calibri" charset="0"/>
              </a:rPr>
              <a:t>, at least </a:t>
            </a:r>
            <a:r>
              <a:rPr lang="en-GB" sz="1200" b="1" dirty="0">
                <a:latin typeface="Calibri" charset="0"/>
              </a:rPr>
              <a:t>£5m </a:t>
            </a:r>
            <a:r>
              <a:rPr lang="en-GB" sz="1200" dirty="0">
                <a:latin typeface="Calibri" charset="0"/>
              </a:rPr>
              <a:t>will </a:t>
            </a:r>
            <a:r>
              <a:rPr lang="en-GB" sz="1200" b="1" dirty="0">
                <a:latin typeface="Calibri" charset="0"/>
              </a:rPr>
              <a:t>support rough sleepers </a:t>
            </a:r>
            <a:r>
              <a:rPr lang="en-GB" sz="1200" dirty="0">
                <a:latin typeface="Calibri" charset="0"/>
              </a:rPr>
              <a:t>with complex needs; and  </a:t>
            </a:r>
            <a:r>
              <a:rPr lang="en-GB" sz="1200" b="1" dirty="0">
                <a:latin typeface="Calibri" charset="0"/>
              </a:rPr>
              <a:t>£20m </a:t>
            </a:r>
            <a:r>
              <a:rPr lang="en-GB" sz="1200" dirty="0">
                <a:latin typeface="Calibri" charset="0"/>
              </a:rPr>
              <a:t>will support people with </a:t>
            </a:r>
            <a:r>
              <a:rPr lang="en-GB" sz="1200" b="1" dirty="0">
                <a:latin typeface="Calibri" charset="0"/>
              </a:rPr>
              <a:t>mental health problems into employment.</a:t>
            </a:r>
          </a:p>
          <a:p>
            <a:pPr>
              <a:defRPr/>
            </a:pPr>
            <a:endParaRPr lang="en-GB" sz="1200" b="1" dirty="0">
              <a:latin typeface="Calibri" charset="0"/>
            </a:endParaRPr>
          </a:p>
          <a:p>
            <a:pPr>
              <a:defRPr/>
            </a:pPr>
            <a:r>
              <a:rPr lang="en-GB" sz="1200" b="0" dirty="0">
                <a:latin typeface="Calibri" charset="0"/>
              </a:rPr>
              <a:t>Expressions</a:t>
            </a:r>
            <a:r>
              <a:rPr lang="en-GB" sz="1200" b="0" baseline="0" dirty="0">
                <a:latin typeface="Calibri" charset="0"/>
              </a:rPr>
              <a:t> of interest for </a:t>
            </a:r>
            <a:r>
              <a:rPr lang="en-GB" sz="1200" b="1" baseline="0" dirty="0">
                <a:latin typeface="Calibri" charset="0"/>
              </a:rPr>
              <a:t>the Life Chances Fund </a:t>
            </a:r>
            <a:r>
              <a:rPr lang="en-GB" sz="1200" b="0" baseline="0" dirty="0">
                <a:latin typeface="Calibri" charset="0"/>
              </a:rPr>
              <a:t>are currently being invited from Local Authority Commissioners to develop SIBs relating to Drug and Alcohol Dependency, and Children’s Services. The deadline is 30 September.</a:t>
            </a:r>
            <a:endParaRPr lang="en-GB" sz="1200" b="0" dirty="0">
              <a:latin typeface="Calibri" charset="0"/>
            </a:endParaRPr>
          </a:p>
          <a:p>
            <a:pPr>
              <a:defRPr/>
            </a:pPr>
            <a:r>
              <a:rPr lang="en-GB" dirty="0">
                <a:latin typeface="Calibri" charset="0"/>
              </a:rPr>
              <a:t> </a:t>
            </a:r>
          </a:p>
          <a:p>
            <a:pPr>
              <a:defRPr/>
            </a:pPr>
            <a:r>
              <a:rPr lang="en-GB" sz="1200" dirty="0">
                <a:latin typeface="Calibri" charset="0"/>
              </a:rPr>
              <a:t>To compliment the Life Chances Fund, the Cabinet Office has developed in partnership with Oxford university, the </a:t>
            </a:r>
            <a:r>
              <a:rPr lang="en-GB" sz="1200" b="1" dirty="0">
                <a:latin typeface="Calibri" charset="0"/>
              </a:rPr>
              <a:t>Government Outcomes LAB</a:t>
            </a:r>
            <a:r>
              <a:rPr lang="en-GB" sz="1200" dirty="0">
                <a:latin typeface="Calibri" charset="0"/>
              </a:rPr>
              <a:t>. This will provide practical, on the ground support to commissioners as well as developing world leading research in this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448BB-3E50-2441-B0CF-01A5232180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0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1AA1-3D33-C94F-B2C0-97E43097FBEA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6A35-2211-594D-9379-4C031E951C8A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4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5409B-68BD-1948-BD60-DEB9E8F6311F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1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E49E-D4AA-D84D-9262-C451053AEE6C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2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D24-897D-BA45-9CDF-399DD1AA941A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021C-E64E-5E43-9ABA-F22625CFC35C}" type="datetime1">
              <a:rPr lang="en-GB" smtClean="0"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9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51F1-24E7-024B-AA20-59BA859913B2}" type="datetime1">
              <a:rPr lang="en-GB" smtClean="0"/>
              <a:t>06/04/2017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7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A24B-0EAA-AE43-88C3-6F994AA1D331}" type="datetime1">
              <a:rPr lang="en-GB" smtClean="0"/>
              <a:t>06/04/2017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1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CBBF-D3B3-2D41-998D-C2D9A1F3DCB1}" type="datetime1">
              <a:rPr lang="en-GB" smtClean="0"/>
              <a:t>06/04/2017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9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8E27-625F-4B47-ADAC-2495A17D47DF}" type="datetime1">
              <a:rPr lang="en-GB" smtClean="0"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9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0AEB-2648-6B49-ACFC-001FEFE1EA8A}" type="datetime1">
              <a:rPr lang="en-GB" smtClean="0"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9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F1518-151E-554A-A028-4CD4862BCC56}" type="datetime1">
              <a:rPr lang="en-GB" smtClean="0"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South Western Community Investment Network meeting, 14 September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74E9-0A84-3046-B963-45307C122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1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communityfoundations.org/our-programmes/youth-social-action" TargetMode="External"/><Relationship Id="rId2" Type="http://schemas.openxmlformats.org/officeDocument/2006/relationships/hyperlink" Target="http://www.pearsfoundation.org.uk/partner/the-iwill-fun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sportengland.org/funding/funding-for-volunteering/potentials-fund/" TargetMode="External"/><Relationship Id="rId4" Type="http://schemas.openxmlformats.org/officeDocument/2006/relationships/hyperlink" Target="https://www.comicrelief.com/news/comic-relief-announces-partnership-to-support-iwill-campaig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317" y="1829016"/>
            <a:ext cx="8489993" cy="1470025"/>
          </a:xfrm>
        </p:spPr>
        <p:txBody>
          <a:bodyPr>
            <a:normAutofit/>
          </a:bodyPr>
          <a:lstStyle/>
          <a:p>
            <a:r>
              <a:rPr lang="en-US" sz="4000" b="1" dirty="0"/>
              <a:t>Office of Civil Society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99041"/>
            <a:ext cx="6400800" cy="9807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Policy Overview 2017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43" y="272592"/>
            <a:ext cx="2080260" cy="151066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21560" y="6356350"/>
            <a:ext cx="6750840" cy="365125"/>
          </a:xfrm>
        </p:spPr>
        <p:txBody>
          <a:bodyPr/>
          <a:lstStyle/>
          <a:p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1560" y="4459253"/>
            <a:ext cx="74132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000" dirty="0">
                <a:latin typeface="Arial" charset="0"/>
              </a:rPr>
              <a:t>Paul Schofield</a:t>
            </a:r>
          </a:p>
          <a:p>
            <a:pPr>
              <a:spcBef>
                <a:spcPct val="0"/>
              </a:spcBef>
              <a:defRPr/>
            </a:pPr>
            <a:endParaRPr lang="en-GB" sz="2000" dirty="0">
              <a:latin typeface="Arial" charset="0"/>
            </a:endParaRPr>
          </a:p>
          <a:p>
            <a:pPr>
              <a:spcBef>
                <a:spcPct val="0"/>
              </a:spcBef>
              <a:defRPr/>
            </a:pPr>
            <a:endParaRPr lang="en-GB" sz="2000" dirty="0">
              <a:latin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en-GB" sz="2000" dirty="0" err="1">
                <a:latin typeface="Arial" charset="0"/>
              </a:rPr>
              <a:t>paul.schofield@culture.gov.uk</a:t>
            </a:r>
            <a:endParaRPr lang="en-GB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5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9063672"/>
              </p:ext>
            </p:extLst>
          </p:nvPr>
        </p:nvGraphicFramePr>
        <p:xfrm>
          <a:off x="1808436" y="347460"/>
          <a:ext cx="7385605" cy="5022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2143" y="272592"/>
            <a:ext cx="2080260" cy="151066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21560" y="6356350"/>
            <a:ext cx="6750840" cy="365125"/>
          </a:xfrm>
        </p:spPr>
        <p:txBody>
          <a:bodyPr/>
          <a:lstStyle/>
          <a:p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96588" y="5267717"/>
            <a:ext cx="3778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Our outcomes</a:t>
            </a:r>
          </a:p>
        </p:txBody>
      </p:sp>
    </p:spTree>
    <p:extLst>
      <p:ext uri="{BB962C8B-B14F-4D97-AF65-F5344CB8AC3E}">
        <p14:creationId xmlns:p14="http://schemas.microsoft.com/office/powerpoint/2010/main" val="212025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Civil Society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Screen Shot 2017-04-06 at 09.25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425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55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Policy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339892"/>
            <a:ext cx="8229599" cy="3633299"/>
          </a:xfrm>
        </p:spPr>
        <p:txBody>
          <a:bodyPr>
            <a:normAutofit fontScale="55000" lnSpcReduction="20000"/>
          </a:bodyPr>
          <a:lstStyle/>
          <a:p>
            <a:pPr marL="0" indent="0" fontAlgn="base">
              <a:buNone/>
            </a:pPr>
            <a:r>
              <a:rPr lang="en-GB" dirty="0"/>
              <a:t>The first match funders we are working with are:</a:t>
            </a:r>
          </a:p>
          <a:p>
            <a:pPr lvl="0" fontAlgn="base"/>
            <a:r>
              <a:rPr lang="en-GB" dirty="0"/>
              <a:t>Supporting activity within education, health and social </a:t>
            </a:r>
            <a:r>
              <a:rPr lang="en-GB" dirty="0" err="1"/>
              <a:t>care</a:t>
            </a:r>
            <a:r>
              <a:rPr lang="en-GB" dirty="0" err="1">
                <a:hlinkClick r:id="rId2"/>
              </a:rPr>
              <a:t>http</a:t>
            </a:r>
            <a:r>
              <a:rPr lang="en-GB" dirty="0">
                <a:hlinkClick r:id="rId2"/>
              </a:rPr>
              <a:t>://www.pearsfoundation.org.uk/partner/the-iwill-fund</a:t>
            </a:r>
            <a:endParaRPr lang="en-GB" dirty="0"/>
          </a:p>
          <a:p>
            <a:pPr lvl="0" fontAlgn="base"/>
            <a:r>
              <a:rPr lang="en-GB" dirty="0"/>
              <a:t>UK Community Foundations will create small grants for local social action opportunities through their network of 43 Community Foundations across England.  </a:t>
            </a:r>
            <a:r>
              <a:rPr lang="en-GB" dirty="0">
                <a:hlinkClick r:id="rId3"/>
              </a:rPr>
              <a:t>http://www.ukcommunityfoundations.org/our-programmes/youth-social-action</a:t>
            </a:r>
            <a:endParaRPr lang="en-GB" dirty="0"/>
          </a:p>
          <a:p>
            <a:pPr lvl="0" fontAlgn="base"/>
            <a:r>
              <a:rPr lang="en-GB" dirty="0"/>
              <a:t>Comic Relief will develop opportunities for young people from areas and backgrounds currently least likely to </a:t>
            </a:r>
            <a:r>
              <a:rPr lang="en-GB" dirty="0" err="1"/>
              <a:t>participate</a:t>
            </a:r>
            <a:r>
              <a:rPr lang="en-GB" dirty="0" err="1">
                <a:hlinkClick r:id="rId4"/>
              </a:rPr>
              <a:t>https</a:t>
            </a:r>
            <a:r>
              <a:rPr lang="en-GB" dirty="0">
                <a:hlinkClick r:id="rId4"/>
              </a:rPr>
              <a:t>://www.comicrelief.com/news/comic-relief-announces-partnership-to-support-iwill-campaign</a:t>
            </a:r>
            <a:endParaRPr lang="en-GB" dirty="0"/>
          </a:p>
          <a:p>
            <a:pPr lvl="0" fontAlgn="base"/>
            <a:r>
              <a:rPr lang="en-GB" dirty="0"/>
              <a:t>Sport England joined the #</a:t>
            </a:r>
            <a:r>
              <a:rPr lang="en-GB" dirty="0" err="1"/>
              <a:t>iwill</a:t>
            </a:r>
            <a:r>
              <a:rPr lang="en-GB" dirty="0"/>
              <a:t> Fund with a £3 million partnership in March 2017. They will support projects which create opportunities for 10-20 year-olds to use sport as a way to do ‘social </a:t>
            </a:r>
            <a:r>
              <a:rPr lang="en-GB" dirty="0" err="1"/>
              <a:t>action</a:t>
            </a:r>
            <a:r>
              <a:rPr lang="en-GB" dirty="0" err="1">
                <a:hlinkClick r:id="rId5"/>
              </a:rPr>
              <a:t>https</a:t>
            </a:r>
            <a:r>
              <a:rPr lang="en-GB" dirty="0">
                <a:hlinkClick r:id="rId5"/>
              </a:rPr>
              <a:t>://www.sportengland.org/funding/funding-for-volunteering/potentials-fund/</a:t>
            </a:r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Screen Shot 2017-04-06 at 09.10.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63" y="1097529"/>
            <a:ext cx="2959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14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creen Shot 2017-04-06 at 09.17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9" y="1331671"/>
            <a:ext cx="3073400" cy="2959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0233" y="1331670"/>
            <a:ext cx="41391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Youth Investment Fund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3600" dirty="0">
                <a:latin typeface="Arial"/>
                <a:cs typeface="Arial"/>
              </a:rPr>
              <a:t>£40m across 6 areas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3600" dirty="0">
                <a:latin typeface="Arial"/>
                <a:cs typeface="Arial"/>
              </a:rPr>
              <a:t>Announcements made in May</a:t>
            </a:r>
          </a:p>
        </p:txBody>
      </p:sp>
    </p:spTree>
    <p:extLst>
      <p:ext uri="{BB962C8B-B14F-4D97-AF65-F5344CB8AC3E}">
        <p14:creationId xmlns:p14="http://schemas.microsoft.com/office/powerpoint/2010/main" val="265885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43" y="272592"/>
            <a:ext cx="2080260" cy="151066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21560" y="6356350"/>
            <a:ext cx="6750840" cy="365125"/>
          </a:xfrm>
        </p:spPr>
        <p:txBody>
          <a:bodyPr/>
          <a:lstStyle/>
          <a:p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2371" y="762000"/>
            <a:ext cx="4412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Social Finance and Investment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535" y="4034288"/>
            <a:ext cx="3370271" cy="13520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2371" y="1554846"/>
            <a:ext cx="4765040" cy="4246880"/>
          </a:xfrm>
          <a:prstGeom prst="rect">
            <a:avLst/>
          </a:prstGeom>
        </p:spPr>
      </p:pic>
      <p:pic>
        <p:nvPicPr>
          <p:cNvPr id="2" name="Picture 1" descr="Screen Shot 2017-04-06 at 09.30.2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4" y="2047123"/>
            <a:ext cx="3933032" cy="103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0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528</Words>
  <Application>Microsoft Office PowerPoint</Application>
  <PresentationFormat>On-screen Show (4:3)</PresentationFormat>
  <Paragraphs>49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Office of Civil Society </vt:lpstr>
      <vt:lpstr>PowerPoint Presentation</vt:lpstr>
      <vt:lpstr>Office of Civil Society</vt:lpstr>
      <vt:lpstr>Youth Policy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lastModifiedBy>daviesyvonne@btinternet.com</cp:lastModifiedBy>
  <cp:revision>24</cp:revision>
  <cp:lastPrinted>2016-09-12T15:13:45Z</cp:lastPrinted>
  <dcterms:created xsi:type="dcterms:W3CDTF">2016-09-12T12:29:01Z</dcterms:created>
  <dcterms:modified xsi:type="dcterms:W3CDTF">2017-04-06T12:04:28Z</dcterms:modified>
</cp:coreProperties>
</file>