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2"/>
  </p:notesMasterIdLst>
  <p:handoutMasterIdLst>
    <p:handoutMasterId r:id="rId23"/>
  </p:handoutMasterIdLst>
  <p:sldIdLst>
    <p:sldId id="520" r:id="rId5"/>
    <p:sldId id="584" r:id="rId6"/>
    <p:sldId id="574" r:id="rId7"/>
    <p:sldId id="575" r:id="rId8"/>
    <p:sldId id="580" r:id="rId9"/>
    <p:sldId id="578" r:id="rId10"/>
    <p:sldId id="577" r:id="rId11"/>
    <p:sldId id="573" r:id="rId12"/>
    <p:sldId id="583" r:id="rId13"/>
    <p:sldId id="567" r:id="rId14"/>
    <p:sldId id="564" r:id="rId15"/>
    <p:sldId id="555" r:id="rId16"/>
    <p:sldId id="557" r:id="rId17"/>
    <p:sldId id="582" r:id="rId18"/>
    <p:sldId id="581" r:id="rId19"/>
    <p:sldId id="556" r:id="rId20"/>
    <p:sldId id="560"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FFFFCC"/>
    <a:srgbClr val="FFCCFF"/>
    <a:srgbClr val="9999FF"/>
    <a:srgbClr val="003366"/>
    <a:srgbClr val="5A873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8" autoAdjust="0"/>
    <p:restoredTop sz="66858" autoAdjust="0"/>
  </p:normalViewPr>
  <p:slideViewPr>
    <p:cSldViewPr>
      <p:cViewPr varScale="1">
        <p:scale>
          <a:sx n="63" d="100"/>
          <a:sy n="63" d="100"/>
        </p:scale>
        <p:origin x="1296"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26"/>
    </p:cViewPr>
  </p:sorterViewPr>
  <p:notesViewPr>
    <p:cSldViewPr>
      <p:cViewPr>
        <p:scale>
          <a:sx n="69" d="100"/>
          <a:sy n="69" d="100"/>
        </p:scale>
        <p:origin x="-2304" y="22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1"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vl1pPr>
          </a:lstStyle>
          <a:p>
            <a:endParaRPr lang="en-US" dirty="0"/>
          </a:p>
        </p:txBody>
      </p:sp>
      <p:sp>
        <p:nvSpPr>
          <p:cNvPr id="4505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vl1pPr>
          </a:lstStyle>
          <a:p>
            <a:r>
              <a:rPr lang="en-US" dirty="0"/>
              <a:t>WHASP Unconference</a:t>
            </a:r>
          </a:p>
        </p:txBody>
      </p:sp>
      <p:sp>
        <p:nvSpPr>
          <p:cNvPr id="45060" name="Rectangle 4"/>
          <p:cNvSpPr>
            <a:spLocks noGrp="1" noChangeArrowheads="1"/>
          </p:cNvSpPr>
          <p:nvPr>
            <p:ph type="ftr" sz="quarter" idx="2"/>
          </p:nvPr>
        </p:nvSpPr>
        <p:spPr bwMode="auto">
          <a:xfrm>
            <a:off x="1" y="9428164"/>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vl1pPr>
          </a:lstStyle>
          <a:p>
            <a:endParaRPr lang="en-US" dirty="0"/>
          </a:p>
        </p:txBody>
      </p:sp>
      <p:sp>
        <p:nvSpPr>
          <p:cNvPr id="45061" name="Rectangle 5"/>
          <p:cNvSpPr>
            <a:spLocks noGrp="1" noChangeArrowheads="1"/>
          </p:cNvSpPr>
          <p:nvPr>
            <p:ph type="sldNum" sz="quarter" idx="3"/>
          </p:nvPr>
        </p:nvSpPr>
        <p:spPr bwMode="auto">
          <a:xfrm>
            <a:off x="3849688" y="9428164"/>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vl1pPr>
          </a:lstStyle>
          <a:p>
            <a:fld id="{83D0CE0E-B1D0-454F-BB7E-DF7A4034E460}" type="slidenum">
              <a:rPr lang="en-US"/>
              <a:pPr/>
              <a:t>‹#›</a:t>
            </a:fld>
            <a:endParaRPr lang="en-US" dirty="0"/>
          </a:p>
        </p:txBody>
      </p:sp>
    </p:spTree>
    <p:extLst>
      <p:ext uri="{BB962C8B-B14F-4D97-AF65-F5344CB8AC3E}">
        <p14:creationId xmlns:p14="http://schemas.microsoft.com/office/powerpoint/2010/main" val="20127136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46400" cy="496888"/>
          </a:xfrm>
          <a:prstGeom prst="rect">
            <a:avLst/>
          </a:prstGeom>
          <a:noFill/>
          <a:ln>
            <a:noFill/>
          </a:ln>
          <a:effectLst/>
          <a:extLst/>
        </p:spPr>
        <p:txBody>
          <a:bodyPr vert="horz" wrap="square" lIns="91432" tIns="45716" rIns="91432" bIns="45716" numCol="1" anchor="t" anchorCtr="0" compatLnSpc="1">
            <a:prstTxWarp prst="textNoShape">
              <a:avLst/>
            </a:prstTxWarp>
          </a:bodyPr>
          <a:lstStyle>
            <a:lvl1pPr>
              <a:defRPr sz="1200">
                <a:solidFill>
                  <a:schemeClr val="tx1"/>
                </a:solidFill>
                <a:latin typeface="Arial" charset="0"/>
              </a:defRPr>
            </a:lvl1pPr>
          </a:lstStyle>
          <a:p>
            <a:pPr>
              <a:defRPr/>
            </a:pPr>
            <a:endParaRPr lang="en-GB" dirty="0"/>
          </a:p>
        </p:txBody>
      </p:sp>
      <p:sp>
        <p:nvSpPr>
          <p:cNvPr id="8195"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32" tIns="45716" rIns="91432" bIns="45716" numCol="1" anchor="t" anchorCtr="0" compatLnSpc="1">
            <a:prstTxWarp prst="textNoShape">
              <a:avLst/>
            </a:prstTxWarp>
          </a:bodyPr>
          <a:lstStyle>
            <a:lvl1pPr algn="r">
              <a:defRPr sz="1200">
                <a:solidFill>
                  <a:schemeClr val="tx1"/>
                </a:solidFill>
                <a:latin typeface="Arial" charset="0"/>
              </a:defRPr>
            </a:lvl1pPr>
          </a:lstStyle>
          <a:p>
            <a:pPr>
              <a:defRPr/>
            </a:pPr>
            <a:r>
              <a:rPr lang="en-US" dirty="0"/>
              <a:t>WHASP Unconference</a:t>
            </a:r>
            <a:endParaRPr lang="en-GB" dirty="0"/>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451" y="4714876"/>
            <a:ext cx="5438775" cy="4467225"/>
          </a:xfrm>
          <a:prstGeom prst="rect">
            <a:avLst/>
          </a:prstGeom>
          <a:noFill/>
          <a:ln>
            <a:noFill/>
          </a:ln>
          <a:effectLst/>
          <a:extLst/>
        </p:spPr>
        <p:txBody>
          <a:bodyPr vert="horz" wrap="square" lIns="91432" tIns="45716" rIns="91432"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p:cNvSpPr>
            <a:spLocks noGrp="1" noChangeArrowheads="1"/>
          </p:cNvSpPr>
          <p:nvPr>
            <p:ph type="ftr" sz="quarter" idx="4"/>
          </p:nvPr>
        </p:nvSpPr>
        <p:spPr bwMode="auto">
          <a:xfrm>
            <a:off x="1" y="9428164"/>
            <a:ext cx="2946400" cy="496887"/>
          </a:xfrm>
          <a:prstGeom prst="rect">
            <a:avLst/>
          </a:prstGeom>
          <a:noFill/>
          <a:ln>
            <a:noFill/>
          </a:ln>
          <a:effectLst/>
          <a:extLst/>
        </p:spPr>
        <p:txBody>
          <a:bodyPr vert="horz" wrap="square" lIns="91432" tIns="45716" rIns="91432" bIns="45716" numCol="1" anchor="b" anchorCtr="0" compatLnSpc="1">
            <a:prstTxWarp prst="textNoShape">
              <a:avLst/>
            </a:prstTxWarp>
          </a:bodyPr>
          <a:lstStyle>
            <a:lvl1pPr>
              <a:defRPr sz="1200">
                <a:solidFill>
                  <a:schemeClr val="tx1"/>
                </a:solidFill>
                <a:latin typeface="Arial" charset="0"/>
              </a:defRPr>
            </a:lvl1pPr>
          </a:lstStyle>
          <a:p>
            <a:pPr>
              <a:defRPr/>
            </a:pPr>
            <a:endParaRPr lang="en-GB" dirty="0"/>
          </a:p>
        </p:txBody>
      </p:sp>
      <p:sp>
        <p:nvSpPr>
          <p:cNvPr id="8199" name="Rectangle 7"/>
          <p:cNvSpPr>
            <a:spLocks noGrp="1" noChangeArrowheads="1"/>
          </p:cNvSpPr>
          <p:nvPr>
            <p:ph type="sldNum" sz="quarter" idx="5"/>
          </p:nvPr>
        </p:nvSpPr>
        <p:spPr bwMode="auto">
          <a:xfrm>
            <a:off x="3849688" y="9428164"/>
            <a:ext cx="2946400" cy="496887"/>
          </a:xfrm>
          <a:prstGeom prst="rect">
            <a:avLst/>
          </a:prstGeom>
          <a:noFill/>
          <a:ln>
            <a:noFill/>
          </a:ln>
          <a:effectLst/>
          <a:extLst/>
        </p:spPr>
        <p:txBody>
          <a:bodyPr vert="horz" wrap="square" lIns="91432" tIns="45716" rIns="91432" bIns="45716" numCol="1" anchor="b" anchorCtr="0" compatLnSpc="1">
            <a:prstTxWarp prst="textNoShape">
              <a:avLst/>
            </a:prstTxWarp>
          </a:bodyPr>
          <a:lstStyle>
            <a:lvl1pPr algn="r">
              <a:defRPr sz="1200">
                <a:solidFill>
                  <a:schemeClr val="tx1"/>
                </a:solidFill>
                <a:latin typeface="Arial" charset="0"/>
              </a:defRPr>
            </a:lvl1pPr>
          </a:lstStyle>
          <a:p>
            <a:pPr>
              <a:defRPr/>
            </a:pPr>
            <a:fld id="{A2BCC701-4241-4188-AC8C-509252AF1C57}" type="slidenum">
              <a:rPr lang="en-GB"/>
              <a:pPr>
                <a:defRPr/>
              </a:pPr>
              <a:t>‹#›</a:t>
            </a:fld>
            <a:endParaRPr lang="en-GB" dirty="0"/>
          </a:p>
        </p:txBody>
      </p:sp>
    </p:spTree>
    <p:extLst>
      <p:ext uri="{BB962C8B-B14F-4D97-AF65-F5344CB8AC3E}">
        <p14:creationId xmlns:p14="http://schemas.microsoft.com/office/powerpoint/2010/main" val="258168873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gland.shelter.org.uk/get_advice/housing_benefit_and_local_housing_allowance/what_is_housing_benefit/housing_benefit_calculation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defTabSz="914318">
              <a:defRPr/>
            </a:pPr>
            <a:endParaRPr lang="en-GB" dirty="0"/>
          </a:p>
        </p:txBody>
      </p:sp>
      <p:sp>
        <p:nvSpPr>
          <p:cNvPr id="4" name="Slide Number Placeholder 3"/>
          <p:cNvSpPr>
            <a:spLocks noGrp="1"/>
          </p:cNvSpPr>
          <p:nvPr>
            <p:ph type="sldNum" sz="quarter" idx="10"/>
          </p:nvPr>
        </p:nvSpPr>
        <p:spPr/>
        <p:txBody>
          <a:bodyPr/>
          <a:lstStyle/>
          <a:p>
            <a:pPr>
              <a:defRPr/>
            </a:pPr>
            <a:fld id="{A2BCC701-4241-4188-AC8C-509252AF1C57}" type="slidenum">
              <a:rPr lang="en-GB" smtClean="0"/>
              <a:pPr>
                <a:defRPr/>
              </a:pPr>
              <a:t>1</a:t>
            </a:fld>
            <a:endParaRPr lang="en-GB" dirty="0"/>
          </a:p>
        </p:txBody>
      </p:sp>
      <p:sp>
        <p:nvSpPr>
          <p:cNvPr id="5" name="Date Placeholder 4">
            <a:extLst>
              <a:ext uri="{FF2B5EF4-FFF2-40B4-BE49-F238E27FC236}">
                <a16:creationId xmlns:a16="http://schemas.microsoft.com/office/drawing/2014/main" id="{264BD39E-AD0F-42A1-A2E8-4C1D991D9554}"/>
              </a:ext>
            </a:extLst>
          </p:cNvPr>
          <p:cNvSpPr>
            <a:spLocks noGrp="1"/>
          </p:cNvSpPr>
          <p:nvPr>
            <p:ph type="dt" idx="11"/>
          </p:nvPr>
        </p:nvSpPr>
        <p:spPr/>
        <p:txBody>
          <a:bodyPr/>
          <a:lstStyle/>
          <a:p>
            <a:pPr>
              <a:defRPr/>
            </a:pPr>
            <a:r>
              <a:rPr lang="en-US" dirty="0"/>
              <a:t>WHASP Unconference</a:t>
            </a:r>
            <a:endParaRPr lang="en-GB" dirty="0"/>
          </a:p>
        </p:txBody>
      </p:sp>
    </p:spTree>
    <p:extLst>
      <p:ext uri="{BB962C8B-B14F-4D97-AF65-F5344CB8AC3E}">
        <p14:creationId xmlns:p14="http://schemas.microsoft.com/office/powerpoint/2010/main" val="336798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r>
              <a:rPr lang="en-US" dirty="0"/>
              <a:t>WHASP Unconference</a:t>
            </a:r>
            <a:endParaRPr lang="en-GB" dirty="0"/>
          </a:p>
        </p:txBody>
      </p:sp>
      <p:sp>
        <p:nvSpPr>
          <p:cNvPr id="5" name="Slide Number Placeholder 4"/>
          <p:cNvSpPr>
            <a:spLocks noGrp="1"/>
          </p:cNvSpPr>
          <p:nvPr>
            <p:ph type="sldNum" sz="quarter" idx="11"/>
          </p:nvPr>
        </p:nvSpPr>
        <p:spPr/>
        <p:txBody>
          <a:bodyPr/>
          <a:lstStyle/>
          <a:p>
            <a:pPr>
              <a:defRPr/>
            </a:pPr>
            <a:fld id="{A2BCC701-4241-4188-AC8C-509252AF1C57}" type="slidenum">
              <a:rPr lang="en-GB" smtClean="0"/>
              <a:pPr>
                <a:defRPr/>
              </a:pPr>
              <a:t>16</a:t>
            </a:fld>
            <a:endParaRPr lang="en-GB" dirty="0"/>
          </a:p>
        </p:txBody>
      </p:sp>
    </p:spTree>
    <p:extLst>
      <p:ext uri="{BB962C8B-B14F-4D97-AF65-F5344CB8AC3E}">
        <p14:creationId xmlns:p14="http://schemas.microsoft.com/office/powerpoint/2010/main" val="305194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z="1400" b="1" dirty="0">
              <a:solidFill>
                <a:srgbClr val="FF0000"/>
              </a:solidFill>
            </a:endParaRPr>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675" indent="-285644">
              <a:defRPr>
                <a:solidFill>
                  <a:schemeClr val="tx1"/>
                </a:solidFill>
                <a:latin typeface="Calibri" pitchFamily="34" charset="0"/>
              </a:defRPr>
            </a:lvl2pPr>
            <a:lvl3pPr marL="1142578" indent="-228516">
              <a:defRPr>
                <a:solidFill>
                  <a:schemeClr val="tx1"/>
                </a:solidFill>
                <a:latin typeface="Calibri" pitchFamily="34" charset="0"/>
              </a:defRPr>
            </a:lvl3pPr>
            <a:lvl4pPr marL="1599609" indent="-228516">
              <a:defRPr>
                <a:solidFill>
                  <a:schemeClr val="tx1"/>
                </a:solidFill>
                <a:latin typeface="Calibri" pitchFamily="34" charset="0"/>
              </a:defRPr>
            </a:lvl4pPr>
            <a:lvl5pPr marL="2056640" indent="-228516">
              <a:defRPr>
                <a:solidFill>
                  <a:schemeClr val="tx1"/>
                </a:solidFill>
                <a:latin typeface="Calibri" pitchFamily="34" charset="0"/>
              </a:defRPr>
            </a:lvl5pPr>
            <a:lvl6pPr marL="2513671" indent="-228516" fontAlgn="base">
              <a:spcBef>
                <a:spcPct val="0"/>
              </a:spcBef>
              <a:spcAft>
                <a:spcPct val="0"/>
              </a:spcAft>
              <a:defRPr>
                <a:solidFill>
                  <a:schemeClr val="tx1"/>
                </a:solidFill>
                <a:latin typeface="Calibri" pitchFamily="34" charset="0"/>
              </a:defRPr>
            </a:lvl6pPr>
            <a:lvl7pPr marL="2970702" indent="-228516" fontAlgn="base">
              <a:spcBef>
                <a:spcPct val="0"/>
              </a:spcBef>
              <a:spcAft>
                <a:spcPct val="0"/>
              </a:spcAft>
              <a:defRPr>
                <a:solidFill>
                  <a:schemeClr val="tx1"/>
                </a:solidFill>
                <a:latin typeface="Calibri" pitchFamily="34" charset="0"/>
              </a:defRPr>
            </a:lvl7pPr>
            <a:lvl8pPr marL="3427733" indent="-228516" fontAlgn="base">
              <a:spcBef>
                <a:spcPct val="0"/>
              </a:spcBef>
              <a:spcAft>
                <a:spcPct val="0"/>
              </a:spcAft>
              <a:defRPr>
                <a:solidFill>
                  <a:schemeClr val="tx1"/>
                </a:solidFill>
                <a:latin typeface="Calibri" pitchFamily="34" charset="0"/>
              </a:defRPr>
            </a:lvl8pPr>
            <a:lvl9pPr marL="3884765" indent="-228516" fontAlgn="base">
              <a:spcBef>
                <a:spcPct val="0"/>
              </a:spcBef>
              <a:spcAft>
                <a:spcPct val="0"/>
              </a:spcAft>
              <a:defRPr>
                <a:solidFill>
                  <a:schemeClr val="tx1"/>
                </a:solidFill>
                <a:latin typeface="Calibri" pitchFamily="34" charset="0"/>
              </a:defRPr>
            </a:lvl9pPr>
          </a:lstStyle>
          <a:p>
            <a:pPr>
              <a:defRPr/>
            </a:pPr>
            <a:fld id="{65D4DC69-E5AB-4102-A937-2CB7CEBFF43F}"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185250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b="1" baseline="0" dirty="0"/>
          </a:p>
        </p:txBody>
      </p:sp>
      <p:sp>
        <p:nvSpPr>
          <p:cNvPr id="4" name="Slide Number Placeholder 3"/>
          <p:cNvSpPr>
            <a:spLocks noGrp="1"/>
          </p:cNvSpPr>
          <p:nvPr>
            <p:ph type="sldNum" sz="quarter" idx="10"/>
          </p:nvPr>
        </p:nvSpPr>
        <p:spPr/>
        <p:txBody>
          <a:bodyPr/>
          <a:lstStyle/>
          <a:p>
            <a:pPr>
              <a:defRPr/>
            </a:pPr>
            <a:fld id="{D2BAB8C8-3E18-4E25-84CF-C92F07BD8AFF}"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p14="http://schemas.microsoft.com/office/powerpoint/2010/main" val="327591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 centre with others</a:t>
            </a:r>
          </a:p>
          <a:p>
            <a:r>
              <a:rPr lang="en-GB" dirty="0"/>
              <a:t>Useful in its own right</a:t>
            </a:r>
          </a:p>
          <a:p>
            <a:r>
              <a:rPr lang="en-GB" dirty="0"/>
              <a:t>Starting point for board questions</a:t>
            </a:r>
          </a:p>
          <a:p>
            <a:r>
              <a:rPr lang="en-GB" dirty="0"/>
              <a:t>Why is it you do what you do – can you justify difference?</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A2BCC701-4241-4188-AC8C-509252AF1C57}" type="slidenum">
              <a:rPr lang="en-GB" smtClean="0"/>
              <a:pPr>
                <a:defRPr/>
              </a:pPr>
              <a:t>6</a:t>
            </a:fld>
            <a:endParaRPr lang="en-GB" dirty="0"/>
          </a:p>
        </p:txBody>
      </p:sp>
    </p:spTree>
    <p:extLst>
      <p:ext uri="{BB962C8B-B14F-4D97-AF65-F5344CB8AC3E}">
        <p14:creationId xmlns:p14="http://schemas.microsoft.com/office/powerpoint/2010/main" val="255762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919">
              <a:defRPr/>
            </a:pPr>
            <a:endParaRPr lang="en-GB" dirty="0"/>
          </a:p>
        </p:txBody>
      </p:sp>
      <p:sp>
        <p:nvSpPr>
          <p:cNvPr id="4" name="Slide Number Placeholder 3"/>
          <p:cNvSpPr>
            <a:spLocks noGrp="1"/>
          </p:cNvSpPr>
          <p:nvPr>
            <p:ph type="sldNum" sz="quarter" idx="10"/>
          </p:nvPr>
        </p:nvSpPr>
        <p:spPr/>
        <p:txBody>
          <a:bodyPr/>
          <a:lstStyle/>
          <a:p>
            <a:fld id="{E202F79D-279F-4510-A5BB-273F5C39FE42}" type="slidenum">
              <a:rPr lang="en-GB" smtClean="0"/>
              <a:pPr/>
              <a:t>7</a:t>
            </a:fld>
            <a:endParaRPr lang="en-GB" dirty="0"/>
          </a:p>
        </p:txBody>
      </p:sp>
      <p:sp>
        <p:nvSpPr>
          <p:cNvPr id="5" name="Date Placeholder 4">
            <a:extLst>
              <a:ext uri="{FF2B5EF4-FFF2-40B4-BE49-F238E27FC236}">
                <a16:creationId xmlns:a16="http://schemas.microsoft.com/office/drawing/2014/main" id="{6B795A3B-360C-406C-A76A-81F6BADD815A}"/>
              </a:ext>
            </a:extLst>
          </p:cNvPr>
          <p:cNvSpPr>
            <a:spLocks noGrp="1"/>
          </p:cNvSpPr>
          <p:nvPr>
            <p:ph type="dt" idx="11"/>
          </p:nvPr>
        </p:nvSpPr>
        <p:spPr/>
        <p:txBody>
          <a:bodyPr/>
          <a:lstStyle/>
          <a:p>
            <a:pPr>
              <a:defRPr/>
            </a:pPr>
            <a:r>
              <a:rPr lang="en-US" dirty="0"/>
              <a:t>WHASP Unconference</a:t>
            </a:r>
            <a:endParaRPr lang="en-GB" dirty="0"/>
          </a:p>
        </p:txBody>
      </p:sp>
    </p:spTree>
    <p:extLst>
      <p:ext uri="{BB962C8B-B14F-4D97-AF65-F5344CB8AC3E}">
        <p14:creationId xmlns:p14="http://schemas.microsoft.com/office/powerpoint/2010/main" val="296811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Yvonne will outline the different methods of tenant engagement in housing (15-20 mins)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Yvonne will facilitate table discussions (15mins)</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Opportunity to chat on tables about the roles and expectations of Housing Association staff </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………………and what tenants think good tenant engagement should look like and feed that back to the room (15 mins)</a:t>
            </a:r>
          </a:p>
          <a:p>
            <a:pPr marL="0" indent="0">
              <a:buFont typeface="Arial" panose="020B0604020202020204" pitchFamily="34" charset="0"/>
              <a:buNone/>
            </a:pPr>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Fun exercise – if we have time - unlikely</a:t>
            </a:r>
          </a:p>
          <a:p>
            <a:r>
              <a:rPr lang="en-GB" sz="1200" kern="1200" dirty="0">
                <a:solidFill>
                  <a:schemeClr val="tx1"/>
                </a:solidFill>
                <a:effectLst/>
                <a:latin typeface="Arial" charset="0"/>
                <a:ea typeface="+mn-ea"/>
                <a:cs typeface="+mn-cs"/>
              </a:rPr>
              <a:t>Fantasy Dinner Party with your Involvement lead officer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Decide who you are and why them - famous, dead or alive.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The tables will share who they are and why they would as tenants</a:t>
            </a:r>
          </a:p>
          <a:p>
            <a:r>
              <a:rPr lang="en-GB" sz="1200" kern="1200" dirty="0">
                <a:solidFill>
                  <a:schemeClr val="tx1"/>
                </a:solidFill>
                <a:effectLst/>
                <a:latin typeface="Arial" charset="0"/>
                <a:ea typeface="+mn-ea"/>
                <a:cs typeface="+mn-cs"/>
              </a:rPr>
              <a:t>	</a:t>
            </a:r>
          </a:p>
          <a:p>
            <a:pPr defTabSz="914318">
              <a:defRPr/>
            </a:pPr>
            <a:endParaRPr lang="en-GB" dirty="0"/>
          </a:p>
        </p:txBody>
      </p:sp>
      <p:sp>
        <p:nvSpPr>
          <p:cNvPr id="4" name="Slide Number Placeholder 3"/>
          <p:cNvSpPr>
            <a:spLocks noGrp="1"/>
          </p:cNvSpPr>
          <p:nvPr>
            <p:ph type="sldNum" sz="quarter" idx="10"/>
          </p:nvPr>
        </p:nvSpPr>
        <p:spPr/>
        <p:txBody>
          <a:bodyPr/>
          <a:lstStyle/>
          <a:p>
            <a:pPr>
              <a:defRPr/>
            </a:pPr>
            <a:fld id="{A2BCC701-4241-4188-AC8C-509252AF1C57}" type="slidenum">
              <a:rPr lang="en-GB" smtClean="0"/>
              <a:pPr>
                <a:defRPr/>
              </a:pPr>
              <a:t>11</a:t>
            </a:fld>
            <a:endParaRPr lang="en-GB" dirty="0"/>
          </a:p>
        </p:txBody>
      </p:sp>
      <p:sp>
        <p:nvSpPr>
          <p:cNvPr id="5" name="Date Placeholder 4">
            <a:extLst>
              <a:ext uri="{FF2B5EF4-FFF2-40B4-BE49-F238E27FC236}">
                <a16:creationId xmlns:a16="http://schemas.microsoft.com/office/drawing/2014/main" id="{264BD39E-AD0F-42A1-A2E8-4C1D991D9554}"/>
              </a:ext>
            </a:extLst>
          </p:cNvPr>
          <p:cNvSpPr>
            <a:spLocks noGrp="1"/>
          </p:cNvSpPr>
          <p:nvPr>
            <p:ph type="dt" idx="11"/>
          </p:nvPr>
        </p:nvSpPr>
        <p:spPr/>
        <p:txBody>
          <a:bodyPr/>
          <a:lstStyle/>
          <a:p>
            <a:pPr>
              <a:defRPr/>
            </a:pPr>
            <a:r>
              <a:rPr lang="en-US" dirty="0"/>
              <a:t>WHASP Unconference</a:t>
            </a:r>
            <a:endParaRPr lang="en-GB" dirty="0"/>
          </a:p>
        </p:txBody>
      </p:sp>
    </p:spTree>
    <p:extLst>
      <p:ext uri="{BB962C8B-B14F-4D97-AF65-F5344CB8AC3E}">
        <p14:creationId xmlns:p14="http://schemas.microsoft.com/office/powerpoint/2010/main" val="90953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2BCC701-4241-4188-AC8C-509252AF1C57}" type="slidenum">
              <a:rPr lang="en-GB" smtClean="0"/>
              <a:pPr>
                <a:defRPr/>
              </a:pPr>
              <a:t>13</a:t>
            </a:fld>
            <a:endParaRPr lang="en-GB" dirty="0"/>
          </a:p>
        </p:txBody>
      </p:sp>
      <p:sp>
        <p:nvSpPr>
          <p:cNvPr id="5" name="Date Placeholder 4">
            <a:extLst>
              <a:ext uri="{FF2B5EF4-FFF2-40B4-BE49-F238E27FC236}">
                <a16:creationId xmlns:a16="http://schemas.microsoft.com/office/drawing/2014/main" id="{5889115F-AD81-4913-9106-77C1F33F25C1}"/>
              </a:ext>
            </a:extLst>
          </p:cNvPr>
          <p:cNvSpPr>
            <a:spLocks noGrp="1"/>
          </p:cNvSpPr>
          <p:nvPr>
            <p:ph type="dt" idx="11"/>
          </p:nvPr>
        </p:nvSpPr>
        <p:spPr/>
        <p:txBody>
          <a:bodyPr/>
          <a:lstStyle/>
          <a:p>
            <a:pPr>
              <a:defRPr/>
            </a:pPr>
            <a:r>
              <a:rPr lang="en-US" dirty="0"/>
              <a:t>WHASP Unconference</a:t>
            </a:r>
            <a:endParaRPr lang="en-GB" dirty="0"/>
          </a:p>
        </p:txBody>
      </p:sp>
    </p:spTree>
    <p:extLst>
      <p:ext uri="{BB962C8B-B14F-4D97-AF65-F5344CB8AC3E}">
        <p14:creationId xmlns:p14="http://schemas.microsoft.com/office/powerpoint/2010/main" val="3314677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r>
              <a:rPr lang="en-US" dirty="0"/>
              <a:t>WHASP Unconference</a:t>
            </a:r>
            <a:endParaRPr lang="en-GB" dirty="0"/>
          </a:p>
        </p:txBody>
      </p:sp>
      <p:sp>
        <p:nvSpPr>
          <p:cNvPr id="5" name="Slide Number Placeholder 4"/>
          <p:cNvSpPr>
            <a:spLocks noGrp="1"/>
          </p:cNvSpPr>
          <p:nvPr>
            <p:ph type="sldNum" sz="quarter" idx="11"/>
          </p:nvPr>
        </p:nvSpPr>
        <p:spPr/>
        <p:txBody>
          <a:bodyPr/>
          <a:lstStyle/>
          <a:p>
            <a:pPr>
              <a:defRPr/>
            </a:pPr>
            <a:fld id="{A2BCC701-4241-4188-AC8C-509252AF1C57}" type="slidenum">
              <a:rPr lang="en-GB" smtClean="0"/>
              <a:pPr>
                <a:defRPr/>
              </a:pPr>
              <a:t>14</a:t>
            </a:fld>
            <a:endParaRPr lang="en-GB" dirty="0"/>
          </a:p>
        </p:txBody>
      </p:sp>
    </p:spTree>
    <p:extLst>
      <p:ext uri="{BB962C8B-B14F-4D97-AF65-F5344CB8AC3E}">
        <p14:creationId xmlns:p14="http://schemas.microsoft.com/office/powerpoint/2010/main" val="58634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£113 a month</a:t>
            </a:r>
            <a:r>
              <a:rPr lang="en-GB" baseline="0" dirty="0"/>
              <a:t> per tenancy – Alpha – sheltered homes</a:t>
            </a:r>
          </a:p>
          <a:p>
            <a:r>
              <a:rPr lang="en-GB" baseline="0" dirty="0"/>
              <a:t>£64million – across Anchor, Housing 21 ad Hanover Housing and Care or £58m if the 2 bed rate is applied to 2 bed homes</a:t>
            </a:r>
          </a:p>
          <a:p>
            <a:r>
              <a:rPr lang="en-GB" baseline="0" dirty="0"/>
              <a:t>Postcode lottery – existing homes - 96% in North East  and 15% in London</a:t>
            </a:r>
          </a:p>
          <a:p>
            <a:endParaRPr lang="en-GB" dirty="0">
              <a:solidFill>
                <a:srgbClr val="7030A0"/>
              </a:solidFill>
            </a:endParaRPr>
          </a:p>
          <a:p>
            <a:r>
              <a:rPr lang="en-GB" dirty="0">
                <a:solidFill>
                  <a:srgbClr val="7030A0"/>
                </a:solidFill>
              </a:rPr>
              <a:t>Shared Accommodation Rate:£57.77 per week</a:t>
            </a:r>
          </a:p>
          <a:p>
            <a:r>
              <a:rPr lang="en-GB" dirty="0">
                <a:solidFill>
                  <a:srgbClr val="7030A0"/>
                </a:solidFill>
              </a:rPr>
              <a:t>One Bedroom Rate:£90.90 per week</a:t>
            </a:r>
          </a:p>
          <a:p>
            <a:r>
              <a:rPr lang="en-GB" dirty="0">
                <a:solidFill>
                  <a:srgbClr val="7030A0"/>
                </a:solidFill>
              </a:rPr>
              <a:t>Two Bedrooms Rate:£104.60 per week</a:t>
            </a:r>
          </a:p>
          <a:p>
            <a:r>
              <a:rPr lang="en-GB" dirty="0">
                <a:solidFill>
                  <a:srgbClr val="7030A0"/>
                </a:solidFill>
              </a:rPr>
              <a:t>Three Bedrooms Rate:£119.67 per week</a:t>
            </a:r>
          </a:p>
          <a:p>
            <a:r>
              <a:rPr lang="en-GB" dirty="0">
                <a:solidFill>
                  <a:srgbClr val="7030A0"/>
                </a:solidFill>
              </a:rPr>
              <a:t>Four Bedrooms Rate:£156.00 per week</a:t>
            </a:r>
          </a:p>
          <a:p>
            <a:r>
              <a:rPr lang="en-GB" dirty="0"/>
              <a:t>The Local Housing Allowance (LHA) limits for tenants in general needs homes will apply in 2019 rather than 2018 as previously announced by the Government. </a:t>
            </a:r>
          </a:p>
          <a:p>
            <a:r>
              <a:rPr lang="en-GB" dirty="0"/>
              <a:t>Local housing allowance is a way of working out how much housing benefit you can get to help pay the rent if you have a private landlord. </a:t>
            </a:r>
          </a:p>
          <a:p>
            <a:r>
              <a:rPr lang="en-GB" dirty="0"/>
              <a:t>If you rent from a council or housing association or have a part-rent part-buy shared ownership home, different rules are used to </a:t>
            </a:r>
            <a:r>
              <a:rPr lang="en-GB" dirty="0">
                <a:hlinkClick r:id="rId3" tooltip="See also: Housing benefit calculations"/>
              </a:rPr>
              <a:t>calculate your housing benefit</a:t>
            </a:r>
            <a:r>
              <a:rPr lang="en-GB" dirty="0"/>
              <a:t>.</a:t>
            </a:r>
          </a:p>
          <a:p>
            <a:r>
              <a:rPr lang="en-GB" dirty="0"/>
              <a:t>LHA has many of the same rules as housing benefit, but there are some extra rules that limit the amount of help you can get for a private rented home.</a:t>
            </a:r>
          </a:p>
          <a:p>
            <a:r>
              <a:rPr lang="en-GB" dirty="0"/>
              <a:t>LHA is usually paid direct to you rather than to your landlord</a:t>
            </a:r>
          </a:p>
          <a:p>
            <a:endParaRPr lang="en-GB" dirty="0"/>
          </a:p>
          <a:p>
            <a:r>
              <a:rPr lang="en-GB" dirty="0"/>
              <a:t>Changes 21</a:t>
            </a:r>
            <a:r>
              <a:rPr lang="en-GB" baseline="30000" dirty="0"/>
              <a:t>st</a:t>
            </a:r>
            <a:r>
              <a:rPr lang="en-GB" dirty="0"/>
              <a:t> November 2016</a:t>
            </a:r>
          </a:p>
          <a:p>
            <a:r>
              <a:rPr lang="en-GB" dirty="0"/>
              <a:t>A cut in benefit for people in receipt of Universal Credit: for these people LHA rates will apply to all new and existing tenants (irrespective of when they signed their tenancy agreement) where their social rent (including service charges) is higher than the relevant LHA rate. This will include the Shared Accommodation Rate for single childless people under 35 (apart from those who fall within certain exceptions that are currently set out for private sector tenants in receipt of LHA).</a:t>
            </a:r>
          </a:p>
          <a:p>
            <a:r>
              <a:rPr lang="en-GB" dirty="0"/>
              <a:t>People moved by the DWP from Housing Benefit to Universal Credit after April 2019 whose overall benefit entitlement is lower will be protected, in cash terms, under transitional protection arrangements. On reaching state pension age Universal Credit claimants flowing back on to Housing Benefit with tenancies signed before April 2016 will also continue not to be subject to LHA limits.  </a:t>
            </a:r>
          </a:p>
          <a:p>
            <a:r>
              <a:rPr lang="en-GB" dirty="0"/>
              <a:t>For people receiving Housing Benefit it will apply to tenants who have signed new or re-let tenancies on or after 1 April 2016 and their social sector rent (including service charges) is higher than the Local Housing Allowance (LHA) rate. Those on Housing Benefit with tenancy start dates prior to April 2016 will not be affected unless they subsequently renew.</a:t>
            </a:r>
          </a:p>
          <a:p>
            <a:endParaRPr lang="en-GB" dirty="0"/>
          </a:p>
          <a:p>
            <a:endParaRPr lang="en-GB" dirty="0"/>
          </a:p>
        </p:txBody>
      </p:sp>
      <p:sp>
        <p:nvSpPr>
          <p:cNvPr id="4" name="Slide Number Placeholder 3"/>
          <p:cNvSpPr>
            <a:spLocks noGrp="1"/>
          </p:cNvSpPr>
          <p:nvPr>
            <p:ph type="sldNum" sz="quarter" idx="10"/>
          </p:nvPr>
        </p:nvSpPr>
        <p:spPr/>
        <p:txBody>
          <a:bodyPr/>
          <a:lstStyle/>
          <a:p>
            <a:fld id="{AB65436E-639D-418F-8D95-71CBB2DBCC22}" type="slidenum">
              <a:rPr lang="en-GB" smtClean="0"/>
              <a:t>15</a:t>
            </a:fld>
            <a:endParaRPr lang="en-GB" dirty="0"/>
          </a:p>
        </p:txBody>
      </p:sp>
      <p:sp>
        <p:nvSpPr>
          <p:cNvPr id="5" name="Date Placeholder 4">
            <a:extLst>
              <a:ext uri="{FF2B5EF4-FFF2-40B4-BE49-F238E27FC236}">
                <a16:creationId xmlns:a16="http://schemas.microsoft.com/office/drawing/2014/main" id="{72FE1B02-1BC2-4972-A727-C1E4AC007E5C}"/>
              </a:ext>
            </a:extLst>
          </p:cNvPr>
          <p:cNvSpPr>
            <a:spLocks noGrp="1"/>
          </p:cNvSpPr>
          <p:nvPr>
            <p:ph type="dt" idx="11"/>
          </p:nvPr>
        </p:nvSpPr>
        <p:spPr/>
        <p:txBody>
          <a:bodyPr/>
          <a:lstStyle/>
          <a:p>
            <a:pPr>
              <a:defRPr/>
            </a:pPr>
            <a:r>
              <a:rPr lang="en-US" dirty="0"/>
              <a:t>WHASP Unconference</a:t>
            </a:r>
            <a:endParaRPr lang="en-GB" dirty="0"/>
          </a:p>
        </p:txBody>
      </p:sp>
    </p:spTree>
    <p:extLst>
      <p:ext uri="{BB962C8B-B14F-4D97-AF65-F5344CB8AC3E}">
        <p14:creationId xmlns:p14="http://schemas.microsoft.com/office/powerpoint/2010/main" val="2614176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EA7B7A-159B-4701-8802-4172BC8904B4}" type="datetimeFigureOut">
              <a:rPr lang="en-GB" smtClean="0"/>
              <a:t>12/07/2017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B682FD-C815-4A3B-85F8-D6901D0E1ACB}" type="slidenum">
              <a:rPr lang="en-GB" smtClean="0"/>
              <a:t>‹#›</a:t>
            </a:fld>
            <a:endParaRPr lang="en-GB" dirty="0"/>
          </a:p>
        </p:txBody>
      </p:sp>
    </p:spTree>
    <p:extLst>
      <p:ext uri="{BB962C8B-B14F-4D97-AF65-F5344CB8AC3E}">
        <p14:creationId xmlns:p14="http://schemas.microsoft.com/office/powerpoint/2010/main" val="227117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EA7B7A-159B-4701-8802-4172BC8904B4}" type="datetimeFigureOut">
              <a:rPr lang="en-GB" smtClean="0"/>
              <a:t>12/07/2017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B682FD-C815-4A3B-85F8-D6901D0E1ACB}" type="slidenum">
              <a:rPr lang="en-GB" smtClean="0"/>
              <a:t>‹#›</a:t>
            </a:fld>
            <a:endParaRPr lang="en-GB" dirty="0"/>
          </a:p>
        </p:txBody>
      </p:sp>
    </p:spTree>
    <p:extLst>
      <p:ext uri="{BB962C8B-B14F-4D97-AF65-F5344CB8AC3E}">
        <p14:creationId xmlns:p14="http://schemas.microsoft.com/office/powerpoint/2010/main" val="236502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EA7B7A-159B-4701-8802-4172BC8904B4}" type="datetimeFigureOut">
              <a:rPr lang="en-GB" smtClean="0"/>
              <a:t>12/07/2017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B682FD-C815-4A3B-85F8-D6901D0E1ACB}" type="slidenum">
              <a:rPr lang="en-GB" smtClean="0"/>
              <a:t>‹#›</a:t>
            </a:fld>
            <a:endParaRPr lang="en-GB" dirty="0"/>
          </a:p>
        </p:txBody>
      </p:sp>
    </p:spTree>
    <p:extLst>
      <p:ext uri="{BB962C8B-B14F-4D97-AF65-F5344CB8AC3E}">
        <p14:creationId xmlns:p14="http://schemas.microsoft.com/office/powerpoint/2010/main" val="26477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EA7B7A-159B-4701-8802-4172BC8904B4}" type="datetimeFigureOut">
              <a:rPr lang="en-GB" smtClean="0"/>
              <a:t>12/07/2017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B682FD-C815-4A3B-85F8-D6901D0E1ACB}" type="slidenum">
              <a:rPr lang="en-GB" smtClean="0"/>
              <a:t>‹#›</a:t>
            </a:fld>
            <a:endParaRPr lang="en-GB" dirty="0"/>
          </a:p>
        </p:txBody>
      </p:sp>
    </p:spTree>
    <p:extLst>
      <p:ext uri="{BB962C8B-B14F-4D97-AF65-F5344CB8AC3E}">
        <p14:creationId xmlns:p14="http://schemas.microsoft.com/office/powerpoint/2010/main" val="148340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EA7B7A-159B-4701-8802-4172BC8904B4}" type="datetimeFigureOut">
              <a:rPr lang="en-GB" smtClean="0"/>
              <a:t>12/07/2017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B682FD-C815-4A3B-85F8-D6901D0E1ACB}" type="slidenum">
              <a:rPr lang="en-GB" smtClean="0"/>
              <a:t>‹#›</a:t>
            </a:fld>
            <a:endParaRPr lang="en-GB" dirty="0"/>
          </a:p>
        </p:txBody>
      </p:sp>
    </p:spTree>
    <p:extLst>
      <p:ext uri="{BB962C8B-B14F-4D97-AF65-F5344CB8AC3E}">
        <p14:creationId xmlns:p14="http://schemas.microsoft.com/office/powerpoint/2010/main" val="391821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EA7B7A-159B-4701-8802-4172BC8904B4}" type="datetimeFigureOut">
              <a:rPr lang="en-GB" smtClean="0"/>
              <a:t>12/07/2017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B682FD-C815-4A3B-85F8-D6901D0E1ACB}" type="slidenum">
              <a:rPr lang="en-GB" smtClean="0"/>
              <a:t>‹#›</a:t>
            </a:fld>
            <a:endParaRPr lang="en-GB" dirty="0"/>
          </a:p>
        </p:txBody>
      </p:sp>
    </p:spTree>
    <p:extLst>
      <p:ext uri="{BB962C8B-B14F-4D97-AF65-F5344CB8AC3E}">
        <p14:creationId xmlns:p14="http://schemas.microsoft.com/office/powerpoint/2010/main" val="173958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EA7B7A-159B-4701-8802-4172BC8904B4}" type="datetimeFigureOut">
              <a:rPr lang="en-GB" smtClean="0"/>
              <a:t>12/07/2017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7B682FD-C815-4A3B-85F8-D6901D0E1ACB}" type="slidenum">
              <a:rPr lang="en-GB" smtClean="0"/>
              <a:t>‹#›</a:t>
            </a:fld>
            <a:endParaRPr lang="en-GB" dirty="0"/>
          </a:p>
        </p:txBody>
      </p:sp>
    </p:spTree>
    <p:extLst>
      <p:ext uri="{BB962C8B-B14F-4D97-AF65-F5344CB8AC3E}">
        <p14:creationId xmlns:p14="http://schemas.microsoft.com/office/powerpoint/2010/main" val="216839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EA7B7A-159B-4701-8802-4172BC8904B4}" type="datetimeFigureOut">
              <a:rPr lang="en-GB" smtClean="0"/>
              <a:t>12/07/2017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B682FD-C815-4A3B-85F8-D6901D0E1ACB}" type="slidenum">
              <a:rPr lang="en-GB" smtClean="0"/>
              <a:t>‹#›</a:t>
            </a:fld>
            <a:endParaRPr lang="en-GB" dirty="0"/>
          </a:p>
        </p:txBody>
      </p:sp>
    </p:spTree>
    <p:extLst>
      <p:ext uri="{BB962C8B-B14F-4D97-AF65-F5344CB8AC3E}">
        <p14:creationId xmlns:p14="http://schemas.microsoft.com/office/powerpoint/2010/main" val="134698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A7B7A-159B-4701-8802-4172BC8904B4}" type="datetimeFigureOut">
              <a:rPr lang="en-GB" smtClean="0"/>
              <a:t>12/07/2017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B682FD-C815-4A3B-85F8-D6901D0E1ACB}" type="slidenum">
              <a:rPr lang="en-GB" smtClean="0"/>
              <a:t>‹#›</a:t>
            </a:fld>
            <a:endParaRPr lang="en-GB" dirty="0"/>
          </a:p>
        </p:txBody>
      </p:sp>
    </p:spTree>
    <p:extLst>
      <p:ext uri="{BB962C8B-B14F-4D97-AF65-F5344CB8AC3E}">
        <p14:creationId xmlns:p14="http://schemas.microsoft.com/office/powerpoint/2010/main" val="237917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7EA7B7A-159B-4701-8802-4172BC8904B4}" type="datetimeFigureOut">
              <a:rPr lang="en-GB" smtClean="0"/>
              <a:t>12/07/2017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B682FD-C815-4A3B-85F8-D6901D0E1ACB}" type="slidenum">
              <a:rPr lang="en-GB" smtClean="0"/>
              <a:t>‹#›</a:t>
            </a:fld>
            <a:endParaRPr lang="en-GB" dirty="0"/>
          </a:p>
        </p:txBody>
      </p:sp>
    </p:spTree>
    <p:extLst>
      <p:ext uri="{BB962C8B-B14F-4D97-AF65-F5344CB8AC3E}">
        <p14:creationId xmlns:p14="http://schemas.microsoft.com/office/powerpoint/2010/main" val="150173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7EA7B7A-159B-4701-8802-4172BC8904B4}" type="datetimeFigureOut">
              <a:rPr lang="en-GB" smtClean="0"/>
              <a:t>12/07/2017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B682FD-C815-4A3B-85F8-D6901D0E1ACB}" type="slidenum">
              <a:rPr lang="en-GB" smtClean="0"/>
              <a:t>‹#›</a:t>
            </a:fld>
            <a:endParaRPr lang="en-GB" dirty="0"/>
          </a:p>
        </p:txBody>
      </p:sp>
    </p:spTree>
    <p:extLst>
      <p:ext uri="{BB962C8B-B14F-4D97-AF65-F5344CB8AC3E}">
        <p14:creationId xmlns:p14="http://schemas.microsoft.com/office/powerpoint/2010/main" val="12676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EA7B7A-159B-4701-8802-4172BC8904B4}" type="datetimeFigureOut">
              <a:rPr lang="en-GB" smtClean="0"/>
              <a:t>12/07/2017</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B682FD-C815-4A3B-85F8-D6901D0E1ACB}" type="slidenum">
              <a:rPr lang="en-GB" smtClean="0"/>
              <a:t>‹#›</a:t>
            </a:fld>
            <a:endParaRPr lang="en-GB" dirty="0"/>
          </a:p>
        </p:txBody>
      </p:sp>
    </p:spTree>
    <p:extLst>
      <p:ext uri="{BB962C8B-B14F-4D97-AF65-F5344CB8AC3E}">
        <p14:creationId xmlns:p14="http://schemas.microsoft.com/office/powerpoint/2010/main" val="2587937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vonne@tenantadvisor.ne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yvonne@tenantadvisor.ne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maxwellsenglish3ap.wikispaces.com/Adriana+B-Maxspace+pag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commons.wikimedia.org/wiki/File:Group_people_icon.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drmcgregorpresents.wikispaces.com/" TargetMode="Externa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hyperlink" Target="http://www.tenantadvisor.net/" TargetMode="External"/><Relationship Id="rId2" Type="http://schemas.openxmlformats.org/officeDocument/2006/relationships/hyperlink" Target="mailto:Yvonne@tenantadvisor.net" TargetMode="Externa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www.picserver.org/c/consultation.html"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openclipart.org/detail/171973/pilot-by-andinuryadin-171973"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ifferentiationlcs.wikispaces.com/Elementary"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4340" name="Rectangle 8"/>
          <p:cNvSpPr>
            <a:spLocks noChangeArrowheads="1"/>
          </p:cNvSpPr>
          <p:nvPr/>
        </p:nvSpPr>
        <p:spPr bwMode="auto">
          <a:xfrm>
            <a:off x="1089618" y="3501231"/>
            <a:ext cx="64801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en-GB" sz="2800" dirty="0"/>
              <a:t> </a:t>
            </a:r>
          </a:p>
        </p:txBody>
      </p:sp>
      <p:sp>
        <p:nvSpPr>
          <p:cNvPr id="14341" name="Rectangle 9"/>
          <p:cNvSpPr>
            <a:spLocks noChangeArrowheads="1"/>
          </p:cNvSpPr>
          <p:nvPr/>
        </p:nvSpPr>
        <p:spPr bwMode="auto">
          <a:xfrm>
            <a:off x="323850" y="2852738"/>
            <a:ext cx="835183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GB" sz="3600" b="1" dirty="0"/>
          </a:p>
          <a:p>
            <a:pPr algn="ctr"/>
            <a:endParaRPr lang="en-GB" sz="3600" b="1" dirty="0"/>
          </a:p>
          <a:p>
            <a:pPr algn="ctr"/>
            <a:endParaRPr lang="en-GB" sz="3600" b="1" dirty="0"/>
          </a:p>
        </p:txBody>
      </p:sp>
      <p:sp>
        <p:nvSpPr>
          <p:cNvPr id="3" name="Rectangle 2"/>
          <p:cNvSpPr/>
          <p:nvPr/>
        </p:nvSpPr>
        <p:spPr>
          <a:xfrm>
            <a:off x="142937" y="1083023"/>
            <a:ext cx="8893559" cy="6832640"/>
          </a:xfrm>
          <a:prstGeom prst="rect">
            <a:avLst/>
          </a:prstGeom>
        </p:spPr>
        <p:txBody>
          <a:bodyPr wrap="square">
            <a:spAutoFit/>
          </a:bodyPr>
          <a:lstStyle/>
          <a:p>
            <a:pPr algn="ctr"/>
            <a:r>
              <a:rPr lang="en-GB" sz="3600" b="1" kern="0" dirty="0">
                <a:solidFill>
                  <a:srgbClr val="7030A0"/>
                </a:solidFill>
              </a:rPr>
              <a:t>Value for Money </a:t>
            </a:r>
          </a:p>
          <a:p>
            <a:pPr algn="ctr"/>
            <a:r>
              <a:rPr lang="en-GB" sz="3600" b="1" kern="0" dirty="0">
                <a:solidFill>
                  <a:srgbClr val="7030A0"/>
                </a:solidFill>
                <a:latin typeface="+mn-lt"/>
              </a:rPr>
              <a:t>Changes and tenant involvement in Quality measurements</a:t>
            </a:r>
          </a:p>
          <a:p>
            <a:pPr algn="ctr"/>
            <a:endParaRPr lang="en-GB" sz="3600" b="1" kern="0" dirty="0">
              <a:solidFill>
                <a:srgbClr val="7030A0"/>
              </a:solidFill>
              <a:latin typeface="+mn-lt"/>
            </a:endParaRPr>
          </a:p>
          <a:p>
            <a:pPr algn="ctr"/>
            <a:r>
              <a:rPr lang="en-GB" sz="2800" b="1" kern="0" dirty="0">
                <a:latin typeface="+mn-lt"/>
              </a:rPr>
              <a:t>Scrutiny.Net</a:t>
            </a:r>
            <a:endParaRPr lang="en-GB" sz="3200" b="1" kern="0" dirty="0">
              <a:latin typeface="+mn-lt"/>
            </a:endParaRPr>
          </a:p>
          <a:p>
            <a:pPr marL="342900" indent="-342900" algn="ctr" eaLnBrk="0" hangingPunct="0">
              <a:spcBef>
                <a:spcPts val="0"/>
              </a:spcBef>
              <a:defRPr/>
            </a:pPr>
            <a:r>
              <a:rPr lang="en-GB" b="1" kern="0" dirty="0">
                <a:latin typeface="+mn-lt"/>
              </a:rPr>
              <a:t>Thursday 13</a:t>
            </a:r>
            <a:r>
              <a:rPr lang="en-GB" b="1" kern="0" baseline="30000" dirty="0">
                <a:latin typeface="+mn-lt"/>
              </a:rPr>
              <a:t>th</a:t>
            </a:r>
            <a:r>
              <a:rPr lang="en-GB" b="1" kern="0" dirty="0">
                <a:latin typeface="+mn-lt"/>
              </a:rPr>
              <a:t> July 2017</a:t>
            </a:r>
          </a:p>
          <a:p>
            <a:pPr marL="342900" indent="-342900" algn="r" eaLnBrk="0" hangingPunct="0">
              <a:spcBef>
                <a:spcPts val="0"/>
              </a:spcBef>
              <a:defRPr/>
            </a:pPr>
            <a:endParaRPr lang="en-GB" b="1" kern="0" dirty="0"/>
          </a:p>
          <a:p>
            <a:pPr marL="342900" indent="-342900" algn="r" eaLnBrk="0" hangingPunct="0">
              <a:spcBef>
                <a:spcPts val="0"/>
              </a:spcBef>
              <a:defRPr/>
            </a:pPr>
            <a:endParaRPr lang="en-GB" b="1" kern="0" dirty="0"/>
          </a:p>
          <a:p>
            <a:pPr marL="342900" indent="-342900" algn="r" eaLnBrk="0" hangingPunct="0">
              <a:spcBef>
                <a:spcPts val="0"/>
              </a:spcBef>
              <a:defRPr/>
            </a:pPr>
            <a:endParaRPr lang="en-GB" b="1" kern="0" dirty="0"/>
          </a:p>
          <a:p>
            <a:pPr marL="342900" indent="-342900" algn="r" eaLnBrk="0" hangingPunct="0">
              <a:spcBef>
                <a:spcPts val="0"/>
              </a:spcBef>
              <a:defRPr/>
            </a:pPr>
            <a:endParaRPr lang="en-GB" b="1" kern="0" dirty="0"/>
          </a:p>
          <a:p>
            <a:pPr marL="342900" indent="-342900" algn="r" eaLnBrk="0" hangingPunct="0">
              <a:spcBef>
                <a:spcPts val="0"/>
              </a:spcBef>
              <a:defRPr/>
            </a:pPr>
            <a:endParaRPr lang="en-GB" b="1" kern="0" dirty="0"/>
          </a:p>
          <a:p>
            <a:pPr marL="342900" indent="-342900" algn="r" eaLnBrk="0" hangingPunct="0">
              <a:spcBef>
                <a:spcPts val="0"/>
              </a:spcBef>
              <a:defRPr/>
            </a:pPr>
            <a:endParaRPr lang="en-GB" b="1" kern="0" dirty="0"/>
          </a:p>
          <a:p>
            <a:pPr marL="342900" indent="-342900" algn="r" eaLnBrk="0" hangingPunct="0">
              <a:spcBef>
                <a:spcPts val="0"/>
              </a:spcBef>
              <a:defRPr/>
            </a:pPr>
            <a:endParaRPr lang="en-GB" b="1" kern="0" dirty="0"/>
          </a:p>
          <a:p>
            <a:pPr marL="342900" indent="-342900" algn="r" eaLnBrk="0" hangingPunct="0">
              <a:spcBef>
                <a:spcPts val="0"/>
              </a:spcBef>
              <a:defRPr/>
            </a:pPr>
            <a:r>
              <a:rPr lang="en-GB" b="1" kern="0" dirty="0"/>
              <a:t>Yvonne Davies, </a:t>
            </a:r>
          </a:p>
          <a:p>
            <a:pPr marL="342900" indent="-342900" algn="r" eaLnBrk="0" hangingPunct="0">
              <a:spcBef>
                <a:spcPts val="0"/>
              </a:spcBef>
              <a:defRPr/>
            </a:pPr>
            <a:r>
              <a:rPr lang="en-GB" b="1" kern="0" dirty="0"/>
              <a:t>Scrutiny &amp; Empowerment Partners Ltd</a:t>
            </a:r>
          </a:p>
          <a:p>
            <a:pPr marL="342900" indent="-342900" algn="r" eaLnBrk="0" hangingPunct="0">
              <a:spcBef>
                <a:spcPts val="0"/>
              </a:spcBef>
              <a:defRPr/>
            </a:pPr>
            <a:r>
              <a:rPr lang="en-GB" b="1" kern="0" dirty="0"/>
              <a:t>07867974659</a:t>
            </a:r>
          </a:p>
          <a:p>
            <a:pPr marL="342900" indent="-342900" algn="r" eaLnBrk="0" hangingPunct="0">
              <a:spcBef>
                <a:spcPts val="0"/>
              </a:spcBef>
              <a:defRPr/>
            </a:pPr>
            <a:r>
              <a:rPr lang="en-GB" b="1" kern="0" dirty="0">
                <a:hlinkClick r:id="rId3"/>
              </a:rPr>
              <a:t>yvonne@tenantadvisor.net</a:t>
            </a:r>
            <a:r>
              <a:rPr lang="en-GB" b="1" kern="0" dirty="0"/>
              <a:t> </a:t>
            </a:r>
          </a:p>
          <a:p>
            <a:pPr marL="342900" indent="-342900" algn="ctr" eaLnBrk="0" hangingPunct="0">
              <a:spcBef>
                <a:spcPts val="0"/>
              </a:spcBef>
              <a:defRPr/>
            </a:pPr>
            <a:endParaRPr lang="en-GB" b="1" kern="0" dirty="0">
              <a:latin typeface="+mn-lt"/>
            </a:endParaRPr>
          </a:p>
          <a:p>
            <a:pPr marL="342900" indent="-342900" algn="ctr" eaLnBrk="0" hangingPunct="0">
              <a:spcBef>
                <a:spcPts val="0"/>
              </a:spcBef>
              <a:defRPr/>
            </a:pPr>
            <a:endParaRPr lang="en-GB" sz="3200" b="1" kern="0" dirty="0">
              <a:solidFill>
                <a:srgbClr val="FF0000"/>
              </a:solidFill>
              <a:latin typeface="+mn-lt"/>
            </a:endParaRPr>
          </a:p>
        </p:txBody>
      </p:sp>
      <p:pic>
        <p:nvPicPr>
          <p:cNvPr id="5" name="Picture 4">
            <a:extLst>
              <a:ext uri="{FF2B5EF4-FFF2-40B4-BE49-F238E27FC236}">
                <a16:creationId xmlns:a16="http://schemas.microsoft.com/office/drawing/2014/main" id="{D0452CCF-9742-41CA-AEA4-EA3762963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474" y="5517232"/>
            <a:ext cx="2138949" cy="1016001"/>
          </a:xfrm>
          <a:prstGeom prst="rect">
            <a:avLst/>
          </a:prstGeom>
        </p:spPr>
      </p:pic>
      <p:pic>
        <p:nvPicPr>
          <p:cNvPr id="8" name="Picture 7">
            <a:extLst>
              <a:ext uri="{FF2B5EF4-FFF2-40B4-BE49-F238E27FC236}">
                <a16:creationId xmlns:a16="http://schemas.microsoft.com/office/drawing/2014/main" id="{DBF4F456-E0CF-4FDC-ADFA-656AD943F5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7236" y="2708920"/>
            <a:ext cx="2249737" cy="2237098"/>
          </a:xfrm>
          <a:prstGeom prst="rect">
            <a:avLst/>
          </a:prstGeom>
        </p:spPr>
      </p:pic>
    </p:spTree>
    <p:extLst>
      <p:ext uri="{BB962C8B-B14F-4D97-AF65-F5344CB8AC3E}">
        <p14:creationId xmlns:p14="http://schemas.microsoft.com/office/powerpoint/2010/main" val="1757430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F8844-21D5-4482-B35E-DB2A91276105}"/>
              </a:ext>
            </a:extLst>
          </p:cNvPr>
          <p:cNvSpPr>
            <a:spLocks noGrp="1"/>
          </p:cNvSpPr>
          <p:nvPr>
            <p:ph type="title"/>
          </p:nvPr>
        </p:nvSpPr>
        <p:spPr>
          <a:solidFill>
            <a:srgbClr val="FFFFCC"/>
          </a:solidFill>
        </p:spPr>
        <p:txBody>
          <a:bodyPr>
            <a:normAutofit/>
          </a:bodyPr>
          <a:lstStyle/>
          <a:p>
            <a:pPr algn="ctr"/>
            <a:r>
              <a:rPr lang="en-GB" sz="4800" b="1" dirty="0">
                <a:latin typeface="+mn-lt"/>
              </a:rPr>
              <a:t>Lunch 12.45 - 1.15m</a:t>
            </a:r>
          </a:p>
        </p:txBody>
      </p:sp>
      <p:pic>
        <p:nvPicPr>
          <p:cNvPr id="5" name="Content Placeholder 4">
            <a:extLst>
              <a:ext uri="{FF2B5EF4-FFF2-40B4-BE49-F238E27FC236}">
                <a16:creationId xmlns:a16="http://schemas.microsoft.com/office/drawing/2014/main" id="{58A0B127-3DEC-48EC-AC7C-82C1918C95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844824"/>
            <a:ext cx="4896543" cy="4792489"/>
          </a:xfrm>
        </p:spPr>
      </p:pic>
      <p:pic>
        <p:nvPicPr>
          <p:cNvPr id="6" name="Picture 5">
            <a:extLst>
              <a:ext uri="{FF2B5EF4-FFF2-40B4-BE49-F238E27FC236}">
                <a16:creationId xmlns:a16="http://schemas.microsoft.com/office/drawing/2014/main" id="{EF3CDF32-048D-427B-BED7-FB3A476EA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189513"/>
            <a:ext cx="1212766" cy="576064"/>
          </a:xfrm>
          <a:prstGeom prst="rect">
            <a:avLst/>
          </a:prstGeom>
        </p:spPr>
      </p:pic>
    </p:spTree>
    <p:extLst>
      <p:ext uri="{BB962C8B-B14F-4D97-AF65-F5344CB8AC3E}">
        <p14:creationId xmlns:p14="http://schemas.microsoft.com/office/powerpoint/2010/main" val="412935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4340" name="Rectangle 8"/>
          <p:cNvSpPr>
            <a:spLocks noChangeArrowheads="1"/>
          </p:cNvSpPr>
          <p:nvPr/>
        </p:nvSpPr>
        <p:spPr bwMode="auto">
          <a:xfrm>
            <a:off x="1089618" y="3501231"/>
            <a:ext cx="64801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en-GB" sz="2800" dirty="0"/>
              <a:t> </a:t>
            </a:r>
          </a:p>
        </p:txBody>
      </p:sp>
      <p:sp>
        <p:nvSpPr>
          <p:cNvPr id="14341" name="Rectangle 9"/>
          <p:cNvSpPr>
            <a:spLocks noChangeArrowheads="1"/>
          </p:cNvSpPr>
          <p:nvPr/>
        </p:nvSpPr>
        <p:spPr bwMode="auto">
          <a:xfrm>
            <a:off x="323850" y="2852738"/>
            <a:ext cx="835183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GB" sz="3600" b="1" dirty="0"/>
          </a:p>
          <a:p>
            <a:pPr algn="ctr"/>
            <a:endParaRPr lang="en-GB" sz="3600" b="1" dirty="0"/>
          </a:p>
          <a:p>
            <a:pPr algn="ctr"/>
            <a:endParaRPr lang="en-GB" sz="3600" b="1" dirty="0"/>
          </a:p>
        </p:txBody>
      </p:sp>
      <p:sp>
        <p:nvSpPr>
          <p:cNvPr id="3" name="Rectangle 2"/>
          <p:cNvSpPr/>
          <p:nvPr/>
        </p:nvSpPr>
        <p:spPr>
          <a:xfrm>
            <a:off x="142937" y="1083023"/>
            <a:ext cx="8893559" cy="5724644"/>
          </a:xfrm>
          <a:prstGeom prst="rect">
            <a:avLst/>
          </a:prstGeom>
        </p:spPr>
        <p:txBody>
          <a:bodyPr wrap="square">
            <a:spAutoFit/>
          </a:bodyPr>
          <a:lstStyle/>
          <a:p>
            <a:pPr algn="ctr"/>
            <a:r>
              <a:rPr lang="en-GB" sz="3600" b="1" kern="0" dirty="0">
                <a:solidFill>
                  <a:srgbClr val="7030A0"/>
                </a:solidFill>
              </a:rPr>
              <a:t>On the couch</a:t>
            </a:r>
            <a:endParaRPr lang="en-GB" sz="3600" b="1" kern="0" dirty="0">
              <a:solidFill>
                <a:srgbClr val="7030A0"/>
              </a:solidFill>
              <a:latin typeface="+mn-lt"/>
            </a:endParaRPr>
          </a:p>
          <a:p>
            <a:pPr algn="ctr"/>
            <a:r>
              <a:rPr lang="en-GB" sz="2800" b="1" kern="0" dirty="0">
                <a:latin typeface="+mn-lt"/>
              </a:rPr>
              <a:t>S.net</a:t>
            </a:r>
            <a:endParaRPr lang="en-GB" sz="3200" b="1" kern="0" dirty="0">
              <a:latin typeface="+mn-lt"/>
            </a:endParaRPr>
          </a:p>
          <a:p>
            <a:pPr marL="342900" indent="-342900" algn="ctr" eaLnBrk="0" hangingPunct="0">
              <a:spcBef>
                <a:spcPts val="0"/>
              </a:spcBef>
              <a:defRPr/>
            </a:pPr>
            <a:r>
              <a:rPr lang="en-GB" b="1" kern="0" dirty="0">
                <a:latin typeface="+mn-lt"/>
              </a:rPr>
              <a:t>Thursday  13</a:t>
            </a:r>
            <a:r>
              <a:rPr lang="en-GB" b="1" kern="0" baseline="30000" dirty="0">
                <a:latin typeface="+mn-lt"/>
              </a:rPr>
              <a:t>th</a:t>
            </a:r>
            <a:r>
              <a:rPr lang="en-GB" b="1" kern="0" dirty="0">
                <a:latin typeface="+mn-lt"/>
              </a:rPr>
              <a:t> July 2017</a:t>
            </a:r>
          </a:p>
          <a:p>
            <a:pPr marL="342900" indent="-342900" algn="r" eaLnBrk="0" hangingPunct="0">
              <a:spcBef>
                <a:spcPts val="0"/>
              </a:spcBef>
              <a:defRPr/>
            </a:pPr>
            <a:endParaRPr lang="en-GB" b="1" kern="0" dirty="0"/>
          </a:p>
          <a:p>
            <a:pPr marL="342900" indent="-342900" algn="r" eaLnBrk="0" hangingPunct="0">
              <a:spcBef>
                <a:spcPts val="0"/>
              </a:spcBef>
              <a:defRPr/>
            </a:pPr>
            <a:endParaRPr lang="en-GB" b="1" kern="0" dirty="0"/>
          </a:p>
          <a:p>
            <a:pPr marL="342900" indent="-342900" algn="r" eaLnBrk="0" hangingPunct="0">
              <a:spcBef>
                <a:spcPts val="0"/>
              </a:spcBef>
              <a:defRPr/>
            </a:pPr>
            <a:endParaRPr lang="en-GB" b="1" kern="0" dirty="0"/>
          </a:p>
          <a:p>
            <a:pPr marL="342900" indent="-342900" algn="r" eaLnBrk="0" hangingPunct="0">
              <a:spcBef>
                <a:spcPts val="0"/>
              </a:spcBef>
              <a:defRPr/>
            </a:pPr>
            <a:endParaRPr lang="en-GB" b="1" kern="0" dirty="0"/>
          </a:p>
          <a:p>
            <a:pPr marL="342900" indent="-342900" algn="r" eaLnBrk="0" hangingPunct="0">
              <a:spcBef>
                <a:spcPts val="0"/>
              </a:spcBef>
              <a:defRPr/>
            </a:pPr>
            <a:endParaRPr lang="en-GB" b="1" kern="0" dirty="0"/>
          </a:p>
          <a:p>
            <a:pPr marL="342900" indent="-342900" algn="r" eaLnBrk="0" hangingPunct="0">
              <a:spcBef>
                <a:spcPts val="0"/>
              </a:spcBef>
              <a:defRPr/>
            </a:pPr>
            <a:endParaRPr lang="en-GB" b="1" kern="0" dirty="0"/>
          </a:p>
          <a:p>
            <a:pPr marL="342900" indent="-342900" algn="r" eaLnBrk="0" hangingPunct="0">
              <a:spcBef>
                <a:spcPts val="0"/>
              </a:spcBef>
              <a:defRPr/>
            </a:pPr>
            <a:endParaRPr lang="en-GB" b="1" kern="0" dirty="0"/>
          </a:p>
          <a:p>
            <a:pPr marL="342900" indent="-342900" algn="r" eaLnBrk="0" hangingPunct="0">
              <a:spcBef>
                <a:spcPts val="0"/>
              </a:spcBef>
              <a:defRPr/>
            </a:pPr>
            <a:endParaRPr lang="en-GB" b="1" kern="0" dirty="0"/>
          </a:p>
          <a:p>
            <a:pPr marL="342900" indent="-342900" algn="r" eaLnBrk="0" hangingPunct="0">
              <a:spcBef>
                <a:spcPts val="0"/>
              </a:spcBef>
              <a:defRPr/>
            </a:pPr>
            <a:endParaRPr lang="en-GB" b="1" kern="0" dirty="0"/>
          </a:p>
          <a:p>
            <a:pPr marL="342900" indent="-342900" algn="r" eaLnBrk="0" hangingPunct="0">
              <a:spcBef>
                <a:spcPts val="0"/>
              </a:spcBef>
              <a:defRPr/>
            </a:pPr>
            <a:r>
              <a:rPr lang="en-GB" b="1" kern="0" dirty="0"/>
              <a:t>Yvonne Davies, </a:t>
            </a:r>
          </a:p>
          <a:p>
            <a:pPr marL="342900" indent="-342900" algn="r" eaLnBrk="0" hangingPunct="0">
              <a:spcBef>
                <a:spcPts val="0"/>
              </a:spcBef>
              <a:defRPr/>
            </a:pPr>
            <a:r>
              <a:rPr lang="en-GB" b="1" kern="0" dirty="0"/>
              <a:t>Scrutiny &amp; Empowerment Partners Ltd</a:t>
            </a:r>
          </a:p>
          <a:p>
            <a:pPr marL="342900" indent="-342900" algn="r" eaLnBrk="0" hangingPunct="0">
              <a:spcBef>
                <a:spcPts val="0"/>
              </a:spcBef>
              <a:defRPr/>
            </a:pPr>
            <a:r>
              <a:rPr lang="en-GB" b="1" kern="0" dirty="0"/>
              <a:t>07867974659</a:t>
            </a:r>
          </a:p>
          <a:p>
            <a:pPr marL="342900" indent="-342900" algn="r" eaLnBrk="0" hangingPunct="0">
              <a:spcBef>
                <a:spcPts val="0"/>
              </a:spcBef>
              <a:defRPr/>
            </a:pPr>
            <a:r>
              <a:rPr lang="en-GB" b="1" kern="0" dirty="0">
                <a:hlinkClick r:id="rId3"/>
              </a:rPr>
              <a:t>yvonne@tenantadvisor.net</a:t>
            </a:r>
            <a:r>
              <a:rPr lang="en-GB" b="1" kern="0" dirty="0"/>
              <a:t> </a:t>
            </a:r>
          </a:p>
          <a:p>
            <a:pPr marL="342900" indent="-342900" algn="ctr" eaLnBrk="0" hangingPunct="0">
              <a:spcBef>
                <a:spcPts val="0"/>
              </a:spcBef>
              <a:defRPr/>
            </a:pPr>
            <a:endParaRPr lang="en-GB" b="1" kern="0" dirty="0">
              <a:latin typeface="+mn-lt"/>
            </a:endParaRPr>
          </a:p>
          <a:p>
            <a:pPr marL="342900" indent="-342900" algn="ctr" eaLnBrk="0" hangingPunct="0">
              <a:spcBef>
                <a:spcPts val="0"/>
              </a:spcBef>
              <a:defRPr/>
            </a:pPr>
            <a:endParaRPr lang="en-GB" sz="3200" b="1" kern="0" dirty="0">
              <a:solidFill>
                <a:srgbClr val="FF0000"/>
              </a:solidFill>
              <a:latin typeface="+mn-lt"/>
            </a:endParaRPr>
          </a:p>
        </p:txBody>
      </p:sp>
      <p:pic>
        <p:nvPicPr>
          <p:cNvPr id="5" name="Picture 4">
            <a:extLst>
              <a:ext uri="{FF2B5EF4-FFF2-40B4-BE49-F238E27FC236}">
                <a16:creationId xmlns:a16="http://schemas.microsoft.com/office/drawing/2014/main" id="{D0452CCF-9742-41CA-AEA4-EA3762963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474" y="5517232"/>
            <a:ext cx="2138949" cy="1016001"/>
          </a:xfrm>
          <a:prstGeom prst="rect">
            <a:avLst/>
          </a:prstGeom>
        </p:spPr>
      </p:pic>
      <p:pic>
        <p:nvPicPr>
          <p:cNvPr id="12" name="Picture 11">
            <a:extLst>
              <a:ext uri="{FF2B5EF4-FFF2-40B4-BE49-F238E27FC236}">
                <a16:creationId xmlns:a16="http://schemas.microsoft.com/office/drawing/2014/main" id="{30B25061-F470-4CB8-ACFF-74CE1982A8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593" y="2636912"/>
            <a:ext cx="3168352" cy="2376264"/>
          </a:xfrm>
          <a:prstGeom prst="rect">
            <a:avLst/>
          </a:prstGeom>
        </p:spPr>
      </p:pic>
    </p:spTree>
    <p:extLst>
      <p:ext uri="{BB962C8B-B14F-4D97-AF65-F5344CB8AC3E}">
        <p14:creationId xmlns:p14="http://schemas.microsoft.com/office/powerpoint/2010/main" val="409815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58B0-F7E2-455C-A76A-25C9729ADB3E}"/>
              </a:ext>
            </a:extLst>
          </p:cNvPr>
          <p:cNvSpPr>
            <a:spLocks noGrp="1"/>
          </p:cNvSpPr>
          <p:nvPr>
            <p:ph type="title"/>
          </p:nvPr>
        </p:nvSpPr>
        <p:spPr/>
        <p:txBody>
          <a:bodyPr>
            <a:normAutofit/>
          </a:bodyPr>
          <a:lstStyle/>
          <a:p>
            <a:pPr algn="ctr"/>
            <a:r>
              <a:rPr lang="en-GB" sz="4000" b="1" dirty="0">
                <a:solidFill>
                  <a:srgbClr val="7030A0"/>
                </a:solidFill>
                <a:latin typeface="+mn-lt"/>
              </a:rPr>
              <a:t>On the couch</a:t>
            </a:r>
          </a:p>
        </p:txBody>
      </p:sp>
      <p:pic>
        <p:nvPicPr>
          <p:cNvPr id="6" name="Picture 5">
            <a:extLst>
              <a:ext uri="{FF2B5EF4-FFF2-40B4-BE49-F238E27FC236}">
                <a16:creationId xmlns:a16="http://schemas.microsoft.com/office/drawing/2014/main" id="{5402A9F8-0627-4712-97F2-77B48B3293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6189513"/>
            <a:ext cx="1212766" cy="576064"/>
          </a:xfrm>
          <a:prstGeom prst="rect">
            <a:avLst/>
          </a:prstGeom>
        </p:spPr>
      </p:pic>
      <p:sp>
        <p:nvSpPr>
          <p:cNvPr id="10" name="Content Placeholder 9">
            <a:extLst>
              <a:ext uri="{FF2B5EF4-FFF2-40B4-BE49-F238E27FC236}">
                <a16:creationId xmlns:a16="http://schemas.microsoft.com/office/drawing/2014/main" id="{83C75E3E-5D94-4E37-93BF-1057D82B1ED2}"/>
              </a:ext>
            </a:extLst>
          </p:cNvPr>
          <p:cNvSpPr>
            <a:spLocks noGrp="1"/>
          </p:cNvSpPr>
          <p:nvPr>
            <p:ph idx="1"/>
          </p:nvPr>
        </p:nvSpPr>
        <p:spPr>
          <a:xfrm>
            <a:off x="628650" y="1340768"/>
            <a:ext cx="7886700" cy="4836195"/>
          </a:xfrm>
        </p:spPr>
        <p:txBody>
          <a:bodyPr/>
          <a:lstStyle/>
          <a:p>
            <a:r>
              <a:rPr lang="en-GB" dirty="0"/>
              <a:t>Fire Safety – approaches to communicating, assurance for tenants and helping tenants to feel safe</a:t>
            </a:r>
          </a:p>
          <a:p>
            <a:r>
              <a:rPr lang="en-GB" dirty="0"/>
              <a:t>Local Housing Allowance for older tenants and those under 35 years (shared rooms) – what is everyone doing to consult and inform tenants</a:t>
            </a:r>
          </a:p>
          <a:p>
            <a:r>
              <a:rPr lang="en-GB" dirty="0"/>
              <a:t>Data protection</a:t>
            </a:r>
          </a:p>
          <a:p>
            <a:r>
              <a:rPr lang="en-GB" dirty="0"/>
              <a:t>Resurrection of the National Tenant Voice</a:t>
            </a:r>
          </a:p>
          <a:p>
            <a:endParaRPr lang="en-GB" dirty="0"/>
          </a:p>
        </p:txBody>
      </p:sp>
      <p:pic>
        <p:nvPicPr>
          <p:cNvPr id="11" name="Content Placeholder 8">
            <a:extLst>
              <a:ext uri="{FF2B5EF4-FFF2-40B4-BE49-F238E27FC236}">
                <a16:creationId xmlns:a16="http://schemas.microsoft.com/office/drawing/2014/main" id="{8D79A24B-86DC-4964-9877-B886A2E154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87824" y="3948178"/>
            <a:ext cx="3077135" cy="2861735"/>
          </a:xfrm>
          <a:prstGeom prst="rect">
            <a:avLst/>
          </a:prstGeom>
        </p:spPr>
      </p:pic>
    </p:spTree>
    <p:extLst>
      <p:ext uri="{BB962C8B-B14F-4D97-AF65-F5344CB8AC3E}">
        <p14:creationId xmlns:p14="http://schemas.microsoft.com/office/powerpoint/2010/main" val="65737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E2EF-7BD2-4114-AFB5-C7104A5F889B}"/>
              </a:ext>
            </a:extLst>
          </p:cNvPr>
          <p:cNvSpPr>
            <a:spLocks noGrp="1"/>
          </p:cNvSpPr>
          <p:nvPr>
            <p:ph type="title"/>
          </p:nvPr>
        </p:nvSpPr>
        <p:spPr/>
        <p:txBody>
          <a:bodyPr>
            <a:normAutofit/>
          </a:bodyPr>
          <a:lstStyle/>
          <a:p>
            <a:pPr algn="ctr"/>
            <a:r>
              <a:rPr lang="en-GB" sz="3600" b="1" dirty="0">
                <a:solidFill>
                  <a:srgbClr val="7030A0"/>
                </a:solidFill>
                <a:latin typeface="+mn-lt"/>
              </a:rPr>
              <a:t>Health and Safety Matters!</a:t>
            </a:r>
          </a:p>
        </p:txBody>
      </p:sp>
      <p:sp>
        <p:nvSpPr>
          <p:cNvPr id="3" name="Content Placeholder 2">
            <a:extLst>
              <a:ext uri="{FF2B5EF4-FFF2-40B4-BE49-F238E27FC236}">
                <a16:creationId xmlns:a16="http://schemas.microsoft.com/office/drawing/2014/main" id="{7C1E7C66-3832-4E32-B83D-32D4ABE4DD03}"/>
              </a:ext>
            </a:extLst>
          </p:cNvPr>
          <p:cNvSpPr>
            <a:spLocks noGrp="1"/>
          </p:cNvSpPr>
          <p:nvPr>
            <p:ph sz="half" idx="1"/>
          </p:nvPr>
        </p:nvSpPr>
        <p:spPr/>
        <p:txBody>
          <a:bodyPr>
            <a:normAutofit lnSpcReduction="10000"/>
          </a:bodyPr>
          <a:lstStyle/>
          <a:p>
            <a:r>
              <a:rPr lang="en-GB" dirty="0"/>
              <a:t>Fire Risk Assessments</a:t>
            </a:r>
          </a:p>
          <a:p>
            <a:r>
              <a:rPr lang="en-GB" dirty="0"/>
              <a:t>Fire alarm tests</a:t>
            </a:r>
          </a:p>
          <a:p>
            <a:r>
              <a:rPr lang="en-GB" dirty="0"/>
              <a:t>Gas</a:t>
            </a:r>
          </a:p>
          <a:p>
            <a:r>
              <a:rPr lang="en-GB" dirty="0"/>
              <a:t>Other fuels</a:t>
            </a:r>
          </a:p>
          <a:p>
            <a:r>
              <a:rPr lang="en-GB" dirty="0"/>
              <a:t>Legionella - water</a:t>
            </a:r>
          </a:p>
          <a:p>
            <a:r>
              <a:rPr lang="en-GB" dirty="0"/>
              <a:t>Asbestos </a:t>
            </a:r>
          </a:p>
          <a:p>
            <a:r>
              <a:rPr lang="en-GB" dirty="0"/>
              <a:t>Accident &amp; incident reporting</a:t>
            </a:r>
          </a:p>
          <a:p>
            <a:r>
              <a:rPr lang="en-GB" dirty="0"/>
              <a:t>Electricity</a:t>
            </a:r>
          </a:p>
          <a:p>
            <a:r>
              <a:rPr lang="en-GB" dirty="0"/>
              <a:t>Lift testing</a:t>
            </a:r>
          </a:p>
          <a:p>
            <a:r>
              <a:rPr lang="en-GB" dirty="0"/>
              <a:t>Business Continuity plans</a:t>
            </a:r>
          </a:p>
          <a:p>
            <a:r>
              <a:rPr lang="en-GB" dirty="0"/>
              <a:t>Insurance</a:t>
            </a:r>
          </a:p>
          <a:p>
            <a:r>
              <a:rPr lang="en-GB" dirty="0"/>
              <a:t>Door entry</a:t>
            </a:r>
          </a:p>
          <a:p>
            <a:pPr marL="0" indent="0">
              <a:buNone/>
            </a:pPr>
            <a:endParaRPr lang="en-GB" dirty="0"/>
          </a:p>
          <a:p>
            <a:endParaRPr lang="en-GB" dirty="0"/>
          </a:p>
          <a:p>
            <a:endParaRPr lang="en-GB" dirty="0"/>
          </a:p>
          <a:p>
            <a:endParaRPr lang="en-GB" dirty="0"/>
          </a:p>
        </p:txBody>
      </p:sp>
      <p:sp>
        <p:nvSpPr>
          <p:cNvPr id="4" name="Content Placeholder 3">
            <a:extLst>
              <a:ext uri="{FF2B5EF4-FFF2-40B4-BE49-F238E27FC236}">
                <a16:creationId xmlns:a16="http://schemas.microsoft.com/office/drawing/2014/main" id="{77D73440-1AFE-42D6-BEEA-9993DE181108}"/>
              </a:ext>
            </a:extLst>
          </p:cNvPr>
          <p:cNvSpPr>
            <a:spLocks noGrp="1"/>
          </p:cNvSpPr>
          <p:nvPr>
            <p:ph sz="half" idx="2"/>
          </p:nvPr>
        </p:nvSpPr>
        <p:spPr>
          <a:xfrm>
            <a:off x="5076056" y="1772816"/>
            <a:ext cx="3888432" cy="4896543"/>
          </a:xfrm>
        </p:spPr>
        <p:txBody>
          <a:bodyPr>
            <a:normAutofit/>
          </a:bodyPr>
          <a:lstStyle/>
          <a:p>
            <a:pPr marL="0" indent="0">
              <a:buNone/>
            </a:pPr>
            <a:r>
              <a:rPr lang="en-GB" dirty="0">
                <a:solidFill>
                  <a:srgbClr val="FF0000"/>
                </a:solidFill>
              </a:rPr>
              <a:t>Number of tests</a:t>
            </a:r>
          </a:p>
          <a:p>
            <a:pPr marL="0" indent="0">
              <a:buNone/>
            </a:pPr>
            <a:r>
              <a:rPr lang="en-GB" dirty="0">
                <a:solidFill>
                  <a:srgbClr val="FF0000"/>
                </a:solidFill>
              </a:rPr>
              <a:t>Number of completed tests</a:t>
            </a:r>
          </a:p>
          <a:p>
            <a:endParaRPr lang="en-GB" dirty="0"/>
          </a:p>
          <a:p>
            <a:pPr marL="0" indent="0">
              <a:buNone/>
            </a:pPr>
            <a:r>
              <a:rPr lang="en-GB" dirty="0">
                <a:solidFill>
                  <a:srgbClr val="7030A0"/>
                </a:solidFill>
              </a:rPr>
              <a:t>How can you support your landlord to communicate what to expect to tenants?</a:t>
            </a:r>
          </a:p>
          <a:p>
            <a:pPr marL="0" indent="0">
              <a:buNone/>
            </a:pPr>
            <a:endParaRPr lang="en-GB" dirty="0">
              <a:solidFill>
                <a:srgbClr val="7030A0"/>
              </a:solidFill>
            </a:endParaRPr>
          </a:p>
          <a:p>
            <a:pPr marL="0" indent="0">
              <a:buNone/>
            </a:pPr>
            <a:r>
              <a:rPr lang="en-GB" dirty="0">
                <a:solidFill>
                  <a:srgbClr val="7030A0"/>
                </a:solidFill>
              </a:rPr>
              <a:t>What performance data do you see as involved tenants?</a:t>
            </a:r>
          </a:p>
          <a:p>
            <a:pPr marL="0" indent="0">
              <a:buNone/>
            </a:pPr>
            <a:endParaRPr lang="en-GB" dirty="0">
              <a:solidFill>
                <a:srgbClr val="7030A0"/>
              </a:solidFill>
            </a:endParaRPr>
          </a:p>
          <a:p>
            <a:pPr marL="0" indent="0">
              <a:buNone/>
            </a:pPr>
            <a:r>
              <a:rPr lang="en-GB" dirty="0">
                <a:solidFill>
                  <a:srgbClr val="7030A0"/>
                </a:solidFill>
              </a:rPr>
              <a:t>How can you help your landlord to make tenants feel safe?</a:t>
            </a:r>
          </a:p>
          <a:p>
            <a:endParaRPr lang="en-GB" dirty="0"/>
          </a:p>
        </p:txBody>
      </p:sp>
      <p:pic>
        <p:nvPicPr>
          <p:cNvPr id="5" name="Picture 4">
            <a:extLst>
              <a:ext uri="{FF2B5EF4-FFF2-40B4-BE49-F238E27FC236}">
                <a16:creationId xmlns:a16="http://schemas.microsoft.com/office/drawing/2014/main" id="{28A6DA00-A4FB-4291-8A6E-9CFA1E6D7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234" y="6265199"/>
            <a:ext cx="1212766" cy="576064"/>
          </a:xfrm>
          <a:prstGeom prst="rect">
            <a:avLst/>
          </a:prstGeom>
        </p:spPr>
      </p:pic>
      <p:pic>
        <p:nvPicPr>
          <p:cNvPr id="7" name="Picture 6">
            <a:extLst>
              <a:ext uri="{FF2B5EF4-FFF2-40B4-BE49-F238E27FC236}">
                <a16:creationId xmlns:a16="http://schemas.microsoft.com/office/drawing/2014/main" id="{62B5EC70-30AB-492D-8E9B-E5092211A9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7758" y="2348880"/>
            <a:ext cx="1884322" cy="2520280"/>
          </a:xfrm>
          <a:prstGeom prst="rect">
            <a:avLst/>
          </a:prstGeom>
        </p:spPr>
      </p:pic>
    </p:spTree>
    <p:extLst>
      <p:ext uri="{BB962C8B-B14F-4D97-AF65-F5344CB8AC3E}">
        <p14:creationId xmlns:p14="http://schemas.microsoft.com/office/powerpoint/2010/main" val="1775798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869DE-924B-42AE-B656-ADD03BC937CA}"/>
              </a:ext>
            </a:extLst>
          </p:cNvPr>
          <p:cNvSpPr>
            <a:spLocks noGrp="1"/>
          </p:cNvSpPr>
          <p:nvPr>
            <p:ph type="title"/>
          </p:nvPr>
        </p:nvSpPr>
        <p:spPr>
          <a:xfrm>
            <a:off x="628650" y="116633"/>
            <a:ext cx="7886700" cy="936104"/>
          </a:xfrm>
        </p:spPr>
        <p:txBody>
          <a:bodyPr/>
          <a:lstStyle/>
          <a:p>
            <a:pPr algn="ctr"/>
            <a:r>
              <a:rPr lang="en-GB" b="1" dirty="0">
                <a:solidFill>
                  <a:srgbClr val="7030A0"/>
                </a:solidFill>
                <a:latin typeface="+mn-lt"/>
              </a:rPr>
              <a:t>National Tenant Voice</a:t>
            </a:r>
          </a:p>
        </p:txBody>
      </p:sp>
      <p:sp>
        <p:nvSpPr>
          <p:cNvPr id="3" name="Content Placeholder 2">
            <a:extLst>
              <a:ext uri="{FF2B5EF4-FFF2-40B4-BE49-F238E27FC236}">
                <a16:creationId xmlns:a16="http://schemas.microsoft.com/office/drawing/2014/main" id="{EA95C1C3-003B-44F5-8D64-247F9BE7D315}"/>
              </a:ext>
            </a:extLst>
          </p:cNvPr>
          <p:cNvSpPr>
            <a:spLocks noGrp="1"/>
          </p:cNvSpPr>
          <p:nvPr>
            <p:ph idx="1"/>
          </p:nvPr>
        </p:nvSpPr>
        <p:spPr>
          <a:xfrm>
            <a:off x="628650" y="1052736"/>
            <a:ext cx="7886700" cy="5760640"/>
          </a:xfrm>
        </p:spPr>
        <p:txBody>
          <a:bodyPr>
            <a:normAutofit/>
          </a:bodyPr>
          <a:lstStyle/>
          <a:p>
            <a:r>
              <a:rPr lang="en-GB" dirty="0"/>
              <a:t>2007 – Cave Report – led to the formation of the TSA</a:t>
            </a:r>
          </a:p>
          <a:p>
            <a:r>
              <a:rPr lang="en-GB" dirty="0"/>
              <a:t>Closed funding – new Government 2010 - could not self fund</a:t>
            </a:r>
          </a:p>
          <a:p>
            <a:r>
              <a:rPr lang="en-GB" dirty="0"/>
              <a:t>Tenant voice of Health and Safety?</a:t>
            </a:r>
          </a:p>
          <a:p>
            <a:pPr marL="0" indent="0">
              <a:buNone/>
            </a:pPr>
            <a:r>
              <a:rPr lang="en-GB" dirty="0">
                <a:solidFill>
                  <a:srgbClr val="C00000"/>
                </a:solidFill>
              </a:rPr>
              <a:t>Can you gear up your tenants to be part of the voice as a regional representative?</a:t>
            </a:r>
          </a:p>
          <a:p>
            <a:pPr marL="0" indent="0">
              <a:buNone/>
            </a:pPr>
            <a:r>
              <a:rPr lang="en-GB" b="1" dirty="0">
                <a:solidFill>
                  <a:srgbClr val="7030A0"/>
                </a:solidFill>
              </a:rPr>
              <a:t>The NTV had four main roles:</a:t>
            </a:r>
          </a:p>
          <a:p>
            <a:r>
              <a:rPr lang="en-GB" b="1" dirty="0">
                <a:solidFill>
                  <a:srgbClr val="7030A0"/>
                </a:solidFill>
              </a:rPr>
              <a:t>Advocacy</a:t>
            </a:r>
            <a:r>
              <a:rPr lang="en-GB" dirty="0">
                <a:solidFill>
                  <a:srgbClr val="C00000"/>
                </a:solidFill>
              </a:rPr>
              <a:t> </a:t>
            </a:r>
            <a:r>
              <a:rPr lang="en-GB" dirty="0"/>
              <a:t>– helping social tenants collectively to speak for themselves as a distinct group in society and to put their views to government and other bodies on any issue affecting social tenants</a:t>
            </a:r>
          </a:p>
          <a:p>
            <a:r>
              <a:rPr lang="en-GB" b="1" dirty="0">
                <a:solidFill>
                  <a:srgbClr val="7030A0"/>
                </a:solidFill>
              </a:rPr>
              <a:t>Research </a:t>
            </a:r>
            <a:r>
              <a:rPr lang="en-GB" dirty="0"/>
              <a:t>– identifying the impact that policies will have on social tenants and discovering the views of a wide range of tenants on policy issues</a:t>
            </a:r>
          </a:p>
          <a:p>
            <a:r>
              <a:rPr lang="en-GB" b="1" dirty="0">
                <a:solidFill>
                  <a:srgbClr val="7030A0"/>
                </a:solidFill>
              </a:rPr>
              <a:t>Communication</a:t>
            </a:r>
            <a:r>
              <a:rPr lang="en-GB" dirty="0">
                <a:solidFill>
                  <a:srgbClr val="7030A0"/>
                </a:solidFill>
              </a:rPr>
              <a:t> </a:t>
            </a:r>
            <a:r>
              <a:rPr lang="en-GB" dirty="0"/>
              <a:t>– providing good information to tenants and developing a two-way dialogue with them</a:t>
            </a:r>
          </a:p>
          <a:p>
            <a:r>
              <a:rPr lang="en-GB" b="1" dirty="0">
                <a:solidFill>
                  <a:srgbClr val="7030A0"/>
                </a:solidFill>
              </a:rPr>
              <a:t>Support for the representative tenants’ movement </a:t>
            </a:r>
            <a:r>
              <a:rPr lang="en-GB" dirty="0"/>
              <a:t>– to help it to develop and strengthen</a:t>
            </a:r>
          </a:p>
          <a:p>
            <a:pPr marL="0" indent="0">
              <a:buNone/>
            </a:pPr>
            <a:endParaRPr lang="en-GB" dirty="0"/>
          </a:p>
        </p:txBody>
      </p:sp>
      <p:pic>
        <p:nvPicPr>
          <p:cNvPr id="7" name="Picture 6">
            <a:extLst>
              <a:ext uri="{FF2B5EF4-FFF2-40B4-BE49-F238E27FC236}">
                <a16:creationId xmlns:a16="http://schemas.microsoft.com/office/drawing/2014/main" id="{14F85F36-50D1-4BBC-B6B3-5E71DC4F8D3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36296" y="357466"/>
            <a:ext cx="1544815" cy="1025854"/>
          </a:xfrm>
          <a:prstGeom prst="rect">
            <a:avLst/>
          </a:prstGeom>
        </p:spPr>
      </p:pic>
      <p:pic>
        <p:nvPicPr>
          <p:cNvPr id="8" name="Picture 7">
            <a:extLst>
              <a:ext uri="{FF2B5EF4-FFF2-40B4-BE49-F238E27FC236}">
                <a16:creationId xmlns:a16="http://schemas.microsoft.com/office/drawing/2014/main" id="{9C96B135-1867-496F-84F8-C9C9047E5E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6189513"/>
            <a:ext cx="1212766" cy="576064"/>
          </a:xfrm>
          <a:prstGeom prst="rect">
            <a:avLst/>
          </a:prstGeom>
        </p:spPr>
      </p:pic>
    </p:spTree>
    <p:extLst>
      <p:ext uri="{BB962C8B-B14F-4D97-AF65-F5344CB8AC3E}">
        <p14:creationId xmlns:p14="http://schemas.microsoft.com/office/powerpoint/2010/main" val="246354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solidFill>
                  <a:srgbClr val="7030A0"/>
                </a:solidFill>
                <a:latin typeface="+mn-lt"/>
              </a:rPr>
              <a:t>Can we make housing with support affordable?</a:t>
            </a:r>
            <a:br>
              <a:rPr lang="en-GB" b="1" dirty="0">
                <a:solidFill>
                  <a:srgbClr val="7030A0"/>
                </a:solidFill>
                <a:latin typeface="+mn-lt"/>
              </a:rPr>
            </a:br>
            <a:r>
              <a:rPr lang="en-GB" b="1" dirty="0">
                <a:solidFill>
                  <a:srgbClr val="7030A0"/>
                </a:solidFill>
                <a:latin typeface="+mn-lt"/>
              </a:rPr>
              <a:t>- Local Housing Allowance</a:t>
            </a:r>
          </a:p>
        </p:txBody>
      </p:sp>
      <p:sp>
        <p:nvSpPr>
          <p:cNvPr id="3" name="Content Placeholder 2"/>
          <p:cNvSpPr>
            <a:spLocks noGrp="1"/>
          </p:cNvSpPr>
          <p:nvPr>
            <p:ph idx="1"/>
          </p:nvPr>
        </p:nvSpPr>
        <p:spPr/>
        <p:txBody>
          <a:bodyPr>
            <a:normAutofit/>
          </a:bodyPr>
          <a:lstStyle/>
          <a:p>
            <a:r>
              <a:rPr lang="en-GB" dirty="0"/>
              <a:t>LHA extended to Supported &amp; Sheltered Housing – 2019</a:t>
            </a:r>
          </a:p>
          <a:p>
            <a:r>
              <a:rPr lang="en-GB" dirty="0"/>
              <a:t>Government Review – Supported Housing Consultation </a:t>
            </a:r>
          </a:p>
          <a:p>
            <a:r>
              <a:rPr lang="en-GB" dirty="0"/>
              <a:t>Under 35’s – shared room rate</a:t>
            </a:r>
          </a:p>
          <a:p>
            <a:pPr marL="0" indent="0">
              <a:buNone/>
            </a:pPr>
            <a:r>
              <a:rPr lang="en-GB" b="1" dirty="0"/>
              <a:t>Uncertainties:</a:t>
            </a:r>
          </a:p>
          <a:p>
            <a:r>
              <a:rPr lang="en-GB" dirty="0"/>
              <a:t>True cost of providing supported and sheltered services</a:t>
            </a:r>
          </a:p>
          <a:p>
            <a:r>
              <a:rPr lang="en-GB" dirty="0"/>
              <a:t>Single people in flats</a:t>
            </a:r>
          </a:p>
          <a:p>
            <a:r>
              <a:rPr lang="en-GB" dirty="0"/>
              <a:t>Term of discretionary funding – managed by Council’s</a:t>
            </a:r>
          </a:p>
          <a:p>
            <a:r>
              <a:rPr lang="en-GB" dirty="0"/>
              <a:t>Vulnerable tenants – realistic to downsize?</a:t>
            </a:r>
          </a:p>
          <a:p>
            <a:r>
              <a:rPr lang="en-GB" dirty="0"/>
              <a:t>Confidence to develop schemes an support a vulnerable and complex housing need</a:t>
            </a:r>
          </a:p>
          <a:p>
            <a:endParaRPr lang="en-GB" dirty="0"/>
          </a:p>
          <a:p>
            <a:pPr marL="0" indent="0">
              <a:buNone/>
            </a:pPr>
            <a:endParaRPr lang="en-GB" dirty="0"/>
          </a:p>
          <a:p>
            <a:endParaRPr lang="en-GB" dirty="0"/>
          </a:p>
        </p:txBody>
      </p:sp>
      <p:pic>
        <p:nvPicPr>
          <p:cNvPr id="1026" name="Picture 2" descr="C:\Users\Yvonne\AppData\Local\Microsoft\Windows\Temporary Internet Files\Content.IE5\ATGFHYIR\mind_the_gap-log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182131"/>
            <a:ext cx="1652288" cy="1330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596932E-0C99-4A35-84D8-6CC14E5A7F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189513"/>
            <a:ext cx="1212766" cy="576064"/>
          </a:xfrm>
          <a:prstGeom prst="rect">
            <a:avLst/>
          </a:prstGeom>
        </p:spPr>
      </p:pic>
    </p:spTree>
    <p:extLst>
      <p:ext uri="{BB962C8B-B14F-4D97-AF65-F5344CB8AC3E}">
        <p14:creationId xmlns:p14="http://schemas.microsoft.com/office/powerpoint/2010/main" val="2888397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A41C-AEDD-475F-9649-0DD5D3859A61}"/>
              </a:ext>
            </a:extLst>
          </p:cNvPr>
          <p:cNvSpPr>
            <a:spLocks noGrp="1"/>
          </p:cNvSpPr>
          <p:nvPr>
            <p:ph type="title"/>
          </p:nvPr>
        </p:nvSpPr>
        <p:spPr>
          <a:xfrm>
            <a:off x="628650" y="365127"/>
            <a:ext cx="7886700" cy="975642"/>
          </a:xfrm>
        </p:spPr>
        <p:txBody>
          <a:bodyPr>
            <a:normAutofit fontScale="90000"/>
          </a:bodyPr>
          <a:lstStyle/>
          <a:p>
            <a:pPr algn="ctr"/>
            <a:r>
              <a:rPr lang="en-GB" b="1" dirty="0">
                <a:solidFill>
                  <a:srgbClr val="7030A0"/>
                </a:solidFill>
                <a:latin typeface="+mn-lt"/>
              </a:rPr>
              <a:t>New Data Protection Bill  and GDPR April 2018</a:t>
            </a:r>
            <a:br>
              <a:rPr lang="en-GB" b="1" dirty="0">
                <a:solidFill>
                  <a:srgbClr val="7030A0"/>
                </a:solidFill>
              </a:rPr>
            </a:br>
            <a:endParaRPr lang="en-GB" b="1" dirty="0">
              <a:solidFill>
                <a:srgbClr val="7030A0"/>
              </a:solidFill>
              <a:latin typeface="+mn-lt"/>
            </a:endParaRPr>
          </a:p>
        </p:txBody>
      </p:sp>
      <p:sp>
        <p:nvSpPr>
          <p:cNvPr id="3" name="Content Placeholder 2">
            <a:extLst>
              <a:ext uri="{FF2B5EF4-FFF2-40B4-BE49-F238E27FC236}">
                <a16:creationId xmlns:a16="http://schemas.microsoft.com/office/drawing/2014/main" id="{81745734-D2EA-429B-A32C-63BF6630DB1B}"/>
              </a:ext>
            </a:extLst>
          </p:cNvPr>
          <p:cNvSpPr>
            <a:spLocks noGrp="1"/>
          </p:cNvSpPr>
          <p:nvPr>
            <p:ph idx="1"/>
          </p:nvPr>
        </p:nvSpPr>
        <p:spPr>
          <a:xfrm>
            <a:off x="628650" y="1196752"/>
            <a:ext cx="7886700" cy="5328591"/>
          </a:xfrm>
        </p:spPr>
        <p:txBody>
          <a:bodyPr>
            <a:normAutofit fontScale="92500" lnSpcReduction="10000"/>
          </a:bodyPr>
          <a:lstStyle/>
          <a:p>
            <a:r>
              <a:rPr lang="en-GB" sz="3600" dirty="0"/>
              <a:t>Right to demand the deletion of data about you, including social media platforms</a:t>
            </a:r>
          </a:p>
          <a:p>
            <a:pPr marL="0" indent="0">
              <a:buNone/>
            </a:pPr>
            <a:r>
              <a:rPr lang="en-GB" sz="3600" b="1" dirty="0">
                <a:solidFill>
                  <a:srgbClr val="7030A0"/>
                </a:solidFill>
              </a:rPr>
              <a:t>General Data Protection Regulations</a:t>
            </a:r>
          </a:p>
          <a:p>
            <a:r>
              <a:rPr lang="en-GB" sz="3600" dirty="0"/>
              <a:t>Supplier must be ISO27001 Certified or compliant</a:t>
            </a:r>
          </a:p>
          <a:p>
            <a:r>
              <a:rPr lang="en-GB" sz="3600" dirty="0"/>
              <a:t>Fines!</a:t>
            </a:r>
          </a:p>
          <a:p>
            <a:r>
              <a:rPr lang="en-GB" sz="3600" dirty="0"/>
              <a:t>Supplier must have a Privacy Officer – does not have to be a FT employee</a:t>
            </a:r>
          </a:p>
          <a:p>
            <a:pPr marL="0" indent="0">
              <a:buNone/>
            </a:pPr>
            <a:r>
              <a:rPr lang="en-GB" sz="3600" b="1" dirty="0">
                <a:solidFill>
                  <a:srgbClr val="7030A0"/>
                </a:solidFill>
              </a:rPr>
              <a:t>Access to data for volunteers – the impact</a:t>
            </a:r>
          </a:p>
          <a:p>
            <a:r>
              <a:rPr lang="en-GB" sz="3600" dirty="0"/>
              <a:t>Code of conduct/confidentiality clauses for tenant groups</a:t>
            </a:r>
          </a:p>
          <a:p>
            <a:pPr marL="0" indent="0">
              <a:buNone/>
            </a:pPr>
            <a:endParaRPr lang="en-GB" dirty="0"/>
          </a:p>
        </p:txBody>
      </p:sp>
      <p:pic>
        <p:nvPicPr>
          <p:cNvPr id="4" name="Picture 3">
            <a:extLst>
              <a:ext uri="{FF2B5EF4-FFF2-40B4-BE49-F238E27FC236}">
                <a16:creationId xmlns:a16="http://schemas.microsoft.com/office/drawing/2014/main" id="{9F8C07D1-504B-4023-97A4-7BF75AEF1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189513"/>
            <a:ext cx="1212766" cy="576064"/>
          </a:xfrm>
          <a:prstGeom prst="rect">
            <a:avLst/>
          </a:prstGeom>
        </p:spPr>
      </p:pic>
      <p:pic>
        <p:nvPicPr>
          <p:cNvPr id="6" name="Picture 5">
            <a:extLst>
              <a:ext uri="{FF2B5EF4-FFF2-40B4-BE49-F238E27FC236}">
                <a16:creationId xmlns:a16="http://schemas.microsoft.com/office/drawing/2014/main" id="{3D440677-CD03-4E89-BC2E-642DDFEC540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29314" y="2150455"/>
            <a:ext cx="1614686" cy="1614686"/>
          </a:xfrm>
          <a:prstGeom prst="rect">
            <a:avLst/>
          </a:prstGeom>
        </p:spPr>
      </p:pic>
    </p:spTree>
    <p:extLst>
      <p:ext uri="{BB962C8B-B14F-4D97-AF65-F5344CB8AC3E}">
        <p14:creationId xmlns:p14="http://schemas.microsoft.com/office/powerpoint/2010/main" val="758659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7030A0"/>
                </a:solidFill>
                <a:latin typeface="+mn-lt"/>
              </a:rPr>
              <a:t>Thanks – next meeting 3</a:t>
            </a:r>
            <a:r>
              <a:rPr lang="en-GB" b="1" baseline="30000" dirty="0">
                <a:solidFill>
                  <a:srgbClr val="7030A0"/>
                </a:solidFill>
                <a:latin typeface="+mn-lt"/>
              </a:rPr>
              <a:t>rd</a:t>
            </a:r>
            <a:r>
              <a:rPr lang="en-GB" b="1" dirty="0">
                <a:solidFill>
                  <a:srgbClr val="7030A0"/>
                </a:solidFill>
                <a:latin typeface="+mn-lt"/>
              </a:rPr>
              <a:t> Oct in Liverpool</a:t>
            </a:r>
          </a:p>
        </p:txBody>
      </p:sp>
      <p:sp>
        <p:nvSpPr>
          <p:cNvPr id="3" name="Content Placeholder 2"/>
          <p:cNvSpPr>
            <a:spLocks noGrp="1"/>
          </p:cNvSpPr>
          <p:nvPr>
            <p:ph idx="1"/>
          </p:nvPr>
        </p:nvSpPr>
        <p:spPr/>
        <p:txBody>
          <a:bodyPr>
            <a:normAutofit lnSpcReduction="1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hlinkClick r:id="rId2"/>
            </a:endParaRPr>
          </a:p>
          <a:p>
            <a:pPr marL="0" indent="0">
              <a:buNone/>
            </a:pPr>
            <a:endParaRPr lang="en-GB" dirty="0">
              <a:hlinkClick r:id="rId2"/>
            </a:endParaRPr>
          </a:p>
          <a:p>
            <a:pPr marL="0" indent="0">
              <a:buNone/>
            </a:pPr>
            <a:endParaRPr lang="en-GB" dirty="0">
              <a:hlinkClick r:id="rId2"/>
            </a:endParaRPr>
          </a:p>
          <a:p>
            <a:pPr marL="0" indent="0">
              <a:buNone/>
            </a:pPr>
            <a:endParaRPr lang="en-GB" dirty="0">
              <a:hlinkClick r:id="rId2"/>
            </a:endParaRPr>
          </a:p>
          <a:p>
            <a:pPr marL="0" indent="0">
              <a:buNone/>
            </a:pPr>
            <a:r>
              <a:rPr lang="en-GB" dirty="0">
                <a:hlinkClick r:id="rId2"/>
              </a:rPr>
              <a:t>Yvonne@tenantadvisor.net</a:t>
            </a:r>
            <a:endParaRPr lang="en-GB" dirty="0"/>
          </a:p>
          <a:p>
            <a:pPr marL="0" indent="0">
              <a:buNone/>
            </a:pPr>
            <a:r>
              <a:rPr lang="en-GB" dirty="0">
                <a:hlinkClick r:id="rId3"/>
              </a:rPr>
              <a:t>www.tenantadvisor.net</a:t>
            </a:r>
            <a:r>
              <a:rPr lang="en-GB" dirty="0"/>
              <a:t> </a:t>
            </a:r>
          </a:p>
          <a:p>
            <a:pPr marL="0" indent="0">
              <a:buNone/>
            </a:pPr>
            <a:r>
              <a:rPr lang="en-GB" dirty="0"/>
              <a:t>07867974659</a:t>
            </a:r>
          </a:p>
          <a:p>
            <a:pPr marL="0" indent="0">
              <a:buNone/>
            </a:pP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8131" y="5729034"/>
            <a:ext cx="1927478" cy="915552"/>
          </a:xfrm>
          <a:prstGeom prst="rect">
            <a:avLst/>
          </a:prstGeom>
        </p:spPr>
      </p:pic>
      <p:pic>
        <p:nvPicPr>
          <p:cNvPr id="7171" name="Picture 3" descr="C:\Users\Yvonne\AppData\Local\Microsoft\Windows\Temporary Internet Files\Content.IE5\R020VWT1\goodby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0641" y="2204864"/>
            <a:ext cx="30956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747" y="1844824"/>
            <a:ext cx="3704261" cy="2465017"/>
          </a:xfrm>
          <a:prstGeom prst="rect">
            <a:avLst/>
          </a:prstGeom>
        </p:spPr>
      </p:pic>
    </p:spTree>
    <p:extLst>
      <p:ext uri="{BB962C8B-B14F-4D97-AF65-F5344CB8AC3E}">
        <p14:creationId xmlns:p14="http://schemas.microsoft.com/office/powerpoint/2010/main" val="165539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0CBA6-914F-47A3-8921-CB77A3AA2215}"/>
              </a:ext>
            </a:extLst>
          </p:cNvPr>
          <p:cNvSpPr>
            <a:spLocks noGrp="1"/>
          </p:cNvSpPr>
          <p:nvPr>
            <p:ph type="title"/>
          </p:nvPr>
        </p:nvSpPr>
        <p:spPr/>
        <p:txBody>
          <a:bodyPr/>
          <a:lstStyle/>
          <a:p>
            <a:pPr algn="ctr"/>
            <a:r>
              <a:rPr lang="en-GB" b="1" dirty="0">
                <a:solidFill>
                  <a:srgbClr val="7030A0"/>
                </a:solidFill>
                <a:latin typeface="+mn-lt"/>
              </a:rPr>
              <a:t>New regulation – Value for Money</a:t>
            </a:r>
          </a:p>
        </p:txBody>
      </p:sp>
      <p:pic>
        <p:nvPicPr>
          <p:cNvPr id="4" name="Content Placeholder 3">
            <a:extLst>
              <a:ext uri="{FF2B5EF4-FFF2-40B4-BE49-F238E27FC236}">
                <a16:creationId xmlns:a16="http://schemas.microsoft.com/office/drawing/2014/main" id="{7EF8DFAF-9292-47C8-A6E9-4C0A3829961F}"/>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95119" y="1916832"/>
            <a:ext cx="5953761" cy="3400315"/>
          </a:xfrm>
          <a:prstGeom prst="rect">
            <a:avLst/>
          </a:prstGeom>
        </p:spPr>
      </p:pic>
      <p:pic>
        <p:nvPicPr>
          <p:cNvPr id="5" name="Picture 4">
            <a:extLst>
              <a:ext uri="{FF2B5EF4-FFF2-40B4-BE49-F238E27FC236}">
                <a16:creationId xmlns:a16="http://schemas.microsoft.com/office/drawing/2014/main" id="{BCE93B3A-C148-4BCA-8A05-46B9823197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189513"/>
            <a:ext cx="1212766" cy="576064"/>
          </a:xfrm>
          <a:prstGeom prst="rect">
            <a:avLst/>
          </a:prstGeom>
        </p:spPr>
      </p:pic>
    </p:spTree>
    <p:extLst>
      <p:ext uri="{BB962C8B-B14F-4D97-AF65-F5344CB8AC3E}">
        <p14:creationId xmlns:p14="http://schemas.microsoft.com/office/powerpoint/2010/main" val="300562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228600"/>
            <a:ext cx="8079432" cy="990600"/>
          </a:xfrm>
        </p:spPr>
        <p:txBody>
          <a:bodyPr/>
          <a:lstStyle/>
          <a:p>
            <a:pPr algn="ctr" eaLnBrk="1" hangingPunct="1"/>
            <a:r>
              <a:rPr lang="en-GB" b="1" dirty="0">
                <a:solidFill>
                  <a:srgbClr val="7030A0"/>
                </a:solidFill>
                <a:latin typeface="Arial" charset="0"/>
                <a:cs typeface="Arial" charset="0"/>
              </a:rPr>
              <a:t>HCA: VfM - direction of travel</a:t>
            </a:r>
          </a:p>
        </p:txBody>
      </p:sp>
      <p:sp>
        <p:nvSpPr>
          <p:cNvPr id="8195" name="Content Placeholder 2"/>
          <p:cNvSpPr>
            <a:spLocks noGrp="1"/>
          </p:cNvSpPr>
          <p:nvPr>
            <p:ph idx="1"/>
          </p:nvPr>
        </p:nvSpPr>
        <p:spPr>
          <a:xfrm>
            <a:off x="311150" y="1600199"/>
            <a:ext cx="8229600" cy="4316413"/>
          </a:xfrm>
        </p:spPr>
        <p:txBody>
          <a:bodyPr>
            <a:noAutofit/>
          </a:bodyPr>
          <a:lstStyle/>
          <a:p>
            <a:pPr>
              <a:spcBef>
                <a:spcPts val="0"/>
              </a:spcBef>
              <a:spcAft>
                <a:spcPts val="600"/>
              </a:spcAft>
            </a:pPr>
            <a:r>
              <a:rPr lang="en-GB" sz="3200" dirty="0"/>
              <a:t>Decided to revise approach to VFM regulation</a:t>
            </a:r>
          </a:p>
          <a:p>
            <a:pPr>
              <a:spcBef>
                <a:spcPts val="0"/>
              </a:spcBef>
              <a:spcAft>
                <a:spcPts val="600"/>
              </a:spcAft>
            </a:pPr>
            <a:r>
              <a:rPr lang="en-GB" sz="3200" dirty="0"/>
              <a:t>Applies to HAs and anyone building new homes to become HA stock - ALMOs and LAs</a:t>
            </a:r>
          </a:p>
          <a:p>
            <a:pPr>
              <a:spcBef>
                <a:spcPts val="0"/>
              </a:spcBef>
              <a:spcAft>
                <a:spcPts val="600"/>
              </a:spcAft>
            </a:pPr>
            <a:r>
              <a:rPr lang="en-GB" sz="3200" dirty="0"/>
              <a:t>Integrating assessment of VFM into “In Depth Assessment” to strengthen assurance of compliance with the standard </a:t>
            </a:r>
          </a:p>
          <a:p>
            <a:pPr>
              <a:spcBef>
                <a:spcPts val="0"/>
              </a:spcBef>
              <a:spcAft>
                <a:spcPts val="600"/>
              </a:spcAft>
            </a:pPr>
            <a:r>
              <a:rPr lang="en-GB" sz="3200" dirty="0"/>
              <a:t>To consult on potential changes to the VFM Standard and code of practice</a:t>
            </a:r>
          </a:p>
          <a:p>
            <a:pPr>
              <a:spcBef>
                <a:spcPts val="0"/>
              </a:spcBef>
              <a:spcAft>
                <a:spcPts val="600"/>
              </a:spcAft>
            </a:pPr>
            <a:endParaRPr lang="en-GB" sz="3200" dirty="0"/>
          </a:p>
        </p:txBody>
      </p:sp>
      <p:pic>
        <p:nvPicPr>
          <p:cNvPr id="4" name="Picture 3">
            <a:extLst>
              <a:ext uri="{FF2B5EF4-FFF2-40B4-BE49-F238E27FC236}">
                <a16:creationId xmlns:a16="http://schemas.microsoft.com/office/drawing/2014/main" id="{4141848C-45DE-4EA3-BB77-15277F276D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189513"/>
            <a:ext cx="1212766" cy="576064"/>
          </a:xfrm>
          <a:prstGeom prst="rect">
            <a:avLst/>
          </a:prstGeom>
        </p:spPr>
      </p:pic>
      <p:pic>
        <p:nvPicPr>
          <p:cNvPr id="5" name="Content Placeholder 4">
            <a:extLst>
              <a:ext uri="{FF2B5EF4-FFF2-40B4-BE49-F238E27FC236}">
                <a16:creationId xmlns:a16="http://schemas.microsoft.com/office/drawing/2014/main" id="{47E73F33-039A-4F26-AD26-0340BB774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5375409"/>
            <a:ext cx="2771800" cy="1482591"/>
          </a:xfrm>
          <a:prstGeom prst="rect">
            <a:avLst/>
          </a:prstGeom>
        </p:spPr>
      </p:pic>
    </p:spTree>
    <p:extLst>
      <p:ext uri="{BB962C8B-B14F-4D97-AF65-F5344CB8AC3E}">
        <p14:creationId xmlns:p14="http://schemas.microsoft.com/office/powerpoint/2010/main" val="412858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00" y="266344"/>
            <a:ext cx="8474080" cy="964579"/>
          </a:xfrm>
        </p:spPr>
        <p:txBody>
          <a:bodyPr/>
          <a:lstStyle/>
          <a:p>
            <a:pPr algn="ctr"/>
            <a:r>
              <a:rPr lang="en-GB" b="1" dirty="0">
                <a:solidFill>
                  <a:srgbClr val="7030A0"/>
                </a:solidFill>
                <a:latin typeface="+mn-lt"/>
              </a:rPr>
              <a:t>HCA: Upcoming VfM consultation</a:t>
            </a:r>
          </a:p>
        </p:txBody>
      </p:sp>
      <p:sp>
        <p:nvSpPr>
          <p:cNvPr id="3" name="Content Placeholder 2"/>
          <p:cNvSpPr>
            <a:spLocks noGrp="1"/>
          </p:cNvSpPr>
          <p:nvPr>
            <p:ph idx="1"/>
          </p:nvPr>
        </p:nvSpPr>
        <p:spPr>
          <a:xfrm>
            <a:off x="380999" y="1424354"/>
            <a:ext cx="7940675" cy="5161976"/>
          </a:xfrm>
        </p:spPr>
        <p:txBody>
          <a:bodyPr/>
          <a:lstStyle/>
          <a:p>
            <a:pPr>
              <a:spcAft>
                <a:spcPts val="600"/>
              </a:spcAft>
            </a:pPr>
            <a:r>
              <a:rPr lang="en-GB" sz="3200" dirty="0"/>
              <a:t>Consultation on updated VfM standard …..post election</a:t>
            </a:r>
          </a:p>
          <a:p>
            <a:pPr>
              <a:spcAft>
                <a:spcPts val="600"/>
              </a:spcAft>
            </a:pPr>
            <a:r>
              <a:rPr lang="en-GB" sz="3200" dirty="0"/>
              <a:t>Proposed revised standard seeks to:</a:t>
            </a:r>
          </a:p>
          <a:p>
            <a:pPr lvl="1">
              <a:spcAft>
                <a:spcPts val="600"/>
              </a:spcAft>
            </a:pPr>
            <a:r>
              <a:rPr lang="en-GB" sz="3200" dirty="0"/>
              <a:t>Embed a strategic approach to VfM</a:t>
            </a:r>
          </a:p>
          <a:p>
            <a:pPr lvl="1">
              <a:spcAft>
                <a:spcPts val="600"/>
              </a:spcAft>
            </a:pPr>
            <a:r>
              <a:rPr lang="en-GB" sz="3200" dirty="0"/>
              <a:t>Encourage investment in housing</a:t>
            </a:r>
          </a:p>
          <a:p>
            <a:pPr lvl="1">
              <a:spcAft>
                <a:spcPts val="600"/>
              </a:spcAft>
            </a:pPr>
            <a:r>
              <a:rPr lang="en-GB" sz="3200" dirty="0"/>
              <a:t>Enhance transparency of reporting – use some of metrics developed by sector</a:t>
            </a:r>
          </a:p>
          <a:p>
            <a:pPr>
              <a:spcAft>
                <a:spcPts val="600"/>
              </a:spcAft>
            </a:pPr>
            <a:r>
              <a:rPr lang="en-GB" sz="3200" dirty="0"/>
              <a:t>Consult: proposed short Code of Practice</a:t>
            </a:r>
          </a:p>
          <a:p>
            <a:pPr lvl="1">
              <a:spcAft>
                <a:spcPts val="600"/>
              </a:spcAft>
            </a:pPr>
            <a:endParaRPr lang="en-GB" dirty="0"/>
          </a:p>
          <a:p>
            <a:pPr>
              <a:spcAft>
                <a:spcPts val="600"/>
              </a:spcAft>
            </a:pPr>
            <a:endParaRPr lang="en-GB" dirty="0"/>
          </a:p>
        </p:txBody>
      </p:sp>
      <p:pic>
        <p:nvPicPr>
          <p:cNvPr id="4" name="Picture 3">
            <a:extLst>
              <a:ext uri="{FF2B5EF4-FFF2-40B4-BE49-F238E27FC236}">
                <a16:creationId xmlns:a16="http://schemas.microsoft.com/office/drawing/2014/main" id="{C98BF59D-CFB2-49D9-90D0-B3B8AED736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189513"/>
            <a:ext cx="1212766" cy="576064"/>
          </a:xfrm>
          <a:prstGeom prst="rect">
            <a:avLst/>
          </a:prstGeom>
        </p:spPr>
      </p:pic>
      <p:pic>
        <p:nvPicPr>
          <p:cNvPr id="5" name="Picture 4">
            <a:extLst>
              <a:ext uri="{FF2B5EF4-FFF2-40B4-BE49-F238E27FC236}">
                <a16:creationId xmlns:a16="http://schemas.microsoft.com/office/drawing/2014/main" id="{2D266C29-364F-4409-98B5-36DAD449B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7308" y="111445"/>
            <a:ext cx="1062869" cy="861740"/>
          </a:xfrm>
          <a:prstGeom prst="rect">
            <a:avLst/>
          </a:prstGeom>
        </p:spPr>
      </p:pic>
    </p:spTree>
    <p:extLst>
      <p:ext uri="{BB962C8B-B14F-4D97-AF65-F5344CB8AC3E}">
        <p14:creationId xmlns:p14="http://schemas.microsoft.com/office/powerpoint/2010/main" val="183436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57BD-8786-450E-BB69-E6651D395117}"/>
              </a:ext>
            </a:extLst>
          </p:cNvPr>
          <p:cNvSpPr>
            <a:spLocks noGrp="1"/>
          </p:cNvSpPr>
          <p:nvPr>
            <p:ph type="title"/>
          </p:nvPr>
        </p:nvSpPr>
        <p:spPr/>
        <p:txBody>
          <a:bodyPr/>
          <a:lstStyle/>
          <a:p>
            <a:pPr algn="ctr"/>
            <a:r>
              <a:rPr lang="en-GB" b="1" dirty="0">
                <a:solidFill>
                  <a:srgbClr val="7030A0"/>
                </a:solidFill>
                <a:latin typeface="+mn-lt"/>
              </a:rPr>
              <a:t>Sector led initiative to calculate VFM</a:t>
            </a:r>
          </a:p>
        </p:txBody>
      </p:sp>
      <p:pic>
        <p:nvPicPr>
          <p:cNvPr id="5" name="Content Placeholder 4">
            <a:extLst>
              <a:ext uri="{FF2B5EF4-FFF2-40B4-BE49-F238E27FC236}">
                <a16:creationId xmlns:a16="http://schemas.microsoft.com/office/drawing/2014/main" id="{BAA9ADAB-316B-4ECB-9C32-434CBF34DD0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84206" y="1825625"/>
            <a:ext cx="6375587" cy="4351338"/>
          </a:xfrm>
        </p:spPr>
      </p:pic>
      <p:pic>
        <p:nvPicPr>
          <p:cNvPr id="6" name="Picture 5">
            <a:extLst>
              <a:ext uri="{FF2B5EF4-FFF2-40B4-BE49-F238E27FC236}">
                <a16:creationId xmlns:a16="http://schemas.microsoft.com/office/drawing/2014/main" id="{0008AE93-9A5B-42FD-90D9-FD6A4E6DB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189513"/>
            <a:ext cx="1212766" cy="576064"/>
          </a:xfrm>
          <a:prstGeom prst="rect">
            <a:avLst/>
          </a:prstGeom>
        </p:spPr>
      </p:pic>
    </p:spTree>
    <p:extLst>
      <p:ext uri="{BB962C8B-B14F-4D97-AF65-F5344CB8AC3E}">
        <p14:creationId xmlns:p14="http://schemas.microsoft.com/office/powerpoint/2010/main" val="2115109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b="1" dirty="0">
                <a:solidFill>
                  <a:srgbClr val="7030A0"/>
                </a:solidFill>
                <a:latin typeface="+mn-lt"/>
              </a:rPr>
              <a:t>Value for Money (VFM) Sector Score Card</a:t>
            </a:r>
          </a:p>
        </p:txBody>
      </p:sp>
      <p:sp>
        <p:nvSpPr>
          <p:cNvPr id="3" name="Content Placeholder 2"/>
          <p:cNvSpPr>
            <a:spLocks noGrp="1"/>
          </p:cNvSpPr>
          <p:nvPr>
            <p:ph idx="1"/>
          </p:nvPr>
        </p:nvSpPr>
        <p:spPr>
          <a:xfrm>
            <a:off x="611560" y="1268760"/>
            <a:ext cx="8208912" cy="5472607"/>
          </a:xfrm>
        </p:spPr>
        <p:txBody>
          <a:bodyPr>
            <a:normAutofit/>
          </a:bodyPr>
          <a:lstStyle/>
          <a:p>
            <a:r>
              <a:rPr lang="en-GB" dirty="0"/>
              <a:t>Expectations of improved self assessment</a:t>
            </a:r>
          </a:p>
          <a:p>
            <a:r>
              <a:rPr lang="en-GB" dirty="0"/>
              <a:t>Scorecard</a:t>
            </a:r>
          </a:p>
          <a:p>
            <a:r>
              <a:rPr lang="en-GB" dirty="0"/>
              <a:t>15 metrics</a:t>
            </a:r>
          </a:p>
          <a:p>
            <a:r>
              <a:rPr lang="en-GB" dirty="0"/>
              <a:t>Some context : turnover split by activity, Stock managed (general needs, older people etc), geographical spread, persons housed/supported</a:t>
            </a:r>
          </a:p>
          <a:p>
            <a:pPr marL="0" indent="0">
              <a:buNone/>
            </a:pPr>
            <a:r>
              <a:rPr lang="en-GB" dirty="0">
                <a:solidFill>
                  <a:srgbClr val="C00000"/>
                </a:solidFill>
              </a:rPr>
              <a:t>and</a:t>
            </a:r>
          </a:p>
          <a:p>
            <a:r>
              <a:rPr lang="en-GB" dirty="0"/>
              <a:t>Landlords will self assess and focus on delivery of their objectives</a:t>
            </a:r>
          </a:p>
          <a:p>
            <a:r>
              <a:rPr lang="en-GB" dirty="0"/>
              <a:t>Enter information in June on line</a:t>
            </a:r>
          </a:p>
          <a:p>
            <a:r>
              <a:rPr lang="en-GB" dirty="0"/>
              <a:t>Stakeholder consultation </a:t>
            </a:r>
          </a:p>
          <a:p>
            <a:pPr marL="0" indent="0">
              <a:buNone/>
            </a:pPr>
            <a:r>
              <a:rPr lang="en-GB" dirty="0">
                <a:solidFill>
                  <a:srgbClr val="C00000"/>
                </a:solidFill>
              </a:rPr>
              <a:t>and</a:t>
            </a:r>
          </a:p>
          <a:p>
            <a:r>
              <a:rPr lang="en-GB" dirty="0"/>
              <a:t>Your Landlord strategic dashboard</a:t>
            </a:r>
          </a:p>
          <a:p>
            <a:r>
              <a:rPr lang="en-GB" dirty="0"/>
              <a:t>Your own metrics to fill the gap</a:t>
            </a:r>
          </a:p>
          <a:p>
            <a:r>
              <a:rPr lang="en-GB" dirty="0"/>
              <a:t>Your context and business objectives</a:t>
            </a:r>
          </a:p>
          <a:p>
            <a:pPr marL="0" indent="0">
              <a:buNone/>
            </a:pPr>
            <a:r>
              <a:rPr lang="en-GB" dirty="0">
                <a:solidFill>
                  <a:srgbClr val="C00000"/>
                </a:solidFill>
              </a:rPr>
              <a:t>Let’s consider your quality v costs/metrics</a:t>
            </a:r>
          </a:p>
          <a:p>
            <a:pPr lvl="1"/>
            <a:endParaRPr lang="en-GB" dirty="0"/>
          </a:p>
          <a:p>
            <a:pPr marL="257175" lvl="1" indent="0">
              <a:buNone/>
            </a:pPr>
            <a:endParaRPr lang="en-GB" dirty="0"/>
          </a:p>
        </p:txBody>
      </p:sp>
      <p:pic>
        <p:nvPicPr>
          <p:cNvPr id="6" name="Picture 5">
            <a:extLst>
              <a:ext uri="{FF2B5EF4-FFF2-40B4-BE49-F238E27FC236}">
                <a16:creationId xmlns:a16="http://schemas.microsoft.com/office/drawing/2014/main" id="{79E83F9A-5D57-41C8-AAFB-31507D8BC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437112"/>
            <a:ext cx="1948540" cy="1356184"/>
          </a:xfrm>
          <a:prstGeom prst="rect">
            <a:avLst/>
          </a:prstGeom>
        </p:spPr>
      </p:pic>
      <p:pic>
        <p:nvPicPr>
          <p:cNvPr id="9" name="Picture 8">
            <a:extLst>
              <a:ext uri="{FF2B5EF4-FFF2-40B4-BE49-F238E27FC236}">
                <a16:creationId xmlns:a16="http://schemas.microsoft.com/office/drawing/2014/main" id="{94EF0F84-B5B7-453D-BA95-AC96B292D0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189513"/>
            <a:ext cx="1212766" cy="576064"/>
          </a:xfrm>
          <a:prstGeom prst="rect">
            <a:avLst/>
          </a:prstGeom>
        </p:spPr>
      </p:pic>
    </p:spTree>
    <p:extLst>
      <p:ext uri="{BB962C8B-B14F-4D97-AF65-F5344CB8AC3E}">
        <p14:creationId xmlns:p14="http://schemas.microsoft.com/office/powerpoint/2010/main" val="293305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7544" y="452906"/>
            <a:ext cx="8136904" cy="6463308"/>
          </a:xfrm>
          <a:prstGeom prst="rect">
            <a:avLst/>
          </a:prstGeom>
          <a:noFill/>
        </p:spPr>
        <p:txBody>
          <a:bodyPr wrap="square" rtlCol="0">
            <a:spAutoFit/>
          </a:bodyPr>
          <a:lstStyle/>
          <a:p>
            <a:pPr marL="342900" indent="-342900">
              <a:buAutoNum type="alphaUcPeriod"/>
            </a:pPr>
            <a:r>
              <a:rPr lang="en-GB" dirty="0"/>
              <a:t>Business Health</a:t>
            </a:r>
          </a:p>
          <a:p>
            <a:pPr marL="742950" lvl="1" indent="-285750">
              <a:buFont typeface="Arial" panose="020B0604020202020204" pitchFamily="34" charset="0"/>
              <a:buChar char="•"/>
            </a:pPr>
            <a:r>
              <a:rPr lang="en-GB" dirty="0"/>
              <a:t>Operating margin (overall)</a:t>
            </a:r>
          </a:p>
          <a:p>
            <a:pPr marL="742950" lvl="1" indent="-285750">
              <a:buFont typeface="Arial" panose="020B0604020202020204" pitchFamily="34" charset="0"/>
              <a:buChar char="•"/>
            </a:pPr>
            <a:r>
              <a:rPr lang="en-GB" dirty="0"/>
              <a:t>Operating margin (social housing)</a:t>
            </a:r>
          </a:p>
          <a:p>
            <a:pPr marL="742950" lvl="1" indent="-285750">
              <a:buFont typeface="Arial" panose="020B0604020202020204" pitchFamily="34" charset="0"/>
              <a:buChar char="•"/>
            </a:pPr>
            <a:r>
              <a:rPr lang="en-GB" dirty="0"/>
              <a:t>EBITDA MRI as % of interest (on outstanding debt)</a:t>
            </a:r>
          </a:p>
          <a:p>
            <a:r>
              <a:rPr lang="en-GB" dirty="0"/>
              <a:t>B. Development – capacity and supply</a:t>
            </a:r>
          </a:p>
          <a:p>
            <a:pPr marL="742950" lvl="1" indent="-285750">
              <a:buFont typeface="Arial" panose="020B0604020202020204" pitchFamily="34" charset="0"/>
              <a:buChar char="•"/>
            </a:pPr>
            <a:r>
              <a:rPr lang="en-GB" dirty="0"/>
              <a:t>Units developed (absolute)</a:t>
            </a:r>
          </a:p>
          <a:p>
            <a:pPr marL="742950" lvl="1" indent="-285750">
              <a:buFont typeface="Arial" panose="020B0604020202020204" pitchFamily="34" charset="0"/>
              <a:buChar char="•"/>
            </a:pPr>
            <a:r>
              <a:rPr lang="en-GB" dirty="0"/>
              <a:t>Units developed (as a percentage of units owned)</a:t>
            </a:r>
          </a:p>
          <a:p>
            <a:pPr marL="742950" lvl="1" indent="-285750">
              <a:buFont typeface="Arial" panose="020B0604020202020204" pitchFamily="34" charset="0"/>
              <a:buChar char="•"/>
            </a:pPr>
            <a:r>
              <a:rPr lang="en-GB" dirty="0">
                <a:solidFill>
                  <a:srgbClr val="7030A0"/>
                </a:solidFill>
              </a:rPr>
              <a:t>Gearing</a:t>
            </a:r>
          </a:p>
          <a:p>
            <a:r>
              <a:rPr lang="en-GB" dirty="0"/>
              <a:t>C. Outcomes delivered</a:t>
            </a:r>
          </a:p>
          <a:p>
            <a:pPr marL="742950" lvl="1" indent="-285750">
              <a:buFont typeface="Arial" panose="020B0604020202020204" pitchFamily="34" charset="0"/>
              <a:buChar char="•"/>
            </a:pPr>
            <a:r>
              <a:rPr lang="en-GB" dirty="0">
                <a:solidFill>
                  <a:srgbClr val="7030A0"/>
                </a:solidFill>
              </a:rPr>
              <a:t>Customer satisfaction with service provided</a:t>
            </a:r>
          </a:p>
          <a:p>
            <a:pPr marL="742950" lvl="1" indent="-285750">
              <a:buFont typeface="Arial" panose="020B0604020202020204" pitchFamily="34" charset="0"/>
              <a:buChar char="•"/>
            </a:pPr>
            <a:r>
              <a:rPr lang="en-GB" dirty="0"/>
              <a:t>£s invested for every £ generated from operations</a:t>
            </a:r>
          </a:p>
          <a:p>
            <a:pPr marL="1200150" lvl="2" indent="-285750">
              <a:buFont typeface="Arial" panose="020B0604020202020204" pitchFamily="34" charset="0"/>
              <a:buChar char="•"/>
            </a:pPr>
            <a:r>
              <a:rPr lang="en-GB" dirty="0"/>
              <a:t>in new housing supply</a:t>
            </a:r>
          </a:p>
          <a:p>
            <a:pPr marL="1200150" lvl="2" indent="-285750">
              <a:buFont typeface="Arial" panose="020B0604020202020204" pitchFamily="34" charset="0"/>
              <a:buChar char="•"/>
            </a:pPr>
            <a:r>
              <a:rPr lang="en-GB" dirty="0"/>
              <a:t>in communities</a:t>
            </a:r>
          </a:p>
          <a:p>
            <a:r>
              <a:rPr lang="en-GB" dirty="0"/>
              <a:t>D. Effective asset management</a:t>
            </a:r>
          </a:p>
          <a:p>
            <a:pPr marL="742950" lvl="1" indent="-285750">
              <a:buFont typeface="Arial" panose="020B0604020202020204" pitchFamily="34" charset="0"/>
              <a:buChar char="•"/>
            </a:pPr>
            <a:r>
              <a:rPr lang="en-GB" dirty="0"/>
              <a:t>Return on capital employed (ROCE)</a:t>
            </a:r>
          </a:p>
          <a:p>
            <a:pPr marL="742950" lvl="1" indent="-285750">
              <a:buFont typeface="Arial" panose="020B0604020202020204" pitchFamily="34" charset="0"/>
              <a:buChar char="•"/>
            </a:pPr>
            <a:r>
              <a:rPr lang="en-GB" dirty="0"/>
              <a:t>Occupancy (essentially a positive spin on void rate)</a:t>
            </a:r>
          </a:p>
          <a:p>
            <a:pPr marL="742950" lvl="1" indent="-285750">
              <a:buFont typeface="Arial" panose="020B0604020202020204" pitchFamily="34" charset="0"/>
              <a:buChar char="•"/>
            </a:pPr>
            <a:r>
              <a:rPr lang="en-GB" dirty="0">
                <a:solidFill>
                  <a:srgbClr val="7030A0"/>
                </a:solidFill>
              </a:rPr>
              <a:t>Ratio of responsive repairs to planned maintenance spend</a:t>
            </a:r>
          </a:p>
          <a:p>
            <a:r>
              <a:rPr lang="en-GB" dirty="0"/>
              <a:t>E. Operating efficiencies</a:t>
            </a:r>
          </a:p>
          <a:p>
            <a:pPr marL="742950" lvl="1" indent="-285750">
              <a:buFont typeface="Arial" panose="020B0604020202020204" pitchFamily="34" charset="0"/>
              <a:buChar char="•"/>
            </a:pPr>
            <a:r>
              <a:rPr lang="en-GB" dirty="0"/>
              <a:t>Headline social housing cost per unit</a:t>
            </a:r>
          </a:p>
          <a:p>
            <a:pPr marL="742950" lvl="1" indent="-285750">
              <a:buFont typeface="Arial" panose="020B0604020202020204" pitchFamily="34" charset="0"/>
              <a:buChar char="•"/>
            </a:pPr>
            <a:r>
              <a:rPr lang="en-GB" dirty="0">
                <a:solidFill>
                  <a:srgbClr val="7030A0"/>
                </a:solidFill>
              </a:rPr>
              <a:t>Rent collected</a:t>
            </a:r>
          </a:p>
          <a:p>
            <a:pPr marL="742950" lvl="1" indent="-285750">
              <a:buFont typeface="Arial" panose="020B0604020202020204" pitchFamily="34" charset="0"/>
              <a:buChar char="•"/>
            </a:pPr>
            <a:r>
              <a:rPr lang="en-GB" dirty="0">
                <a:solidFill>
                  <a:srgbClr val="7030A0"/>
                </a:solidFill>
              </a:rPr>
              <a:t>Overheads as a percentage of adjusted turnover</a:t>
            </a:r>
          </a:p>
          <a:p>
            <a:r>
              <a:rPr lang="en-GB" dirty="0">
                <a:solidFill>
                  <a:srgbClr val="7030A0"/>
                </a:solidFill>
              </a:rPr>
              <a:t>Plus some  context : turnover split by activity, type of stock managed &amp; supported geographical spread</a:t>
            </a:r>
          </a:p>
        </p:txBody>
      </p:sp>
      <p:sp>
        <p:nvSpPr>
          <p:cNvPr id="2" name="Title 1"/>
          <p:cNvSpPr>
            <a:spLocks noGrp="1"/>
          </p:cNvSpPr>
          <p:nvPr>
            <p:ph type="ctrTitle"/>
          </p:nvPr>
        </p:nvSpPr>
        <p:spPr>
          <a:xfrm>
            <a:off x="1187624" y="1"/>
            <a:ext cx="6858000" cy="476672"/>
          </a:xfrm>
        </p:spPr>
        <p:txBody>
          <a:bodyPr>
            <a:normAutofit/>
          </a:bodyPr>
          <a:lstStyle/>
          <a:p>
            <a:r>
              <a:rPr lang="en-GB" sz="2800" b="1" dirty="0">
                <a:solidFill>
                  <a:srgbClr val="7030A0"/>
                </a:solidFill>
                <a:latin typeface="+mn-lt"/>
              </a:rPr>
              <a:t>Value for Money - Pilot Scorecard</a:t>
            </a:r>
          </a:p>
        </p:txBody>
      </p:sp>
      <p:sp>
        <p:nvSpPr>
          <p:cNvPr id="6" name="TextBox 5"/>
          <p:cNvSpPr txBox="1"/>
          <p:nvPr/>
        </p:nvSpPr>
        <p:spPr>
          <a:xfrm>
            <a:off x="467544" y="453124"/>
            <a:ext cx="8136904" cy="5909310"/>
          </a:xfrm>
          <a:prstGeom prst="rect">
            <a:avLst/>
          </a:prstGeom>
          <a:noFill/>
        </p:spPr>
        <p:txBody>
          <a:bodyPr wrap="square" rtlCol="0">
            <a:spAutoFit/>
          </a:bodyPr>
          <a:lstStyle/>
          <a:p>
            <a:pPr marL="342900" indent="-342900">
              <a:buAutoNum type="alphaUcPeriod"/>
            </a:pPr>
            <a:r>
              <a:rPr lang="en-GB" dirty="0">
                <a:solidFill>
                  <a:srgbClr val="7030A0"/>
                </a:solidFill>
              </a:rPr>
              <a:t>Business Health</a:t>
            </a:r>
          </a:p>
          <a:p>
            <a:pPr marL="742950" lvl="1" indent="-285750">
              <a:buFont typeface="Arial" panose="020B0604020202020204" pitchFamily="34" charset="0"/>
              <a:buChar char="•"/>
            </a:pPr>
            <a:r>
              <a:rPr lang="en-GB" dirty="0"/>
              <a:t>Operating margin (overall)</a:t>
            </a:r>
          </a:p>
          <a:p>
            <a:pPr marL="742950" lvl="1" indent="-285750">
              <a:buFont typeface="Arial" panose="020B0604020202020204" pitchFamily="34" charset="0"/>
              <a:buChar char="•"/>
            </a:pPr>
            <a:r>
              <a:rPr lang="en-GB" dirty="0"/>
              <a:t>Operating margin (social housing)</a:t>
            </a:r>
          </a:p>
          <a:p>
            <a:pPr marL="742950" lvl="1" indent="-285750">
              <a:buFont typeface="Arial" panose="020B0604020202020204" pitchFamily="34" charset="0"/>
              <a:buChar char="•"/>
            </a:pPr>
            <a:r>
              <a:rPr lang="en-GB" dirty="0"/>
              <a:t>EBITDA MRI as % of interest (on outstanding debt)</a:t>
            </a:r>
          </a:p>
          <a:p>
            <a:r>
              <a:rPr lang="en-GB" dirty="0">
                <a:solidFill>
                  <a:srgbClr val="7030A0"/>
                </a:solidFill>
              </a:rPr>
              <a:t>B. Development – capacity and supply</a:t>
            </a:r>
          </a:p>
          <a:p>
            <a:pPr marL="742950" lvl="1" indent="-285750">
              <a:buFont typeface="Arial" panose="020B0604020202020204" pitchFamily="34" charset="0"/>
              <a:buChar char="•"/>
            </a:pPr>
            <a:r>
              <a:rPr lang="en-GB" dirty="0"/>
              <a:t>Units developed (absolute)</a:t>
            </a:r>
          </a:p>
          <a:p>
            <a:pPr marL="742950" lvl="1" indent="-285750">
              <a:buFont typeface="Arial" panose="020B0604020202020204" pitchFamily="34" charset="0"/>
              <a:buChar char="•"/>
            </a:pPr>
            <a:r>
              <a:rPr lang="en-GB" dirty="0"/>
              <a:t>Units developed (as a percentage of units owned)</a:t>
            </a:r>
          </a:p>
          <a:p>
            <a:pPr marL="742950" lvl="1" indent="-285750">
              <a:buFont typeface="Arial" panose="020B0604020202020204" pitchFamily="34" charset="0"/>
              <a:buChar char="•"/>
            </a:pPr>
            <a:r>
              <a:rPr lang="en-GB" dirty="0">
                <a:solidFill>
                  <a:srgbClr val="7030A0"/>
                </a:solidFill>
              </a:rPr>
              <a:t>Gearing</a:t>
            </a:r>
          </a:p>
          <a:p>
            <a:r>
              <a:rPr lang="en-GB" dirty="0">
                <a:solidFill>
                  <a:srgbClr val="7030A0"/>
                </a:solidFill>
              </a:rPr>
              <a:t>C</a:t>
            </a:r>
            <a:r>
              <a:rPr lang="en-GB" dirty="0"/>
              <a:t>. </a:t>
            </a:r>
            <a:r>
              <a:rPr lang="en-GB" dirty="0">
                <a:solidFill>
                  <a:srgbClr val="7030A0"/>
                </a:solidFill>
              </a:rPr>
              <a:t>Outcomes delivered</a:t>
            </a:r>
          </a:p>
          <a:p>
            <a:pPr marL="742950" lvl="1" indent="-285750">
              <a:buFont typeface="Arial" panose="020B0604020202020204" pitchFamily="34" charset="0"/>
              <a:buChar char="•"/>
            </a:pPr>
            <a:r>
              <a:rPr lang="en-GB" dirty="0">
                <a:solidFill>
                  <a:srgbClr val="FF0000"/>
                </a:solidFill>
              </a:rPr>
              <a:t>Customer satisfaction with service provided</a:t>
            </a:r>
          </a:p>
          <a:p>
            <a:pPr marL="742950" lvl="1" indent="-285750">
              <a:buFont typeface="Arial" panose="020B0604020202020204" pitchFamily="34" charset="0"/>
              <a:buChar char="•"/>
            </a:pPr>
            <a:r>
              <a:rPr lang="en-GB" dirty="0"/>
              <a:t>£s invested for every £ generated from operations</a:t>
            </a:r>
          </a:p>
          <a:p>
            <a:pPr marL="1200150" lvl="2" indent="-285750">
              <a:buFont typeface="Arial" panose="020B0604020202020204" pitchFamily="34" charset="0"/>
              <a:buChar char="•"/>
            </a:pPr>
            <a:r>
              <a:rPr lang="en-GB" dirty="0"/>
              <a:t>in new housing supply</a:t>
            </a:r>
          </a:p>
          <a:p>
            <a:pPr marL="1200150" lvl="2" indent="-285750">
              <a:buFont typeface="Arial" panose="020B0604020202020204" pitchFamily="34" charset="0"/>
              <a:buChar char="•"/>
            </a:pPr>
            <a:r>
              <a:rPr lang="en-GB" dirty="0"/>
              <a:t>in communities</a:t>
            </a:r>
          </a:p>
          <a:p>
            <a:r>
              <a:rPr lang="en-GB" dirty="0">
                <a:solidFill>
                  <a:srgbClr val="7030A0"/>
                </a:solidFill>
              </a:rPr>
              <a:t>D. Effective asset management</a:t>
            </a:r>
          </a:p>
          <a:p>
            <a:pPr marL="742950" lvl="1" indent="-285750">
              <a:buFont typeface="Arial" panose="020B0604020202020204" pitchFamily="34" charset="0"/>
              <a:buChar char="•"/>
            </a:pPr>
            <a:r>
              <a:rPr lang="en-GB" dirty="0"/>
              <a:t>Return on capital employed (ROCE)</a:t>
            </a:r>
          </a:p>
          <a:p>
            <a:pPr marL="742950" lvl="1" indent="-285750">
              <a:buFont typeface="Arial" panose="020B0604020202020204" pitchFamily="34" charset="0"/>
              <a:buChar char="•"/>
            </a:pPr>
            <a:r>
              <a:rPr lang="en-GB" dirty="0"/>
              <a:t>Occupancy (essentially a positive spin on void rate)</a:t>
            </a:r>
          </a:p>
          <a:p>
            <a:pPr marL="742950" lvl="1" indent="-285750">
              <a:buFont typeface="Arial" panose="020B0604020202020204" pitchFamily="34" charset="0"/>
              <a:buChar char="•"/>
            </a:pPr>
            <a:r>
              <a:rPr lang="en-GB" dirty="0"/>
              <a:t>Ratio of responsive repairs to planned maintenance spend</a:t>
            </a:r>
          </a:p>
          <a:p>
            <a:r>
              <a:rPr lang="en-GB" dirty="0">
                <a:solidFill>
                  <a:srgbClr val="7030A0"/>
                </a:solidFill>
              </a:rPr>
              <a:t>E</a:t>
            </a:r>
            <a:r>
              <a:rPr lang="en-GB" dirty="0"/>
              <a:t>. </a:t>
            </a:r>
            <a:r>
              <a:rPr lang="en-GB" dirty="0">
                <a:solidFill>
                  <a:srgbClr val="7030A0"/>
                </a:solidFill>
              </a:rPr>
              <a:t>Operating efficiencies</a:t>
            </a:r>
          </a:p>
          <a:p>
            <a:pPr marL="742950" lvl="1" indent="-285750">
              <a:buFont typeface="Arial" panose="020B0604020202020204" pitchFamily="34" charset="0"/>
              <a:buChar char="•"/>
            </a:pPr>
            <a:r>
              <a:rPr lang="en-GB" dirty="0"/>
              <a:t>Headline social housing cost per unit</a:t>
            </a:r>
          </a:p>
          <a:p>
            <a:pPr marL="742950" lvl="1" indent="-285750">
              <a:buFont typeface="Arial" panose="020B0604020202020204" pitchFamily="34" charset="0"/>
              <a:buChar char="•"/>
            </a:pPr>
            <a:r>
              <a:rPr lang="en-GB" dirty="0"/>
              <a:t>Rent collected</a:t>
            </a:r>
          </a:p>
          <a:p>
            <a:pPr marL="742950" lvl="1" indent="-285750">
              <a:buFont typeface="Arial" panose="020B0604020202020204" pitchFamily="34" charset="0"/>
              <a:buChar char="•"/>
            </a:pPr>
            <a:r>
              <a:rPr lang="en-GB" dirty="0"/>
              <a:t>Overheads as a percentage of adjusted turnover</a:t>
            </a:r>
          </a:p>
        </p:txBody>
      </p:sp>
      <p:pic>
        <p:nvPicPr>
          <p:cNvPr id="7" name="Picture 6">
            <a:extLst>
              <a:ext uri="{FF2B5EF4-FFF2-40B4-BE49-F238E27FC236}">
                <a16:creationId xmlns:a16="http://schemas.microsoft.com/office/drawing/2014/main" id="{4F2F29D8-F21B-4943-A422-BAFB52C994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6182" y="1916832"/>
            <a:ext cx="2523108" cy="2088232"/>
          </a:xfrm>
          <a:prstGeom prst="rect">
            <a:avLst/>
          </a:prstGeom>
        </p:spPr>
      </p:pic>
    </p:spTree>
    <p:extLst>
      <p:ext uri="{BB962C8B-B14F-4D97-AF65-F5344CB8AC3E}">
        <p14:creationId xmlns:p14="http://schemas.microsoft.com/office/powerpoint/2010/main" val="176315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EA8F-927C-4A57-A54D-1E18F95D7905}"/>
              </a:ext>
            </a:extLst>
          </p:cNvPr>
          <p:cNvSpPr>
            <a:spLocks noGrp="1"/>
          </p:cNvSpPr>
          <p:nvPr>
            <p:ph type="title"/>
          </p:nvPr>
        </p:nvSpPr>
        <p:spPr>
          <a:noFill/>
        </p:spPr>
        <p:txBody>
          <a:bodyPr>
            <a:normAutofit/>
          </a:bodyPr>
          <a:lstStyle/>
          <a:p>
            <a:pPr algn="ctr"/>
            <a:r>
              <a:rPr lang="en-GB" sz="4000" b="1" dirty="0">
                <a:latin typeface="+mn-lt"/>
              </a:rPr>
              <a:t>Refreshment Break 11.30-11.45</a:t>
            </a:r>
          </a:p>
        </p:txBody>
      </p:sp>
      <p:pic>
        <p:nvPicPr>
          <p:cNvPr id="6" name="Picture 5">
            <a:extLst>
              <a:ext uri="{FF2B5EF4-FFF2-40B4-BE49-F238E27FC236}">
                <a16:creationId xmlns:a16="http://schemas.microsoft.com/office/drawing/2014/main" id="{F233DCA6-60EF-4BD5-848C-D27B64093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856" y="1916832"/>
            <a:ext cx="6332288" cy="3684240"/>
          </a:xfrm>
          <a:prstGeom prst="rect">
            <a:avLst/>
          </a:prstGeom>
        </p:spPr>
      </p:pic>
      <p:pic>
        <p:nvPicPr>
          <p:cNvPr id="8" name="Picture 7">
            <a:extLst>
              <a:ext uri="{FF2B5EF4-FFF2-40B4-BE49-F238E27FC236}">
                <a16:creationId xmlns:a16="http://schemas.microsoft.com/office/drawing/2014/main" id="{51355164-8B4B-43EB-A5E0-B60694CCEF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189513"/>
            <a:ext cx="1212766" cy="576064"/>
          </a:xfrm>
          <a:prstGeom prst="rect">
            <a:avLst/>
          </a:prstGeom>
        </p:spPr>
      </p:pic>
    </p:spTree>
    <p:extLst>
      <p:ext uri="{BB962C8B-B14F-4D97-AF65-F5344CB8AC3E}">
        <p14:creationId xmlns:p14="http://schemas.microsoft.com/office/powerpoint/2010/main" val="240292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0168-DFA0-4EE9-A034-317629DF7579}"/>
              </a:ext>
            </a:extLst>
          </p:cNvPr>
          <p:cNvSpPr>
            <a:spLocks noGrp="1"/>
          </p:cNvSpPr>
          <p:nvPr>
            <p:ph type="title"/>
          </p:nvPr>
        </p:nvSpPr>
        <p:spPr/>
        <p:txBody>
          <a:bodyPr/>
          <a:lstStyle/>
          <a:p>
            <a:pPr algn="ctr"/>
            <a:r>
              <a:rPr lang="en-GB" b="1" dirty="0">
                <a:solidFill>
                  <a:srgbClr val="7030A0"/>
                </a:solidFill>
                <a:latin typeface="+mn-lt"/>
              </a:rPr>
              <a:t>Tenant and Community Associations</a:t>
            </a:r>
          </a:p>
        </p:txBody>
      </p:sp>
      <p:sp>
        <p:nvSpPr>
          <p:cNvPr id="3" name="Content Placeholder 2">
            <a:extLst>
              <a:ext uri="{FF2B5EF4-FFF2-40B4-BE49-F238E27FC236}">
                <a16:creationId xmlns:a16="http://schemas.microsoft.com/office/drawing/2014/main" id="{1D7F6060-B657-4ADC-9F23-A323B4654CA6}"/>
              </a:ext>
            </a:extLst>
          </p:cNvPr>
          <p:cNvSpPr>
            <a:spLocks noGrp="1"/>
          </p:cNvSpPr>
          <p:nvPr>
            <p:ph idx="1"/>
          </p:nvPr>
        </p:nvSpPr>
        <p:spPr>
          <a:xfrm>
            <a:off x="628650" y="1340769"/>
            <a:ext cx="7886700" cy="4968552"/>
          </a:xfrm>
        </p:spPr>
        <p:txBody>
          <a:bodyPr/>
          <a:lstStyle/>
          <a:p>
            <a:r>
              <a:rPr lang="en-GB" sz="2400" dirty="0"/>
              <a:t>Who supports TARAs and CAs?</a:t>
            </a:r>
          </a:p>
          <a:p>
            <a:r>
              <a:rPr lang="en-GB" sz="2400" dirty="0"/>
              <a:t>Sharing of knowledge and approaches</a:t>
            </a:r>
          </a:p>
          <a:p>
            <a:r>
              <a:rPr lang="en-GB" sz="2400" dirty="0"/>
              <a:t>Encouraging or facilitating?</a:t>
            </a:r>
          </a:p>
          <a:p>
            <a:r>
              <a:rPr lang="en-GB" sz="2400" dirty="0"/>
              <a:t>Actively reviewing and  consulting?</a:t>
            </a:r>
          </a:p>
          <a:p>
            <a:r>
              <a:rPr lang="en-GB" sz="2400" dirty="0"/>
              <a:t>Constitutions and the role of the landlord</a:t>
            </a:r>
          </a:p>
          <a:p>
            <a:pPr marL="0" indent="0">
              <a:buNone/>
            </a:pPr>
            <a:r>
              <a:rPr lang="en-GB" sz="2400" b="1" dirty="0">
                <a:solidFill>
                  <a:srgbClr val="7030A0"/>
                </a:solidFill>
              </a:rPr>
              <a:t>TIE standard:</a:t>
            </a:r>
          </a:p>
          <a:p>
            <a:r>
              <a:rPr lang="en-GB" sz="2400" dirty="0"/>
              <a:t>“Supporting the formation and activities of tenant panels or equivalent groups and responding in a constructive and timely manner to them”</a:t>
            </a:r>
          </a:p>
          <a:p>
            <a:r>
              <a:rPr lang="en-GB" sz="2400" dirty="0"/>
              <a:t>“Providing support to tenants to build their capacity to be more effectively involved”</a:t>
            </a:r>
          </a:p>
          <a:p>
            <a:pPr marL="0" indent="0">
              <a:buNone/>
            </a:pPr>
            <a:endParaRPr lang="en-GB" dirty="0"/>
          </a:p>
        </p:txBody>
      </p:sp>
      <p:pic>
        <p:nvPicPr>
          <p:cNvPr id="5" name="Picture 4">
            <a:extLst>
              <a:ext uri="{FF2B5EF4-FFF2-40B4-BE49-F238E27FC236}">
                <a16:creationId xmlns:a16="http://schemas.microsoft.com/office/drawing/2014/main" id="{3B4FB86E-40BD-4B35-82BC-E893C640EC3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84168" y="1268760"/>
            <a:ext cx="2865420" cy="2160240"/>
          </a:xfrm>
          <a:prstGeom prst="rect">
            <a:avLst/>
          </a:prstGeom>
        </p:spPr>
      </p:pic>
      <p:pic>
        <p:nvPicPr>
          <p:cNvPr id="6" name="Picture 5">
            <a:extLst>
              <a:ext uri="{FF2B5EF4-FFF2-40B4-BE49-F238E27FC236}">
                <a16:creationId xmlns:a16="http://schemas.microsoft.com/office/drawing/2014/main" id="{B5E2DD75-2E56-4225-975E-DD9D65B031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189513"/>
            <a:ext cx="1212766" cy="576064"/>
          </a:xfrm>
          <a:prstGeom prst="rect">
            <a:avLst/>
          </a:prstGeom>
        </p:spPr>
      </p:pic>
    </p:spTree>
    <p:extLst>
      <p:ext uri="{BB962C8B-B14F-4D97-AF65-F5344CB8AC3E}">
        <p14:creationId xmlns:p14="http://schemas.microsoft.com/office/powerpoint/2010/main" val="2871306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2D8469CBE57A459CB6DD0C382948B5" ma:contentTypeVersion="3" ma:contentTypeDescription="Create a new document." ma:contentTypeScope="" ma:versionID="640792de3636075b01688afdf23c5c59">
  <xsd:schema xmlns:xsd="http://www.w3.org/2001/XMLSchema" xmlns:xs="http://www.w3.org/2001/XMLSchema" xmlns:p="http://schemas.microsoft.com/office/2006/metadata/properties" xmlns:ns2="11cf9fb4-8ef3-4232-8e3d-92a910efd01b" targetNamespace="http://schemas.microsoft.com/office/2006/metadata/properties" ma:root="true" ma:fieldsID="74386f5c86469ac3780766610070bb76" ns2:_="">
    <xsd:import namespace="11cf9fb4-8ef3-4232-8e3d-92a910efd01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f9fb4-8ef3-4232-8e3d-92a910efd0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FC2063-ED54-4041-9ECE-EF7E8890DA71}">
  <ds:schemaRefs>
    <ds:schemaRef ds:uri="http://schemas.microsoft.com/sharepoint/v3/contenttype/forms"/>
  </ds:schemaRefs>
</ds:datastoreItem>
</file>

<file path=customXml/itemProps2.xml><?xml version="1.0" encoding="utf-8"?>
<ds:datastoreItem xmlns:ds="http://schemas.openxmlformats.org/officeDocument/2006/customXml" ds:itemID="{D800207A-084A-488B-B72C-29E75F19F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cf9fb4-8ef3-4232-8e3d-92a910efd0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C4A551-ED23-44B4-A20E-406437D7534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1cf9fb4-8ef3-4232-8e3d-92a910efd01b"/>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6146</TotalTime>
  <Words>1304</Words>
  <Application>Microsoft Office PowerPoint</Application>
  <PresentationFormat>On-screen Show (4:3)</PresentationFormat>
  <Paragraphs>240</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New regulation – Value for Money</vt:lpstr>
      <vt:lpstr>HCA: VfM - direction of travel</vt:lpstr>
      <vt:lpstr>HCA: Upcoming VfM consultation</vt:lpstr>
      <vt:lpstr>Sector led initiative to calculate VFM</vt:lpstr>
      <vt:lpstr>Value for Money (VFM) Sector Score Card</vt:lpstr>
      <vt:lpstr>Value for Money - Pilot Scorecard</vt:lpstr>
      <vt:lpstr>Refreshment Break 11.30-11.45</vt:lpstr>
      <vt:lpstr>Tenant and Community Associations</vt:lpstr>
      <vt:lpstr>Lunch 12.45 - 1.15m</vt:lpstr>
      <vt:lpstr>PowerPoint Presentation</vt:lpstr>
      <vt:lpstr>On the couch</vt:lpstr>
      <vt:lpstr>Health and Safety Matters!</vt:lpstr>
      <vt:lpstr>National Tenant Voice</vt:lpstr>
      <vt:lpstr>Can we make housing with support affordable? - Local Housing Allowance</vt:lpstr>
      <vt:lpstr>New Data Protection Bill  and GDPR April 2018 </vt:lpstr>
      <vt:lpstr>Thanks – next meeting 3rd Oct in Liverpool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YD</dc:creator>
  <cp:lastModifiedBy>daviesyvonne@btinternet.com</cp:lastModifiedBy>
  <cp:revision>470</cp:revision>
  <cp:lastPrinted>2017-07-12T17:15:10Z</cp:lastPrinted>
  <dcterms:created xsi:type="dcterms:W3CDTF">2012-01-27T11:47:38Z</dcterms:created>
  <dcterms:modified xsi:type="dcterms:W3CDTF">2017-07-12T17:15:25Z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0x010100CE2D8469CBE57A459CB6DD0C382948B5</vt:lpwstr>
  </property>
</Properties>
</file>