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0" r:id="rId5"/>
    <p:sldId id="261" r:id="rId6"/>
    <p:sldId id="262" r:id="rId7"/>
    <p:sldId id="263" r:id="rId8"/>
    <p:sldId id="264" r:id="rId9"/>
    <p:sldId id="265"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4558" autoAdjust="0"/>
  </p:normalViewPr>
  <p:slideViewPr>
    <p:cSldViewPr snapToGrid="0">
      <p:cViewPr varScale="1">
        <p:scale>
          <a:sx n="61" d="100"/>
          <a:sy n="61" d="100"/>
        </p:scale>
        <p:origin x="1683"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8FAF1-E3E6-4717-98EF-CE8BD2D1AE4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AEB392B1-CAE2-4446-9428-CE510FB2C348}">
      <dgm:prSet/>
      <dgm:spPr/>
      <dgm:t>
        <a:bodyPr/>
        <a:lstStyle/>
        <a:p>
          <a:r>
            <a:rPr lang="en-GB" baseline="0" dirty="0"/>
            <a:t>Information Commissioner fines</a:t>
          </a:r>
          <a:endParaRPr lang="en-GB" dirty="0"/>
        </a:p>
      </dgm:t>
    </dgm:pt>
    <dgm:pt modelId="{3DA6612D-4A5E-4F94-953D-AECBC1792F6E}" type="parTrans" cxnId="{4D0449AD-271D-4C86-B54C-74A5BFC13801}">
      <dgm:prSet/>
      <dgm:spPr/>
      <dgm:t>
        <a:bodyPr/>
        <a:lstStyle/>
        <a:p>
          <a:endParaRPr lang="en-US"/>
        </a:p>
      </dgm:t>
    </dgm:pt>
    <dgm:pt modelId="{06FAEF3E-1147-4CE2-905C-DA7894498CB7}" type="sibTrans" cxnId="{4D0449AD-271D-4C86-B54C-74A5BFC13801}">
      <dgm:prSet/>
      <dgm:spPr/>
      <dgm:t>
        <a:bodyPr/>
        <a:lstStyle/>
        <a:p>
          <a:endParaRPr lang="en-US"/>
        </a:p>
      </dgm:t>
    </dgm:pt>
    <dgm:pt modelId="{5213B5E8-0351-4999-BFA8-6DF42A79C07E}" type="pres">
      <dgm:prSet presAssocID="{7798FAF1-E3E6-4717-98EF-CE8BD2D1AE4D}" presName="diagram" presStyleCnt="0">
        <dgm:presLayoutVars>
          <dgm:dir/>
          <dgm:resizeHandles val="exact"/>
        </dgm:presLayoutVars>
      </dgm:prSet>
      <dgm:spPr/>
    </dgm:pt>
    <dgm:pt modelId="{1A9667C2-D00E-4362-9EC6-A9C7A0364774}" type="pres">
      <dgm:prSet presAssocID="{AEB392B1-CAE2-4446-9428-CE510FB2C348}" presName="node" presStyleLbl="node1" presStyleIdx="0" presStyleCnt="1" custScaleX="402358" custLinFactNeighborY="-5708">
        <dgm:presLayoutVars>
          <dgm:bulletEnabled val="1"/>
        </dgm:presLayoutVars>
      </dgm:prSet>
      <dgm:spPr/>
    </dgm:pt>
  </dgm:ptLst>
  <dgm:cxnLst>
    <dgm:cxn modelId="{F610F87A-15E6-4386-8A0C-469BDFF09128}" type="presOf" srcId="{AEB392B1-CAE2-4446-9428-CE510FB2C348}" destId="{1A9667C2-D00E-4362-9EC6-A9C7A0364774}" srcOrd="0" destOrd="0" presId="urn:microsoft.com/office/officeart/2005/8/layout/default"/>
    <dgm:cxn modelId="{4D0449AD-271D-4C86-B54C-74A5BFC13801}" srcId="{7798FAF1-E3E6-4717-98EF-CE8BD2D1AE4D}" destId="{AEB392B1-CAE2-4446-9428-CE510FB2C348}" srcOrd="0" destOrd="0" parTransId="{3DA6612D-4A5E-4F94-953D-AECBC1792F6E}" sibTransId="{06FAEF3E-1147-4CE2-905C-DA7894498CB7}"/>
    <dgm:cxn modelId="{93388BB0-FF49-4110-ABCE-A60C7D3921B3}" type="presOf" srcId="{7798FAF1-E3E6-4717-98EF-CE8BD2D1AE4D}" destId="{5213B5E8-0351-4999-BFA8-6DF42A79C07E}" srcOrd="0" destOrd="0" presId="urn:microsoft.com/office/officeart/2005/8/layout/default"/>
    <dgm:cxn modelId="{E20B93C1-1C85-438D-AC26-0C6E9ACCD8B2}" type="presParOf" srcId="{5213B5E8-0351-4999-BFA8-6DF42A79C07E}" destId="{1A9667C2-D00E-4362-9EC6-A9C7A036477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763DA9-8301-4653-AA3E-960F9575046C}"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B24A53D4-8B19-422A-ABD0-02AC7E32F63C}">
      <dgm:prSet/>
      <dgm:spPr/>
      <dgm:t>
        <a:bodyPr/>
        <a:lstStyle/>
        <a:p>
          <a:r>
            <a:rPr lang="en-GB" baseline="0" dirty="0"/>
            <a:t>Cyber security!</a:t>
          </a:r>
          <a:endParaRPr lang="en-GB" dirty="0"/>
        </a:p>
      </dgm:t>
    </dgm:pt>
    <dgm:pt modelId="{56E000BA-9278-49FD-B6A6-B1176E1B9180}" type="parTrans" cxnId="{DA412FE6-114E-4928-AF5E-F721EF0F9E2D}">
      <dgm:prSet/>
      <dgm:spPr/>
      <dgm:t>
        <a:bodyPr/>
        <a:lstStyle/>
        <a:p>
          <a:endParaRPr lang="en-US"/>
        </a:p>
      </dgm:t>
    </dgm:pt>
    <dgm:pt modelId="{EF22E848-3A4B-4197-AE64-BF2AE27FFCA3}" type="sibTrans" cxnId="{DA412FE6-114E-4928-AF5E-F721EF0F9E2D}">
      <dgm:prSet/>
      <dgm:spPr/>
      <dgm:t>
        <a:bodyPr/>
        <a:lstStyle/>
        <a:p>
          <a:endParaRPr lang="en-US"/>
        </a:p>
      </dgm:t>
    </dgm:pt>
    <dgm:pt modelId="{D3D18D44-6F88-47C5-89ED-A3D29C6BE765}" type="pres">
      <dgm:prSet presAssocID="{36763DA9-8301-4653-AA3E-960F9575046C}" presName="diagram" presStyleCnt="0">
        <dgm:presLayoutVars>
          <dgm:dir/>
          <dgm:resizeHandles val="exact"/>
        </dgm:presLayoutVars>
      </dgm:prSet>
      <dgm:spPr/>
    </dgm:pt>
    <dgm:pt modelId="{379F93A6-13E6-404A-95DB-F92426AE94FD}" type="pres">
      <dgm:prSet presAssocID="{B24A53D4-8B19-422A-ABD0-02AC7E32F63C}" presName="node" presStyleLbl="node1" presStyleIdx="0" presStyleCnt="1" custScaleX="402358">
        <dgm:presLayoutVars>
          <dgm:bulletEnabled val="1"/>
        </dgm:presLayoutVars>
      </dgm:prSet>
      <dgm:spPr/>
    </dgm:pt>
  </dgm:ptLst>
  <dgm:cxnLst>
    <dgm:cxn modelId="{DA412FE6-114E-4928-AF5E-F721EF0F9E2D}" srcId="{36763DA9-8301-4653-AA3E-960F9575046C}" destId="{B24A53D4-8B19-422A-ABD0-02AC7E32F63C}" srcOrd="0" destOrd="0" parTransId="{56E000BA-9278-49FD-B6A6-B1176E1B9180}" sibTransId="{EF22E848-3A4B-4197-AE64-BF2AE27FFCA3}"/>
    <dgm:cxn modelId="{70F75CEE-F9DD-45B4-B372-532121031B4D}" type="presOf" srcId="{B24A53D4-8B19-422A-ABD0-02AC7E32F63C}" destId="{379F93A6-13E6-404A-95DB-F92426AE94FD}" srcOrd="0" destOrd="0" presId="urn:microsoft.com/office/officeart/2005/8/layout/default"/>
    <dgm:cxn modelId="{8A3811FE-B741-4B1F-9473-660D4C829915}" type="presOf" srcId="{36763DA9-8301-4653-AA3E-960F9575046C}" destId="{D3D18D44-6F88-47C5-89ED-A3D29C6BE765}" srcOrd="0" destOrd="0" presId="urn:microsoft.com/office/officeart/2005/8/layout/default"/>
    <dgm:cxn modelId="{5E887E86-5F0D-4982-AC86-A26CB7A5A579}" type="presParOf" srcId="{D3D18D44-6F88-47C5-89ED-A3D29C6BE765}" destId="{379F93A6-13E6-404A-95DB-F92426AE94F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84B1EF-E9AF-4640-B5C6-CAFF98DB2F2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B3B737A1-2C29-49A2-96F1-8C7036089799}">
      <dgm:prSet/>
      <dgm:spPr/>
      <dgm:t>
        <a:bodyPr/>
        <a:lstStyle/>
        <a:p>
          <a:pPr rtl="0" eaLnBrk="1" latinLnBrk="0" hangingPunct="1"/>
          <a:r>
            <a:rPr lang="en-GB" baseline="0" dirty="0"/>
            <a:t>Before that it was everyday news……..</a:t>
          </a:r>
          <a:endParaRPr lang="en-GB" dirty="0"/>
        </a:p>
      </dgm:t>
    </dgm:pt>
    <dgm:pt modelId="{F6FC0BD2-A1B5-41EC-B781-06474BD9342F}" type="parTrans" cxnId="{A54F8EB5-6271-4479-BAD8-1933E6A24B81}">
      <dgm:prSet/>
      <dgm:spPr/>
      <dgm:t>
        <a:bodyPr/>
        <a:lstStyle/>
        <a:p>
          <a:endParaRPr lang="en-US"/>
        </a:p>
      </dgm:t>
    </dgm:pt>
    <dgm:pt modelId="{0B5A2FDA-4FBC-45CD-AEC2-1295EA41CAEF}" type="sibTrans" cxnId="{A54F8EB5-6271-4479-BAD8-1933E6A24B81}">
      <dgm:prSet/>
      <dgm:spPr/>
      <dgm:t>
        <a:bodyPr/>
        <a:lstStyle/>
        <a:p>
          <a:endParaRPr lang="en-US"/>
        </a:p>
      </dgm:t>
    </dgm:pt>
    <dgm:pt modelId="{6B546183-DE65-45A4-ACB3-D70B1555A1B4}" type="pres">
      <dgm:prSet presAssocID="{EC84B1EF-E9AF-4640-B5C6-CAFF98DB2F2B}" presName="linear" presStyleCnt="0">
        <dgm:presLayoutVars>
          <dgm:animLvl val="lvl"/>
          <dgm:resizeHandles val="exact"/>
        </dgm:presLayoutVars>
      </dgm:prSet>
      <dgm:spPr/>
    </dgm:pt>
    <dgm:pt modelId="{F6B4E7DE-8A58-4B95-BCAE-E790AA21AB46}" type="pres">
      <dgm:prSet presAssocID="{B3B737A1-2C29-49A2-96F1-8C7036089799}" presName="parentText" presStyleLbl="node1" presStyleIdx="0" presStyleCnt="1" custScaleY="80533">
        <dgm:presLayoutVars>
          <dgm:chMax val="0"/>
          <dgm:bulletEnabled val="1"/>
        </dgm:presLayoutVars>
      </dgm:prSet>
      <dgm:spPr/>
    </dgm:pt>
  </dgm:ptLst>
  <dgm:cxnLst>
    <dgm:cxn modelId="{D28C1A58-EDEE-4598-A1B8-155651867EA5}" type="presOf" srcId="{EC84B1EF-E9AF-4640-B5C6-CAFF98DB2F2B}" destId="{6B546183-DE65-45A4-ACB3-D70B1555A1B4}" srcOrd="0" destOrd="0" presId="urn:microsoft.com/office/officeart/2005/8/layout/vList2"/>
    <dgm:cxn modelId="{A54F8EB5-6271-4479-BAD8-1933E6A24B81}" srcId="{EC84B1EF-E9AF-4640-B5C6-CAFF98DB2F2B}" destId="{B3B737A1-2C29-49A2-96F1-8C7036089799}" srcOrd="0" destOrd="0" parTransId="{F6FC0BD2-A1B5-41EC-B781-06474BD9342F}" sibTransId="{0B5A2FDA-4FBC-45CD-AEC2-1295EA41CAEF}"/>
    <dgm:cxn modelId="{5DB436BF-8163-49EF-978E-3CA854C4AD0B}" type="presOf" srcId="{B3B737A1-2C29-49A2-96F1-8C7036089799}" destId="{F6B4E7DE-8A58-4B95-BCAE-E790AA21AB46}" srcOrd="0" destOrd="0" presId="urn:microsoft.com/office/officeart/2005/8/layout/vList2"/>
    <dgm:cxn modelId="{675B0FCB-E844-4FA0-BEC8-3B56FC25A1CB}" type="presParOf" srcId="{6B546183-DE65-45A4-ACB3-D70B1555A1B4}" destId="{F6B4E7DE-8A58-4B95-BCAE-E790AA21AB4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84B1EF-E9AF-4640-B5C6-CAFF98DB2F2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B3B737A1-2C29-49A2-96F1-8C7036089799}">
      <dgm:prSet/>
      <dgm:spPr/>
      <dgm:t>
        <a:bodyPr/>
        <a:lstStyle/>
        <a:p>
          <a:pPr rtl="0" eaLnBrk="1" latinLnBrk="0" hangingPunct="1"/>
          <a:r>
            <a:rPr lang="en-GB" dirty="0"/>
            <a:t>What is the biggest threat?</a:t>
          </a:r>
        </a:p>
      </dgm:t>
    </dgm:pt>
    <dgm:pt modelId="{F6FC0BD2-A1B5-41EC-B781-06474BD9342F}" type="parTrans" cxnId="{A54F8EB5-6271-4479-BAD8-1933E6A24B81}">
      <dgm:prSet/>
      <dgm:spPr/>
      <dgm:t>
        <a:bodyPr/>
        <a:lstStyle/>
        <a:p>
          <a:endParaRPr lang="en-US"/>
        </a:p>
      </dgm:t>
    </dgm:pt>
    <dgm:pt modelId="{0B5A2FDA-4FBC-45CD-AEC2-1295EA41CAEF}" type="sibTrans" cxnId="{A54F8EB5-6271-4479-BAD8-1933E6A24B81}">
      <dgm:prSet/>
      <dgm:spPr/>
      <dgm:t>
        <a:bodyPr/>
        <a:lstStyle/>
        <a:p>
          <a:endParaRPr lang="en-US"/>
        </a:p>
      </dgm:t>
    </dgm:pt>
    <dgm:pt modelId="{6B546183-DE65-45A4-ACB3-D70B1555A1B4}" type="pres">
      <dgm:prSet presAssocID="{EC84B1EF-E9AF-4640-B5C6-CAFF98DB2F2B}" presName="linear" presStyleCnt="0">
        <dgm:presLayoutVars>
          <dgm:animLvl val="lvl"/>
          <dgm:resizeHandles val="exact"/>
        </dgm:presLayoutVars>
      </dgm:prSet>
      <dgm:spPr/>
    </dgm:pt>
    <dgm:pt modelId="{F6B4E7DE-8A58-4B95-BCAE-E790AA21AB46}" type="pres">
      <dgm:prSet presAssocID="{B3B737A1-2C29-49A2-96F1-8C7036089799}" presName="parentText" presStyleLbl="node1" presStyleIdx="0" presStyleCnt="1" custScaleY="80533">
        <dgm:presLayoutVars>
          <dgm:chMax val="0"/>
          <dgm:bulletEnabled val="1"/>
        </dgm:presLayoutVars>
      </dgm:prSet>
      <dgm:spPr/>
    </dgm:pt>
  </dgm:ptLst>
  <dgm:cxnLst>
    <dgm:cxn modelId="{D28C1A58-EDEE-4598-A1B8-155651867EA5}" type="presOf" srcId="{EC84B1EF-E9AF-4640-B5C6-CAFF98DB2F2B}" destId="{6B546183-DE65-45A4-ACB3-D70B1555A1B4}" srcOrd="0" destOrd="0" presId="urn:microsoft.com/office/officeart/2005/8/layout/vList2"/>
    <dgm:cxn modelId="{A54F8EB5-6271-4479-BAD8-1933E6A24B81}" srcId="{EC84B1EF-E9AF-4640-B5C6-CAFF98DB2F2B}" destId="{B3B737A1-2C29-49A2-96F1-8C7036089799}" srcOrd="0" destOrd="0" parTransId="{F6FC0BD2-A1B5-41EC-B781-06474BD9342F}" sibTransId="{0B5A2FDA-4FBC-45CD-AEC2-1295EA41CAEF}"/>
    <dgm:cxn modelId="{5DB436BF-8163-49EF-978E-3CA854C4AD0B}" type="presOf" srcId="{B3B737A1-2C29-49A2-96F1-8C7036089799}" destId="{F6B4E7DE-8A58-4B95-BCAE-E790AA21AB46}" srcOrd="0" destOrd="0" presId="urn:microsoft.com/office/officeart/2005/8/layout/vList2"/>
    <dgm:cxn modelId="{675B0FCB-E844-4FA0-BEC8-3B56FC25A1CB}" type="presParOf" srcId="{6B546183-DE65-45A4-ACB3-D70B1555A1B4}" destId="{F6B4E7DE-8A58-4B95-BCAE-E790AA21AB4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667C2-D00E-4362-9EC6-A9C7A0364774}">
      <dsp:nvSpPr>
        <dsp:cNvPr id="0" name=""/>
        <dsp:cNvSpPr/>
      </dsp:nvSpPr>
      <dsp:spPr>
        <a:xfrm>
          <a:off x="720077" y="0"/>
          <a:ext cx="8465842" cy="12624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baseline="0" dirty="0"/>
            <a:t>Information Commissioner fines</a:t>
          </a:r>
          <a:endParaRPr lang="en-GB" sz="4800" kern="1200" dirty="0"/>
        </a:p>
      </dsp:txBody>
      <dsp:txXfrm>
        <a:off x="720077" y="0"/>
        <a:ext cx="8465842" cy="1262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F93A6-13E6-404A-95DB-F92426AE94FD}">
      <dsp:nvSpPr>
        <dsp:cNvPr id="0" name=""/>
        <dsp:cNvSpPr/>
      </dsp:nvSpPr>
      <dsp:spPr>
        <a:xfrm>
          <a:off x="4860" y="1413"/>
          <a:ext cx="9896277" cy="14757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baseline="0" dirty="0"/>
            <a:t>Cyber security!</a:t>
          </a:r>
          <a:endParaRPr lang="en-GB" sz="6500" kern="1200" dirty="0"/>
        </a:p>
      </dsp:txBody>
      <dsp:txXfrm>
        <a:off x="4860" y="1413"/>
        <a:ext cx="9896277" cy="1475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4E7DE-8A58-4B95-BCAE-E790AA21AB46}">
      <dsp:nvSpPr>
        <dsp:cNvPr id="0" name=""/>
        <dsp:cNvSpPr/>
      </dsp:nvSpPr>
      <dsp:spPr>
        <a:xfrm>
          <a:off x="0" y="275704"/>
          <a:ext cx="9905998" cy="9271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eaLnBrk="1" latinLnBrk="0" hangingPunct="1">
            <a:lnSpc>
              <a:spcPct val="90000"/>
            </a:lnSpc>
            <a:spcBef>
              <a:spcPct val="0"/>
            </a:spcBef>
            <a:spcAft>
              <a:spcPct val="35000"/>
            </a:spcAft>
            <a:buNone/>
          </a:pPr>
          <a:r>
            <a:rPr lang="en-GB" sz="3800" kern="1200" baseline="0" dirty="0"/>
            <a:t>Before that it was everyday news……..</a:t>
          </a:r>
          <a:endParaRPr lang="en-GB" sz="3800" kern="1200" dirty="0"/>
        </a:p>
      </dsp:txBody>
      <dsp:txXfrm>
        <a:off x="45260" y="320964"/>
        <a:ext cx="9815478" cy="836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4E7DE-8A58-4B95-BCAE-E790AA21AB46}">
      <dsp:nvSpPr>
        <dsp:cNvPr id="0" name=""/>
        <dsp:cNvSpPr/>
      </dsp:nvSpPr>
      <dsp:spPr>
        <a:xfrm>
          <a:off x="0" y="151329"/>
          <a:ext cx="9905998" cy="11759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rtl="0" eaLnBrk="1" latinLnBrk="0" hangingPunct="1">
            <a:lnSpc>
              <a:spcPct val="90000"/>
            </a:lnSpc>
            <a:spcBef>
              <a:spcPct val="0"/>
            </a:spcBef>
            <a:spcAft>
              <a:spcPct val="35000"/>
            </a:spcAft>
            <a:buNone/>
          </a:pPr>
          <a:r>
            <a:rPr lang="en-GB" sz="5200" kern="1200" dirty="0"/>
            <a:t>What is the biggest threat?</a:t>
          </a:r>
        </a:p>
      </dsp:txBody>
      <dsp:txXfrm>
        <a:off x="57403" y="208732"/>
        <a:ext cx="9791192" cy="10611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BC4F1-8949-44FE-B952-07E327CFC54D}" type="datetimeFigureOut">
              <a:rPr lang="en-GB" smtClean="0"/>
              <a:t>14/11/2017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1A7BE-67AB-4B16-AC07-7A1191F0DEAC}" type="slidenum">
              <a:rPr lang="en-GB" smtClean="0"/>
              <a:t>‹#›</a:t>
            </a:fld>
            <a:endParaRPr lang="en-GB"/>
          </a:p>
        </p:txBody>
      </p:sp>
    </p:spTree>
    <p:extLst>
      <p:ext uri="{BB962C8B-B14F-4D97-AF65-F5344CB8AC3E}">
        <p14:creationId xmlns:p14="http://schemas.microsoft.com/office/powerpoint/2010/main" val="301975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akeuseof.com/tag/5-of-the-worlds-most-famous-hackers-what-happened-to-the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money.cnn.com/2015/02/10/technology/anonymous-isis-hack-twitter/" TargetMode="External"/><Relationship Id="rId5" Type="http://schemas.openxmlformats.org/officeDocument/2006/relationships/hyperlink" Target="http://www.vulture.com/2014/12/everything-sony-leaks-scandal.html" TargetMode="External"/><Relationship Id="rId4" Type="http://schemas.openxmlformats.org/officeDocument/2006/relationships/hyperlink" Target="http://www.theverge.com/2015/2/14/8039593/hackers-malware-robbery-millions-bank-heis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alabit.com/"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earchsecurity.techtarget.com/definition/Trojan-horse" TargetMode="External"/><Relationship Id="rId4" Type="http://schemas.openxmlformats.org/officeDocument/2006/relationships/hyperlink" Target="http://searchsecurity.techtarget.com/definition/phishi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3199CD-3E1B-4AE6-990F-76F925F5EA9F}" type="slidenum">
              <a:rPr lang="en-GB" smtClean="0"/>
              <a:t>2</a:t>
            </a:fld>
            <a:endParaRPr lang="en-GB"/>
          </a:p>
        </p:txBody>
      </p:sp>
    </p:spTree>
    <p:extLst>
      <p:ext uri="{BB962C8B-B14F-4D97-AF65-F5344CB8AC3E}">
        <p14:creationId xmlns:p14="http://schemas.microsoft.com/office/powerpoint/2010/main" val="63165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On 25 May 2018 a new data protection law will come into force across all of Europe – the GDPR (General Data Protection Regulation)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Many of the GDPR’s main concepts and principles are much the same as those in the current Data Protection Act (DPA), so if you are complying properly with the current law then most of your approach to compliance will remain valid under the GDPR and can be the starting point to build from. However, there are new elements and significant enhancements.</a:t>
            </a:r>
            <a:endParaRPr lang="en-GB" dirty="0"/>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It is important to use the Information Commissioner’s Office (ICO) resources on their website to work out the main differences between the current law and the GDPR. Over the next few months the ICO will produce more guidance and other tools to assist preparation. The Article 29 Working Party will also be producing guidance at European level.</a:t>
            </a:r>
          </a:p>
          <a:p>
            <a:endParaRPr lang="en-GB" b="1" dirty="0"/>
          </a:p>
          <a:p>
            <a:r>
              <a:rPr lang="en-GB" b="1" dirty="0"/>
              <a:t>Accountability &amp; Privacy By Design</a:t>
            </a:r>
            <a:r>
              <a:rPr lang="en-GB" dirty="0"/>
              <a:t> - you must be able to demonstrate compliance with GDPR and implement data protection by design to identify your processing activities and risk. </a:t>
            </a:r>
          </a:p>
          <a:p>
            <a:endParaRPr lang="en-GB" dirty="0"/>
          </a:p>
          <a:p>
            <a:r>
              <a:rPr lang="en-GB" b="1" dirty="0"/>
              <a:t>Data Processors - </a:t>
            </a:r>
            <a:r>
              <a:rPr lang="en-GB" dirty="0"/>
              <a:t>data processors can now be held liable for non-compliance. Do you act as a data processor for a third party?  GDPR also requires enhanced contractual provisions for data processors.  You need to review of current contracts to ensure they are GDPR compliant and to also future proof contracts going forward.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Consent and basis for processing - </a:t>
            </a:r>
            <a:r>
              <a:rPr lang="en-GB" dirty="0"/>
              <a:t>GDPR makes it much harder to rely on consent as a basis for processing personal data, you should check whether the basis upon which consent was obtained meets GDPR requirements.  Consent must be unambiguous, as easy to withdraw as to give and recorded.  You will no longer be able to rely on legitimate interest exemption currently used extensively by PAs and domestic/EU legislation may be required to justify such processing.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Fair Processing Notices –</a:t>
            </a:r>
            <a:r>
              <a:rPr lang="en-GB" dirty="0"/>
              <a:t> do you have one?  It must be concise, intelligible and communicated by means likely to be noticed and read by data subjects.  GDPR also requires further information to be added to privacy notices including e.g. how long data will be stored.  PAs ought to review these notices and amend as necessary to reflect GDPR requirements.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Data Subject Rights</a:t>
            </a:r>
            <a:r>
              <a:rPr lang="en-GB" dirty="0"/>
              <a:t> - Data subjects have greater right under GDPR – including the right to be forgotten, right to portability, right to prevent customer profiling.  Also you can no longer charge to deal with subject access requests.  Time frame for responding has changed from 40 days to 1 month.</a:t>
            </a:r>
          </a:p>
          <a:p>
            <a:endParaRPr lang="en-GB" dirty="0"/>
          </a:p>
          <a:p>
            <a:r>
              <a:rPr lang="en-GB" b="1" dirty="0"/>
              <a:t>Data Breaches - </a:t>
            </a:r>
            <a:r>
              <a:rPr lang="en-GB" dirty="0"/>
              <a:t>subject to limited exceptions, all data breaches must be notified to the ICO within 72 hours. It is good practice to have a plan prepared in advance setting out how data breaches will be handled; this will assist in providing a fast effective response to minimise damage.</a:t>
            </a:r>
          </a:p>
          <a:p>
            <a:endParaRPr lang="en-GB" dirty="0"/>
          </a:p>
          <a:p>
            <a:r>
              <a:rPr lang="en-GB" b="1" dirty="0"/>
              <a:t>Penalties</a:t>
            </a:r>
            <a:r>
              <a:rPr lang="en-GB" dirty="0"/>
              <a:t> - </a:t>
            </a:r>
            <a:r>
              <a:rPr lang="en-GB" sz="1200" b="0" i="0" u="none" strike="noStrike" kern="1200" baseline="0" dirty="0">
                <a:solidFill>
                  <a:schemeClr val="tx1"/>
                </a:solidFill>
                <a:latin typeface="+mn-lt"/>
                <a:ea typeface="+mn-ea"/>
                <a:cs typeface="+mn-cs"/>
              </a:rPr>
              <a:t>Fines - Two tier system: maximum up to - Higher of €20m or 4% global turnover or Higher of €10m or 2% global turnover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Data Protection Officer – </a:t>
            </a:r>
            <a:r>
              <a:rPr lang="en-GB" b="0" dirty="0"/>
              <a:t>You</a:t>
            </a:r>
            <a:r>
              <a:rPr lang="en-GB" b="1" dirty="0"/>
              <a:t> may</a:t>
            </a:r>
            <a:r>
              <a:rPr lang="en-GB" dirty="0"/>
              <a:t> need to appoint a Data Protection Officer.  A single DPO can be designated for several bodies and the role can be contracted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Notification – </a:t>
            </a:r>
            <a:r>
              <a:rPr lang="en-GB" sz="1200" b="0" i="0" u="none" strike="noStrike" kern="1200" baseline="0" dirty="0">
                <a:solidFill>
                  <a:schemeClr val="tx1"/>
                </a:solidFill>
                <a:latin typeface="+mn-lt"/>
                <a:ea typeface="+mn-ea"/>
                <a:cs typeface="+mn-cs"/>
              </a:rPr>
              <a:t>Removal of annual notification fee but an Obligation to have appropriate procedures in place; PIAs for high risk activities; Consult DPA if PIA indicates "high risk" </a:t>
            </a:r>
            <a:endParaRPr lang="en-GB" b="0" dirty="0"/>
          </a:p>
          <a:p>
            <a:endParaRPr lang="en-GB" dirty="0"/>
          </a:p>
          <a:p>
            <a:r>
              <a:rPr lang="en-GB" b="1" dirty="0"/>
              <a:t>Extra Territorial Reach - </a:t>
            </a:r>
            <a:r>
              <a:rPr lang="en-GB" dirty="0"/>
              <a:t>GDPR’s reach extends to organisations </a:t>
            </a:r>
            <a:r>
              <a:rPr lang="en-GB" dirty="0" err="1"/>
              <a:t>outwith</a:t>
            </a:r>
            <a:r>
              <a:rPr lang="en-GB" dirty="0"/>
              <a:t> EU that process personal data of individuals in the EU. </a:t>
            </a:r>
          </a:p>
          <a:p>
            <a:endParaRPr lang="en-GB" dirty="0"/>
          </a:p>
          <a:p>
            <a:r>
              <a:rPr lang="en-GB" b="1" dirty="0"/>
              <a:t>International Transfers – </a:t>
            </a:r>
            <a:r>
              <a:rPr lang="en-GB" dirty="0"/>
              <a:t>basis on which you can transfer personal data </a:t>
            </a:r>
            <a:r>
              <a:rPr lang="en-GB" dirty="0" err="1"/>
              <a:t>outwith</a:t>
            </a:r>
            <a:r>
              <a:rPr lang="en-GB" dirty="0"/>
              <a:t> the EEA have been restricted.</a:t>
            </a:r>
          </a:p>
        </p:txBody>
      </p:sp>
      <p:sp>
        <p:nvSpPr>
          <p:cNvPr id="4" name="Slide Number Placeholder 3"/>
          <p:cNvSpPr>
            <a:spLocks noGrp="1"/>
          </p:cNvSpPr>
          <p:nvPr>
            <p:ph type="sldNum" sz="quarter" idx="10"/>
          </p:nvPr>
        </p:nvSpPr>
        <p:spPr/>
        <p:txBody>
          <a:bodyPr/>
          <a:lstStyle/>
          <a:p>
            <a:fld id="{F93199CD-3E1B-4AE6-990F-76F925F5EA9F}" type="slidenum">
              <a:rPr lang="en-GB" smtClean="0"/>
              <a:t>3</a:t>
            </a:fld>
            <a:endParaRPr lang="en-GB"/>
          </a:p>
        </p:txBody>
      </p:sp>
    </p:spTree>
    <p:extLst>
      <p:ext uri="{BB962C8B-B14F-4D97-AF65-F5344CB8AC3E}">
        <p14:creationId xmlns:p14="http://schemas.microsoft.com/office/powerpoint/2010/main" val="250794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3199CD-3E1B-4AE6-990F-76F925F5EA9F}" type="slidenum">
              <a:rPr lang="en-GB" smtClean="0"/>
              <a:t>4</a:t>
            </a:fld>
            <a:endParaRPr lang="en-GB"/>
          </a:p>
        </p:txBody>
      </p:sp>
    </p:spTree>
    <p:extLst>
      <p:ext uri="{BB962C8B-B14F-4D97-AF65-F5344CB8AC3E}">
        <p14:creationId xmlns:p14="http://schemas.microsoft.com/office/powerpoint/2010/main" val="171700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A good start is to carry out an information asset audit – know what data you have, for what purposes you’re processing it, who you’re sharing it with, what legal basis / schedule conditions are you processing it under.</a:t>
            </a:r>
          </a:p>
          <a:p>
            <a:endParaRPr lang="en-GB" baseline="0" dirty="0"/>
          </a:p>
          <a:p>
            <a:r>
              <a:rPr lang="en-GB" baseline="0" dirty="0"/>
              <a:t>ICO good practice guidance – such as Conducting privacy impact assessments COP, Privacy notices COP, Data sharing COP, Anonymisation, cloud computing etc – if you don’t already, look at it and see how you could process data in accordance with it, as much of the ICO good practice guidance is included in the GDPR as law.</a:t>
            </a:r>
            <a:endParaRPr lang="en-GB" dirty="0"/>
          </a:p>
        </p:txBody>
      </p:sp>
      <p:sp>
        <p:nvSpPr>
          <p:cNvPr id="4" name="Slide Number Placeholder 3"/>
          <p:cNvSpPr>
            <a:spLocks noGrp="1"/>
          </p:cNvSpPr>
          <p:nvPr>
            <p:ph type="sldNum" sz="quarter" idx="10"/>
          </p:nvPr>
        </p:nvSpPr>
        <p:spPr/>
        <p:txBody>
          <a:bodyPr/>
          <a:lstStyle/>
          <a:p>
            <a:fld id="{4BC60F7B-DC0B-446A-A346-BF0EA35B8AC7}"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18291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50">
              <a:defRPr/>
            </a:pPr>
            <a:r>
              <a:rPr lang="en-GB" dirty="0"/>
              <a:t>This is a really key development.</a:t>
            </a:r>
            <a:r>
              <a:rPr lang="en-GB" baseline="0" dirty="0"/>
              <a:t>  Organisations will have to be able to demonstrate how they comply with the new law.</a:t>
            </a:r>
          </a:p>
          <a:p>
            <a:pPr defTabSz="924550">
              <a:defRPr/>
            </a:pPr>
            <a:endParaRPr lang="en-GB" baseline="0" dirty="0"/>
          </a:p>
          <a:p>
            <a:pPr defTabSz="924550">
              <a:defRPr/>
            </a:pPr>
            <a:r>
              <a:rPr lang="en-GB" baseline="0" dirty="0"/>
              <a:t>It’s important then that your association is committed at the highest level to putting the policies and procedures in place to comply.</a:t>
            </a:r>
          </a:p>
          <a:p>
            <a:pPr defTabSz="924550">
              <a:defRPr/>
            </a:pPr>
            <a:endParaRPr lang="en-GB" baseline="0" dirty="0"/>
          </a:p>
          <a:p>
            <a:pPr defTabSz="924550">
              <a:defRPr/>
            </a:pPr>
            <a:r>
              <a:rPr lang="en-GB" baseline="0" dirty="0"/>
              <a:t>Examples of how this can be done:</a:t>
            </a:r>
          </a:p>
          <a:p>
            <a:pPr defTabSz="924550">
              <a:defRPr/>
            </a:pPr>
            <a:endParaRPr lang="en-GB" baseline="0" dirty="0"/>
          </a:p>
          <a:p>
            <a:pPr defTabSz="924550">
              <a:defRPr/>
            </a:pPr>
            <a:r>
              <a:rPr lang="en-GB" baseline="0" dirty="0"/>
              <a:t> - implement appropriate technical and organisational measures</a:t>
            </a:r>
          </a:p>
          <a:p>
            <a:pPr defTabSz="924550">
              <a:defRPr/>
            </a:pPr>
            <a:r>
              <a:rPr lang="en-GB" baseline="0" dirty="0"/>
              <a:t> - maintain records on processing activities </a:t>
            </a:r>
          </a:p>
          <a:p>
            <a:pPr defTabSz="924550">
              <a:defRPr/>
            </a:pPr>
            <a:r>
              <a:rPr lang="en-GB" baseline="0" dirty="0"/>
              <a:t>- DPIAs- perhaps you considered implementing a new web monitoring system - it might be appropriate to carry out a DPIA</a:t>
            </a:r>
          </a:p>
        </p:txBody>
      </p:sp>
      <p:sp>
        <p:nvSpPr>
          <p:cNvPr id="4" name="Slide Number Placeholder 3"/>
          <p:cNvSpPr>
            <a:spLocks noGrp="1"/>
          </p:cNvSpPr>
          <p:nvPr>
            <p:ph type="sldNum" sz="quarter" idx="10"/>
          </p:nvPr>
        </p:nvSpPr>
        <p:spPr/>
        <p:txBody>
          <a:bodyPr/>
          <a:lstStyle/>
          <a:p>
            <a:fld id="{C40CA43E-EDEF-4CF8-A778-B7F6B12914DA}" type="slidenum">
              <a:rPr lang="en-GB" smtClean="0"/>
              <a:t>6</a:t>
            </a:fld>
            <a:endParaRPr lang="en-GB"/>
          </a:p>
        </p:txBody>
      </p:sp>
    </p:spTree>
    <p:extLst>
      <p:ext uri="{BB962C8B-B14F-4D97-AF65-F5344CB8AC3E}">
        <p14:creationId xmlns:p14="http://schemas.microsoft.com/office/powerpoint/2010/main" val="185246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before we go….because this is close to my heart</a:t>
            </a:r>
          </a:p>
        </p:txBody>
      </p:sp>
      <p:sp>
        <p:nvSpPr>
          <p:cNvPr id="4" name="Slide Number Placeholder 3"/>
          <p:cNvSpPr>
            <a:spLocks noGrp="1"/>
          </p:cNvSpPr>
          <p:nvPr>
            <p:ph type="sldNum" sz="quarter" idx="10"/>
          </p:nvPr>
        </p:nvSpPr>
        <p:spPr/>
        <p:txBody>
          <a:bodyPr/>
          <a:lstStyle/>
          <a:p>
            <a:fld id="{F93199CD-3E1B-4AE6-990F-76F925F5EA9F}" type="slidenum">
              <a:rPr lang="en-GB" smtClean="0"/>
              <a:t>7</a:t>
            </a:fld>
            <a:endParaRPr lang="en-GB"/>
          </a:p>
        </p:txBody>
      </p:sp>
    </p:spTree>
    <p:extLst>
      <p:ext uri="{BB962C8B-B14F-4D97-AF65-F5344CB8AC3E}">
        <p14:creationId xmlns:p14="http://schemas.microsoft.com/office/powerpoint/2010/main" val="4121204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Industry-agnostic attacks are constantly threatening confidential corporate information and organizations of all sizes are falling victim to hackers. In fact, we’re all beginning to wonder – is data truly safe anymore?</a:t>
            </a:r>
          </a:p>
          <a:p>
            <a:endParaRPr lang="en-GB" dirty="0"/>
          </a:p>
          <a:p>
            <a:r>
              <a:rPr lang="en-GB" sz="1200" kern="1200" dirty="0">
                <a:solidFill>
                  <a:schemeClr val="tx1"/>
                </a:solidFill>
                <a:effectLst/>
                <a:latin typeface="+mn-lt"/>
                <a:ea typeface="+mn-ea"/>
                <a:cs typeface="+mn-cs"/>
              </a:rPr>
              <a:t>Customer data isn’t the only thing of value residing in corporate networks.  Intellectual property, legal records, emails, marketing plans and other proprietary documents – basically anything that sets your company apart or exposes your internal operations – should be considered vulnerable.</a:t>
            </a:r>
          </a:p>
          <a:p>
            <a:endParaRPr lang="en-GB" sz="1200" kern="1200" dirty="0">
              <a:solidFill>
                <a:schemeClr val="tx1"/>
              </a:solidFill>
              <a:effectLst/>
              <a:latin typeface="+mn-lt"/>
              <a:ea typeface="+mn-ea"/>
              <a:cs typeface="+mn-cs"/>
            </a:endParaRPr>
          </a:p>
          <a:p>
            <a:r>
              <a:rPr lang="en-GB" dirty="0"/>
              <a:t>We see the stories every week of some</a:t>
            </a:r>
            <a:r>
              <a:rPr lang="en-GB" dirty="0">
                <a:hlinkClick r:id="rId3"/>
              </a:rPr>
              <a:t> intrepid hacker</a:t>
            </a:r>
            <a:r>
              <a:rPr lang="en-GB" dirty="0"/>
              <a:t> or hacker group wreaking havoc with their technical knowhow. </a:t>
            </a:r>
            <a:r>
              <a:rPr lang="en-GB" dirty="0">
                <a:hlinkClick r:id="rId4"/>
              </a:rPr>
              <a:t>Banks robbed of millions</a:t>
            </a:r>
            <a:r>
              <a:rPr lang="en-GB" dirty="0"/>
              <a:t> thanks to some cryptic malware, or hacked </a:t>
            </a:r>
            <a:r>
              <a:rPr lang="en-GB" dirty="0">
                <a:hlinkClick r:id="rId5"/>
              </a:rPr>
              <a:t>documents leaked from a multi-national corp</a:t>
            </a:r>
            <a:r>
              <a:rPr lang="en-GB" dirty="0"/>
              <a:t>. This is without mentioning the millions of small-time websites and innocent (and </a:t>
            </a:r>
            <a:r>
              <a:rPr lang="en-GB" dirty="0">
                <a:hlinkClick r:id="rId6"/>
              </a:rPr>
              <a:t>more sinister</a:t>
            </a:r>
            <a:r>
              <a:rPr lang="en-GB" dirty="0"/>
              <a:t>) Twitter accounts being taken offline. </a:t>
            </a:r>
          </a:p>
        </p:txBody>
      </p:sp>
      <p:sp>
        <p:nvSpPr>
          <p:cNvPr id="4" name="Slide Number Placeholder 3"/>
          <p:cNvSpPr>
            <a:spLocks noGrp="1"/>
          </p:cNvSpPr>
          <p:nvPr>
            <p:ph type="sldNum" sz="quarter" idx="10"/>
          </p:nvPr>
        </p:nvSpPr>
        <p:spPr/>
        <p:txBody>
          <a:bodyPr/>
          <a:lstStyle/>
          <a:p>
            <a:fld id="{F93199CD-3E1B-4AE6-990F-76F925F5EA9F}" type="slidenum">
              <a:rPr lang="en-GB" smtClean="0"/>
              <a:t>8</a:t>
            </a:fld>
            <a:endParaRPr lang="en-GB"/>
          </a:p>
        </p:txBody>
      </p:sp>
    </p:spTree>
    <p:extLst>
      <p:ext uri="{BB962C8B-B14F-4D97-AF65-F5344CB8AC3E}">
        <p14:creationId xmlns:p14="http://schemas.microsoft.com/office/powerpoint/2010/main" val="322270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than 70% of almost 500 IT security experts polled by European security technology firm </a:t>
            </a:r>
            <a:r>
              <a:rPr lang="en-GB" dirty="0" err="1">
                <a:hlinkClick r:id="rId3"/>
              </a:rPr>
              <a:t>Balabit</a:t>
            </a:r>
            <a:r>
              <a:rPr lang="en-GB" dirty="0"/>
              <a:t> said they considered insider threats more risky</a:t>
            </a:r>
          </a:p>
          <a:p>
            <a:endParaRPr lang="en-GB" dirty="0"/>
          </a:p>
          <a:p>
            <a:r>
              <a:rPr lang="en-GB" dirty="0"/>
              <a:t>Most social engineering attacks, often using </a:t>
            </a:r>
            <a:r>
              <a:rPr lang="en-GB" dirty="0">
                <a:hlinkClick r:id="rId4"/>
              </a:rPr>
              <a:t>phishing</a:t>
            </a:r>
            <a:r>
              <a:rPr lang="en-GB" dirty="0"/>
              <a:t> emails, are aimed at getting control of a low-level insider user account and escalate its privileges.</a:t>
            </a:r>
          </a:p>
          <a:p>
            <a:r>
              <a:rPr lang="en-GB" dirty="0"/>
              <a:t>This attack method is popular </a:t>
            </a:r>
            <a:r>
              <a:rPr lang="en-GB" dirty="0" err="1"/>
              <a:t>becasue</a:t>
            </a:r>
            <a:r>
              <a:rPr lang="en-GB" dirty="0"/>
              <a:t> it is easier and faster to trick employees into revealing their passwords than cracking passwords or creating and deploying zero-day malware to steal staff credentials.</a:t>
            </a:r>
          </a:p>
          <a:p>
            <a:r>
              <a:rPr lang="en-GB" dirty="0"/>
              <a:t>“Traditional access control tools and anti-malware solutions are necessary, but these only protect companies’ sensitive assets while hackers are outside of the network,” said </a:t>
            </a:r>
            <a:r>
              <a:rPr lang="en-GB" dirty="0" err="1"/>
              <a:t>Györkő</a:t>
            </a:r>
            <a:r>
              <a:rPr lang="en-GB" dirty="0"/>
              <a:t>.</a:t>
            </a:r>
          </a:p>
          <a:p>
            <a:r>
              <a:rPr lang="en-GB" dirty="0"/>
              <a:t>“Once they manage to break into the system, even gaining a low-level access, they can easily escalate their rights and gain privileged or root access in the corporate network, which poses a very high risk because they look like a trusted insider.”</a:t>
            </a:r>
          </a:p>
          <a:p>
            <a:endParaRPr lang="en-GB" dirty="0"/>
          </a:p>
          <a:p>
            <a:r>
              <a:rPr lang="en-GB" sz="1200" kern="1200" dirty="0">
                <a:solidFill>
                  <a:schemeClr val="tx1"/>
                </a:solidFill>
                <a:effectLst/>
                <a:latin typeface="+mn-lt"/>
                <a:ea typeface="+mn-ea"/>
                <a:cs typeface="+mn-cs"/>
              </a:rPr>
              <a:t>An attacker may call an organisation’s help desk pretending to be an employee who has forgotten their password. Help desk staff will frequently assist this helpless, non-technical caller to log on remotely and reset their password for them, without ever verifying their identity. </a:t>
            </a:r>
          </a:p>
          <a:p>
            <a:r>
              <a:rPr lang="en-GB" sz="1200" kern="1200" dirty="0">
                <a:solidFill>
                  <a:schemeClr val="tx1"/>
                </a:solidFill>
                <a:effectLst/>
                <a:latin typeface="+mn-lt"/>
                <a:ea typeface="+mn-ea"/>
                <a:cs typeface="+mn-cs"/>
              </a:rPr>
              <a:t>Our tests reveal that most organisations are vulnerable to telephone attacks, resulting in remote access to systems which are difficult to detect and may persist for days, weeks or even months.</a:t>
            </a:r>
          </a:p>
          <a:p>
            <a:r>
              <a:rPr lang="en-GB" dirty="0">
                <a:effectLst/>
              </a:rPr>
              <a:t>Always verify a caller, using information only they should know</a:t>
            </a:r>
          </a:p>
          <a:p>
            <a:r>
              <a:rPr lang="en-GB" dirty="0">
                <a:effectLst/>
              </a:rPr>
              <a:t>If you are suspicious, call back on a number you know is legitimate</a:t>
            </a:r>
          </a:p>
          <a:p>
            <a:r>
              <a:rPr lang="en-GB" dirty="0">
                <a:effectLst/>
              </a:rPr>
              <a:t>Report any phone calls that you suspect might be social engineering attacks</a:t>
            </a:r>
          </a:p>
          <a:p>
            <a:endParaRPr lang="en-GB" dirty="0"/>
          </a:p>
          <a:p>
            <a:r>
              <a:rPr lang="en-GB" sz="1200" kern="1200" dirty="0">
                <a:solidFill>
                  <a:schemeClr val="tx1"/>
                </a:solidFill>
                <a:effectLst/>
                <a:latin typeface="+mn-lt"/>
                <a:ea typeface="+mn-ea"/>
                <a:cs typeface="+mn-cs"/>
              </a:rPr>
              <a:t>Mail attachments and web links remain very popular among social engineers, enticing users to click to gain access to something appealing or illicit while silently installing </a:t>
            </a:r>
            <a:r>
              <a:rPr lang="en-GB" sz="1200" kern="1200" dirty="0">
                <a:solidFill>
                  <a:schemeClr val="tx1"/>
                </a:solidFill>
                <a:effectLst/>
                <a:latin typeface="+mn-lt"/>
                <a:ea typeface="+mn-ea"/>
                <a:cs typeface="+mn-cs"/>
                <a:hlinkClick r:id="rId5"/>
              </a:rPr>
              <a:t>Trojan</a:t>
            </a:r>
            <a:r>
              <a:rPr lang="en-GB" sz="1200" kern="1200" dirty="0">
                <a:solidFill>
                  <a:schemeClr val="tx1"/>
                </a:solidFill>
                <a:effectLst/>
                <a:latin typeface="+mn-lt"/>
                <a:ea typeface="+mn-ea"/>
                <a:cs typeface="+mn-cs"/>
              </a:rPr>
              <a:t> software on their computer. Once installed, this software can capture every keystroke and mouse click, and even take screenshots, then quietly mail everything to the attacker. </a:t>
            </a:r>
          </a:p>
          <a:p>
            <a:endParaRPr lang="en-GB" sz="1200" kern="1200" dirty="0">
              <a:solidFill>
                <a:schemeClr val="tx1"/>
              </a:solidFill>
              <a:effectLst/>
              <a:latin typeface="+mn-lt"/>
              <a:ea typeface="+mn-ea"/>
              <a:cs typeface="+mn-cs"/>
            </a:endParaRPr>
          </a:p>
          <a:p>
            <a:r>
              <a:rPr lang="en-GB" dirty="0">
                <a:effectLst/>
              </a:rPr>
              <a:t>Never reveal personal or sensitive information in response to an email, no matter who appears to have sent it</a:t>
            </a:r>
          </a:p>
          <a:p>
            <a:r>
              <a:rPr lang="en-GB" dirty="0">
                <a:effectLst/>
              </a:rPr>
              <a:t>If you receive a suspicious email, call the person or organisation in the "From" field before you respond or open any attached files</a:t>
            </a:r>
          </a:p>
          <a:p>
            <a:r>
              <a:rPr lang="en-GB" dirty="0">
                <a:effectLst/>
              </a:rPr>
              <a:t>Never click links in an email that requests personal or sensitive information. Enter the web address into your browser instead</a:t>
            </a:r>
          </a:p>
          <a:p>
            <a:r>
              <a:rPr lang="en-GB" dirty="0">
                <a:effectLst/>
              </a:rPr>
              <a:t>Report any email that you suspect might be an attack</a:t>
            </a:r>
          </a:p>
          <a:p>
            <a:endParaRPr lang="en-GB" dirty="0"/>
          </a:p>
          <a:p>
            <a:r>
              <a:rPr lang="en-GB" b="1" dirty="0">
                <a:effectLst/>
              </a:rPr>
              <a:t>In-person attacks</a:t>
            </a:r>
          </a:p>
          <a:p>
            <a:r>
              <a:rPr lang="en-GB" sz="1200" kern="1200" dirty="0">
                <a:solidFill>
                  <a:schemeClr val="tx1"/>
                </a:solidFill>
                <a:effectLst/>
                <a:latin typeface="+mn-lt"/>
                <a:ea typeface="+mn-ea"/>
                <a:cs typeface="+mn-cs"/>
              </a:rPr>
              <a:t>Another technique involves visiting the premises in person. A bogus employee or visitor can look for information lying on desks, overhear conversations, plant a </a:t>
            </a:r>
            <a:r>
              <a:rPr lang="en-GB" sz="1200" kern="1200" dirty="0" err="1">
                <a:solidFill>
                  <a:schemeClr val="tx1"/>
                </a:solidFill>
                <a:effectLst/>
                <a:latin typeface="+mn-lt"/>
                <a:ea typeface="+mn-ea"/>
                <a:cs typeface="+mn-cs"/>
              </a:rPr>
              <a:t>keylogger</a:t>
            </a:r>
            <a:r>
              <a:rPr lang="en-GB" sz="1200" kern="1200" dirty="0">
                <a:solidFill>
                  <a:schemeClr val="tx1"/>
                </a:solidFill>
                <a:effectLst/>
                <a:latin typeface="+mn-lt"/>
                <a:ea typeface="+mn-ea"/>
                <a:cs typeface="+mn-cs"/>
              </a:rPr>
              <a:t> or even connect a laptop to the corporate network. </a:t>
            </a:r>
          </a:p>
          <a:p>
            <a:r>
              <a:rPr lang="en-GB" dirty="0">
                <a:effectLst/>
              </a:rPr>
              <a:t>Always confirm an appointment before letting anyone in to the building</a:t>
            </a:r>
          </a:p>
          <a:p>
            <a:r>
              <a:rPr lang="en-GB" dirty="0">
                <a:effectLst/>
              </a:rPr>
              <a:t>Do not leave any visitor unattended at any time</a:t>
            </a:r>
          </a:p>
          <a:p>
            <a:r>
              <a:rPr lang="en-GB" dirty="0">
                <a:effectLst/>
              </a:rPr>
              <a:t>If you see someone you do not recognise, ask to see their pass or report them</a:t>
            </a:r>
          </a:p>
          <a:p>
            <a:r>
              <a:rPr lang="en-GB" dirty="0">
                <a:effectLst/>
              </a:rPr>
              <a:t>Do not leave confidential papers on your desk</a:t>
            </a:r>
          </a:p>
          <a:p>
            <a:r>
              <a:rPr lang="en-GB" dirty="0">
                <a:effectLst/>
              </a:rPr>
              <a:t>Lock your screen when you leave your desk</a:t>
            </a:r>
          </a:p>
          <a:p>
            <a:r>
              <a:rPr lang="en-GB" sz="1200" kern="1200" dirty="0">
                <a:solidFill>
                  <a:schemeClr val="tx1"/>
                </a:solidFill>
                <a:effectLst/>
                <a:latin typeface="+mn-lt"/>
                <a:ea typeface="+mn-ea"/>
                <a:cs typeface="+mn-cs"/>
              </a:rPr>
              <a:t>Most organisations are surprised by the ease with which social engineering defeats their security. The human factor provides a simple and effective route to bypass even the best hardware and software security controls, yet is commonly overlooked or considered too difficult to solve. </a:t>
            </a:r>
          </a:p>
          <a:p>
            <a:endParaRPr lang="en-GB" dirty="0"/>
          </a:p>
          <a:p>
            <a:endParaRPr lang="en-GB" dirty="0"/>
          </a:p>
        </p:txBody>
      </p:sp>
      <p:sp>
        <p:nvSpPr>
          <p:cNvPr id="4" name="Slide Number Placeholder 3"/>
          <p:cNvSpPr>
            <a:spLocks noGrp="1"/>
          </p:cNvSpPr>
          <p:nvPr>
            <p:ph type="sldNum" sz="quarter" idx="10"/>
          </p:nvPr>
        </p:nvSpPr>
        <p:spPr/>
        <p:txBody>
          <a:bodyPr/>
          <a:lstStyle/>
          <a:p>
            <a:fld id="{F93199CD-3E1B-4AE6-990F-76F925F5EA9F}" type="slidenum">
              <a:rPr lang="en-GB" smtClean="0"/>
              <a:t>9</a:t>
            </a:fld>
            <a:endParaRPr lang="en-GB"/>
          </a:p>
        </p:txBody>
      </p:sp>
    </p:spTree>
    <p:extLst>
      <p:ext uri="{BB962C8B-B14F-4D97-AF65-F5344CB8AC3E}">
        <p14:creationId xmlns:p14="http://schemas.microsoft.com/office/powerpoint/2010/main" val="442731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3199CD-3E1B-4AE6-990F-76F925F5EA9F}" type="slidenum">
              <a:rPr lang="en-GB" smtClean="0"/>
              <a:t>10</a:t>
            </a:fld>
            <a:endParaRPr lang="en-GB"/>
          </a:p>
        </p:txBody>
      </p:sp>
    </p:spTree>
    <p:extLst>
      <p:ext uri="{BB962C8B-B14F-4D97-AF65-F5344CB8AC3E}">
        <p14:creationId xmlns:p14="http://schemas.microsoft.com/office/powerpoint/2010/main" val="262644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2604B-6B89-4DF1-805C-58EEBE40A8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C7E8E6-247F-461A-A629-DC6EFAE809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6D36D5-847D-4797-BE48-85F7180F9640}"/>
              </a:ext>
            </a:extLst>
          </p:cNvPr>
          <p:cNvSpPr>
            <a:spLocks noGrp="1"/>
          </p:cNvSpPr>
          <p:nvPr>
            <p:ph type="dt" sz="half" idx="10"/>
          </p:nvPr>
        </p:nvSpPr>
        <p:spPr/>
        <p:txBody>
          <a:bodyPr/>
          <a:lstStyle/>
          <a:p>
            <a:fld id="{FF52EB77-FC9B-46F2-9110-C0997926B58D}" type="datetimeFigureOut">
              <a:rPr lang="en-GB" smtClean="0"/>
              <a:t>14/11/2017</a:t>
            </a:fld>
            <a:endParaRPr lang="en-GB"/>
          </a:p>
        </p:txBody>
      </p:sp>
      <p:sp>
        <p:nvSpPr>
          <p:cNvPr id="5" name="Footer Placeholder 4">
            <a:extLst>
              <a:ext uri="{FF2B5EF4-FFF2-40B4-BE49-F238E27FC236}">
                <a16:creationId xmlns:a16="http://schemas.microsoft.com/office/drawing/2014/main" id="{063F9880-DEC5-4FF6-87BD-B6CB227ED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46BBD6-2316-4D55-BAE2-F48102BDFAD4}"/>
              </a:ext>
            </a:extLst>
          </p:cNvPr>
          <p:cNvSpPr>
            <a:spLocks noGrp="1"/>
          </p:cNvSpPr>
          <p:nvPr>
            <p:ph type="sldNum" sz="quarter" idx="12"/>
          </p:nvPr>
        </p:nvSpPr>
        <p:spPr/>
        <p:txBody>
          <a:bodyPr/>
          <a:lstStyle/>
          <a:p>
            <a:fld id="{A9A69C1B-6552-46FD-BCCD-13E633138F66}" type="slidenum">
              <a:rPr lang="en-GB" smtClean="0"/>
              <a:t>‹#›</a:t>
            </a:fld>
            <a:endParaRPr lang="en-GB"/>
          </a:p>
        </p:txBody>
      </p:sp>
    </p:spTree>
    <p:extLst>
      <p:ext uri="{BB962C8B-B14F-4D97-AF65-F5344CB8AC3E}">
        <p14:creationId xmlns:p14="http://schemas.microsoft.com/office/powerpoint/2010/main" val="417883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FCBD-D9E0-4CB4-884B-904B89BC0E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94E8D-CCCB-45E6-8B9E-B260C3E901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A2E3C7-8469-4B77-97A6-D495E7E0D5D0}"/>
              </a:ext>
            </a:extLst>
          </p:cNvPr>
          <p:cNvSpPr>
            <a:spLocks noGrp="1"/>
          </p:cNvSpPr>
          <p:nvPr>
            <p:ph type="dt" sz="half" idx="10"/>
          </p:nvPr>
        </p:nvSpPr>
        <p:spPr/>
        <p:txBody>
          <a:bodyPr/>
          <a:lstStyle/>
          <a:p>
            <a:fld id="{FF52EB77-FC9B-46F2-9110-C0997926B58D}" type="datetimeFigureOut">
              <a:rPr lang="en-GB" smtClean="0"/>
              <a:t>14/11/2017</a:t>
            </a:fld>
            <a:endParaRPr lang="en-GB"/>
          </a:p>
        </p:txBody>
      </p:sp>
      <p:sp>
        <p:nvSpPr>
          <p:cNvPr id="5" name="Footer Placeholder 4">
            <a:extLst>
              <a:ext uri="{FF2B5EF4-FFF2-40B4-BE49-F238E27FC236}">
                <a16:creationId xmlns:a16="http://schemas.microsoft.com/office/drawing/2014/main" id="{712D90A1-1F46-4886-9A6A-BA52392AEA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D15327-AF93-4184-B3A1-CD040EBD2EEC}"/>
              </a:ext>
            </a:extLst>
          </p:cNvPr>
          <p:cNvSpPr>
            <a:spLocks noGrp="1"/>
          </p:cNvSpPr>
          <p:nvPr>
            <p:ph type="sldNum" sz="quarter" idx="12"/>
          </p:nvPr>
        </p:nvSpPr>
        <p:spPr/>
        <p:txBody>
          <a:bodyPr/>
          <a:lstStyle/>
          <a:p>
            <a:fld id="{A9A69C1B-6552-46FD-BCCD-13E633138F66}" type="slidenum">
              <a:rPr lang="en-GB" smtClean="0"/>
              <a:t>‹#›</a:t>
            </a:fld>
            <a:endParaRPr lang="en-GB"/>
          </a:p>
        </p:txBody>
      </p:sp>
    </p:spTree>
    <p:extLst>
      <p:ext uri="{BB962C8B-B14F-4D97-AF65-F5344CB8AC3E}">
        <p14:creationId xmlns:p14="http://schemas.microsoft.com/office/powerpoint/2010/main" val="110086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765EBB-0313-4C99-89CB-6F9A5D6372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7D83CE-6B6D-4C55-959F-BE5B93A629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A4AF5D-DFA6-4772-B97B-26CA63C9F171}"/>
              </a:ext>
            </a:extLst>
          </p:cNvPr>
          <p:cNvSpPr>
            <a:spLocks noGrp="1"/>
          </p:cNvSpPr>
          <p:nvPr>
            <p:ph type="dt" sz="half" idx="10"/>
          </p:nvPr>
        </p:nvSpPr>
        <p:spPr/>
        <p:txBody>
          <a:bodyPr/>
          <a:lstStyle/>
          <a:p>
            <a:fld id="{FF52EB77-FC9B-46F2-9110-C0997926B58D}" type="datetimeFigureOut">
              <a:rPr lang="en-GB" smtClean="0"/>
              <a:t>14/11/2017</a:t>
            </a:fld>
            <a:endParaRPr lang="en-GB"/>
          </a:p>
        </p:txBody>
      </p:sp>
      <p:sp>
        <p:nvSpPr>
          <p:cNvPr id="5" name="Footer Placeholder 4">
            <a:extLst>
              <a:ext uri="{FF2B5EF4-FFF2-40B4-BE49-F238E27FC236}">
                <a16:creationId xmlns:a16="http://schemas.microsoft.com/office/drawing/2014/main" id="{75AA2413-7B30-4552-BA46-64CC736A4B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4BC77-69F6-4E6D-BB42-61D2308A1AA0}"/>
              </a:ext>
            </a:extLst>
          </p:cNvPr>
          <p:cNvSpPr>
            <a:spLocks noGrp="1"/>
          </p:cNvSpPr>
          <p:nvPr>
            <p:ph type="sldNum" sz="quarter" idx="12"/>
          </p:nvPr>
        </p:nvSpPr>
        <p:spPr/>
        <p:txBody>
          <a:bodyPr/>
          <a:lstStyle/>
          <a:p>
            <a:fld id="{A9A69C1B-6552-46FD-BCCD-13E633138F66}" type="slidenum">
              <a:rPr lang="en-GB" smtClean="0"/>
              <a:t>‹#›</a:t>
            </a:fld>
            <a:endParaRPr lang="en-GB"/>
          </a:p>
        </p:txBody>
      </p:sp>
    </p:spTree>
    <p:extLst>
      <p:ext uri="{BB962C8B-B14F-4D97-AF65-F5344CB8AC3E}">
        <p14:creationId xmlns:p14="http://schemas.microsoft.com/office/powerpoint/2010/main" val="401853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F44-C3F2-4695-8371-D49E8D3096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8222FE-86A9-46F8-88E1-46E000E8DE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A50DB8-0D70-49B9-B3E8-ABF7FF0842AE}"/>
              </a:ext>
            </a:extLst>
          </p:cNvPr>
          <p:cNvSpPr>
            <a:spLocks noGrp="1"/>
          </p:cNvSpPr>
          <p:nvPr>
            <p:ph type="dt" sz="half" idx="10"/>
          </p:nvPr>
        </p:nvSpPr>
        <p:spPr/>
        <p:txBody>
          <a:bodyPr/>
          <a:lstStyle/>
          <a:p>
            <a:fld id="{FF52EB77-FC9B-46F2-9110-C0997926B58D}" type="datetimeFigureOut">
              <a:rPr lang="en-GB" smtClean="0"/>
              <a:t>14/11/2017</a:t>
            </a:fld>
            <a:endParaRPr lang="en-GB"/>
          </a:p>
        </p:txBody>
      </p:sp>
      <p:sp>
        <p:nvSpPr>
          <p:cNvPr id="5" name="Footer Placeholder 4">
            <a:extLst>
              <a:ext uri="{FF2B5EF4-FFF2-40B4-BE49-F238E27FC236}">
                <a16:creationId xmlns:a16="http://schemas.microsoft.com/office/drawing/2014/main" id="{C79A89B8-E096-4BCE-926F-BD2EEE0243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2316E1-105B-490D-9330-E13110E2322D}"/>
              </a:ext>
            </a:extLst>
          </p:cNvPr>
          <p:cNvSpPr>
            <a:spLocks noGrp="1"/>
          </p:cNvSpPr>
          <p:nvPr>
            <p:ph type="sldNum" sz="quarter" idx="12"/>
          </p:nvPr>
        </p:nvSpPr>
        <p:spPr/>
        <p:txBody>
          <a:bodyPr/>
          <a:lstStyle/>
          <a:p>
            <a:fld id="{A9A69C1B-6552-46FD-BCCD-13E633138F66}" type="slidenum">
              <a:rPr lang="en-GB" smtClean="0"/>
              <a:t>‹#›</a:t>
            </a:fld>
            <a:endParaRPr lang="en-GB"/>
          </a:p>
        </p:txBody>
      </p:sp>
    </p:spTree>
    <p:extLst>
      <p:ext uri="{BB962C8B-B14F-4D97-AF65-F5344CB8AC3E}">
        <p14:creationId xmlns:p14="http://schemas.microsoft.com/office/powerpoint/2010/main" val="107803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CDD0-F4AD-4565-BE75-8B4E16ED74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3871B7-EAE8-48E9-85C3-53FF30A8C3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2EA0B1-E133-42FE-8326-4AB2E49593C1}"/>
              </a:ext>
            </a:extLst>
          </p:cNvPr>
          <p:cNvSpPr>
            <a:spLocks noGrp="1"/>
          </p:cNvSpPr>
          <p:nvPr>
            <p:ph type="dt" sz="half" idx="10"/>
          </p:nvPr>
        </p:nvSpPr>
        <p:spPr/>
        <p:txBody>
          <a:bodyPr/>
          <a:lstStyle/>
          <a:p>
            <a:fld id="{FF52EB77-FC9B-46F2-9110-C0997926B58D}" type="datetimeFigureOut">
              <a:rPr lang="en-GB" smtClean="0"/>
              <a:t>14/11/2017</a:t>
            </a:fld>
            <a:endParaRPr lang="en-GB"/>
          </a:p>
        </p:txBody>
      </p:sp>
      <p:sp>
        <p:nvSpPr>
          <p:cNvPr id="5" name="Footer Placeholder 4">
            <a:extLst>
              <a:ext uri="{FF2B5EF4-FFF2-40B4-BE49-F238E27FC236}">
                <a16:creationId xmlns:a16="http://schemas.microsoft.com/office/drawing/2014/main" id="{E24F2E52-10B3-475B-8C2B-2C3F0C9605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B64906-CF0B-4405-91CB-853BF2DACD47}"/>
              </a:ext>
            </a:extLst>
          </p:cNvPr>
          <p:cNvSpPr>
            <a:spLocks noGrp="1"/>
          </p:cNvSpPr>
          <p:nvPr>
            <p:ph type="sldNum" sz="quarter" idx="12"/>
          </p:nvPr>
        </p:nvSpPr>
        <p:spPr/>
        <p:txBody>
          <a:bodyPr/>
          <a:lstStyle/>
          <a:p>
            <a:fld id="{A9A69C1B-6552-46FD-BCCD-13E633138F66}" type="slidenum">
              <a:rPr lang="en-GB" smtClean="0"/>
              <a:t>‹#›</a:t>
            </a:fld>
            <a:endParaRPr lang="en-GB"/>
          </a:p>
        </p:txBody>
      </p:sp>
    </p:spTree>
    <p:extLst>
      <p:ext uri="{BB962C8B-B14F-4D97-AF65-F5344CB8AC3E}">
        <p14:creationId xmlns:p14="http://schemas.microsoft.com/office/powerpoint/2010/main" val="374162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988-775F-4053-864C-C5BF848E3A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F4EE7B-1624-4CB6-9CA9-4C92E1C8BE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2EDBFE-9D26-4675-8612-0A358EC5865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CB7BC6-AE9C-4422-BBBF-AC3CAAB771D0}"/>
              </a:ext>
            </a:extLst>
          </p:cNvPr>
          <p:cNvSpPr>
            <a:spLocks noGrp="1"/>
          </p:cNvSpPr>
          <p:nvPr>
            <p:ph type="dt" sz="half" idx="10"/>
          </p:nvPr>
        </p:nvSpPr>
        <p:spPr/>
        <p:txBody>
          <a:bodyPr/>
          <a:lstStyle/>
          <a:p>
            <a:fld id="{FF52EB77-FC9B-46F2-9110-C0997926B58D}" type="datetimeFigureOut">
              <a:rPr lang="en-GB" smtClean="0"/>
              <a:t>14/11/2017</a:t>
            </a:fld>
            <a:endParaRPr lang="en-GB"/>
          </a:p>
        </p:txBody>
      </p:sp>
      <p:sp>
        <p:nvSpPr>
          <p:cNvPr id="6" name="Footer Placeholder 5">
            <a:extLst>
              <a:ext uri="{FF2B5EF4-FFF2-40B4-BE49-F238E27FC236}">
                <a16:creationId xmlns:a16="http://schemas.microsoft.com/office/drawing/2014/main" id="{53061B40-59BC-49C3-B8D0-4A939B24A5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6347EA-ABD6-43A9-8C10-23657C62A8CF}"/>
              </a:ext>
            </a:extLst>
          </p:cNvPr>
          <p:cNvSpPr>
            <a:spLocks noGrp="1"/>
          </p:cNvSpPr>
          <p:nvPr>
            <p:ph type="sldNum" sz="quarter" idx="12"/>
          </p:nvPr>
        </p:nvSpPr>
        <p:spPr/>
        <p:txBody>
          <a:bodyPr/>
          <a:lstStyle/>
          <a:p>
            <a:fld id="{A9A69C1B-6552-46FD-BCCD-13E633138F66}" type="slidenum">
              <a:rPr lang="en-GB" smtClean="0"/>
              <a:t>‹#›</a:t>
            </a:fld>
            <a:endParaRPr lang="en-GB"/>
          </a:p>
        </p:txBody>
      </p:sp>
    </p:spTree>
    <p:extLst>
      <p:ext uri="{BB962C8B-B14F-4D97-AF65-F5344CB8AC3E}">
        <p14:creationId xmlns:p14="http://schemas.microsoft.com/office/powerpoint/2010/main" val="98373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5B466-AA6B-46D9-8702-2E3D3193790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1F518E-CD81-409D-95C3-1C805012BD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FF2D39-F71E-4AC6-B876-65A45BE862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8048D8-14D3-4293-9BD5-519AAF9537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6FFD7A-A33C-4686-8AD2-F9AA4EA135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F4C413-EE2C-43E7-8A32-66C55EDD95F8}"/>
              </a:ext>
            </a:extLst>
          </p:cNvPr>
          <p:cNvSpPr>
            <a:spLocks noGrp="1"/>
          </p:cNvSpPr>
          <p:nvPr>
            <p:ph type="dt" sz="half" idx="10"/>
          </p:nvPr>
        </p:nvSpPr>
        <p:spPr/>
        <p:txBody>
          <a:bodyPr/>
          <a:lstStyle/>
          <a:p>
            <a:fld id="{FF52EB77-FC9B-46F2-9110-C0997926B58D}" type="datetimeFigureOut">
              <a:rPr lang="en-GB" smtClean="0"/>
              <a:t>14/11/2017</a:t>
            </a:fld>
            <a:endParaRPr lang="en-GB"/>
          </a:p>
        </p:txBody>
      </p:sp>
      <p:sp>
        <p:nvSpPr>
          <p:cNvPr id="8" name="Footer Placeholder 7">
            <a:extLst>
              <a:ext uri="{FF2B5EF4-FFF2-40B4-BE49-F238E27FC236}">
                <a16:creationId xmlns:a16="http://schemas.microsoft.com/office/drawing/2014/main" id="{F0E434D3-4914-4699-B2D9-2FD6908851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F3CD85-AF50-48F8-8BC2-341C4CA6DB21}"/>
              </a:ext>
            </a:extLst>
          </p:cNvPr>
          <p:cNvSpPr>
            <a:spLocks noGrp="1"/>
          </p:cNvSpPr>
          <p:nvPr>
            <p:ph type="sldNum" sz="quarter" idx="12"/>
          </p:nvPr>
        </p:nvSpPr>
        <p:spPr/>
        <p:txBody>
          <a:bodyPr/>
          <a:lstStyle/>
          <a:p>
            <a:fld id="{A9A69C1B-6552-46FD-BCCD-13E633138F66}" type="slidenum">
              <a:rPr lang="en-GB" smtClean="0"/>
              <a:t>‹#›</a:t>
            </a:fld>
            <a:endParaRPr lang="en-GB"/>
          </a:p>
        </p:txBody>
      </p:sp>
    </p:spTree>
    <p:extLst>
      <p:ext uri="{BB962C8B-B14F-4D97-AF65-F5344CB8AC3E}">
        <p14:creationId xmlns:p14="http://schemas.microsoft.com/office/powerpoint/2010/main" val="28026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D616-B418-457D-9824-1DCBC914F5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820908-05E2-49E6-95E9-9389514D4FC1}"/>
              </a:ext>
            </a:extLst>
          </p:cNvPr>
          <p:cNvSpPr>
            <a:spLocks noGrp="1"/>
          </p:cNvSpPr>
          <p:nvPr>
            <p:ph type="dt" sz="half" idx="10"/>
          </p:nvPr>
        </p:nvSpPr>
        <p:spPr/>
        <p:txBody>
          <a:bodyPr/>
          <a:lstStyle/>
          <a:p>
            <a:fld id="{FF52EB77-FC9B-46F2-9110-C0997926B58D}" type="datetimeFigureOut">
              <a:rPr lang="en-GB" smtClean="0"/>
              <a:t>14/11/2017</a:t>
            </a:fld>
            <a:endParaRPr lang="en-GB"/>
          </a:p>
        </p:txBody>
      </p:sp>
      <p:sp>
        <p:nvSpPr>
          <p:cNvPr id="4" name="Footer Placeholder 3">
            <a:extLst>
              <a:ext uri="{FF2B5EF4-FFF2-40B4-BE49-F238E27FC236}">
                <a16:creationId xmlns:a16="http://schemas.microsoft.com/office/drawing/2014/main" id="{7AEBDE16-562B-418A-B2A7-1CAF7E079B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7EFA85-DC3D-4009-A10E-EBD377D12781}"/>
              </a:ext>
            </a:extLst>
          </p:cNvPr>
          <p:cNvSpPr>
            <a:spLocks noGrp="1"/>
          </p:cNvSpPr>
          <p:nvPr>
            <p:ph type="sldNum" sz="quarter" idx="12"/>
          </p:nvPr>
        </p:nvSpPr>
        <p:spPr/>
        <p:txBody>
          <a:bodyPr/>
          <a:lstStyle/>
          <a:p>
            <a:fld id="{A9A69C1B-6552-46FD-BCCD-13E633138F66}" type="slidenum">
              <a:rPr lang="en-GB" smtClean="0"/>
              <a:t>‹#›</a:t>
            </a:fld>
            <a:endParaRPr lang="en-GB"/>
          </a:p>
        </p:txBody>
      </p:sp>
    </p:spTree>
    <p:extLst>
      <p:ext uri="{BB962C8B-B14F-4D97-AF65-F5344CB8AC3E}">
        <p14:creationId xmlns:p14="http://schemas.microsoft.com/office/powerpoint/2010/main" val="1911358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C2456-F5AE-4E04-8532-3DADF87D7D44}"/>
              </a:ext>
            </a:extLst>
          </p:cNvPr>
          <p:cNvSpPr>
            <a:spLocks noGrp="1"/>
          </p:cNvSpPr>
          <p:nvPr>
            <p:ph type="dt" sz="half" idx="10"/>
          </p:nvPr>
        </p:nvSpPr>
        <p:spPr/>
        <p:txBody>
          <a:bodyPr/>
          <a:lstStyle/>
          <a:p>
            <a:fld id="{FF52EB77-FC9B-46F2-9110-C0997926B58D}" type="datetimeFigureOut">
              <a:rPr lang="en-GB" smtClean="0"/>
              <a:t>14/11/2017</a:t>
            </a:fld>
            <a:endParaRPr lang="en-GB"/>
          </a:p>
        </p:txBody>
      </p:sp>
      <p:sp>
        <p:nvSpPr>
          <p:cNvPr id="3" name="Footer Placeholder 2">
            <a:extLst>
              <a:ext uri="{FF2B5EF4-FFF2-40B4-BE49-F238E27FC236}">
                <a16:creationId xmlns:a16="http://schemas.microsoft.com/office/drawing/2014/main" id="{C6747A52-E8ED-49D1-917A-A4597EC414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BA94D5-0D2F-4EE9-814C-CBA75A998F10}"/>
              </a:ext>
            </a:extLst>
          </p:cNvPr>
          <p:cNvSpPr>
            <a:spLocks noGrp="1"/>
          </p:cNvSpPr>
          <p:nvPr>
            <p:ph type="sldNum" sz="quarter" idx="12"/>
          </p:nvPr>
        </p:nvSpPr>
        <p:spPr/>
        <p:txBody>
          <a:bodyPr/>
          <a:lstStyle/>
          <a:p>
            <a:fld id="{A9A69C1B-6552-46FD-BCCD-13E633138F66}" type="slidenum">
              <a:rPr lang="en-GB" smtClean="0"/>
              <a:t>‹#›</a:t>
            </a:fld>
            <a:endParaRPr lang="en-GB"/>
          </a:p>
        </p:txBody>
      </p:sp>
    </p:spTree>
    <p:extLst>
      <p:ext uri="{BB962C8B-B14F-4D97-AF65-F5344CB8AC3E}">
        <p14:creationId xmlns:p14="http://schemas.microsoft.com/office/powerpoint/2010/main" val="407459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0B97-B353-4712-B73C-F7147FCBBF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0FF12C-5586-4189-A73A-96135CEDFA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933EDA-C6F3-472A-B93A-98FBD76AB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221E36-C0A6-435B-9B60-D8CE00083CD4}"/>
              </a:ext>
            </a:extLst>
          </p:cNvPr>
          <p:cNvSpPr>
            <a:spLocks noGrp="1"/>
          </p:cNvSpPr>
          <p:nvPr>
            <p:ph type="dt" sz="half" idx="10"/>
          </p:nvPr>
        </p:nvSpPr>
        <p:spPr/>
        <p:txBody>
          <a:bodyPr/>
          <a:lstStyle/>
          <a:p>
            <a:fld id="{FF52EB77-FC9B-46F2-9110-C0997926B58D}" type="datetimeFigureOut">
              <a:rPr lang="en-GB" smtClean="0"/>
              <a:t>14/11/2017</a:t>
            </a:fld>
            <a:endParaRPr lang="en-GB"/>
          </a:p>
        </p:txBody>
      </p:sp>
      <p:sp>
        <p:nvSpPr>
          <p:cNvPr id="6" name="Footer Placeholder 5">
            <a:extLst>
              <a:ext uri="{FF2B5EF4-FFF2-40B4-BE49-F238E27FC236}">
                <a16:creationId xmlns:a16="http://schemas.microsoft.com/office/drawing/2014/main" id="{FE4CA2BB-F9BE-4E78-88AE-989158EBF6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99EE01-6C72-4A61-B7B1-C6D51D6CF7C2}"/>
              </a:ext>
            </a:extLst>
          </p:cNvPr>
          <p:cNvSpPr>
            <a:spLocks noGrp="1"/>
          </p:cNvSpPr>
          <p:nvPr>
            <p:ph type="sldNum" sz="quarter" idx="12"/>
          </p:nvPr>
        </p:nvSpPr>
        <p:spPr/>
        <p:txBody>
          <a:bodyPr/>
          <a:lstStyle/>
          <a:p>
            <a:fld id="{A9A69C1B-6552-46FD-BCCD-13E633138F66}" type="slidenum">
              <a:rPr lang="en-GB" smtClean="0"/>
              <a:t>‹#›</a:t>
            </a:fld>
            <a:endParaRPr lang="en-GB"/>
          </a:p>
        </p:txBody>
      </p:sp>
    </p:spTree>
    <p:extLst>
      <p:ext uri="{BB962C8B-B14F-4D97-AF65-F5344CB8AC3E}">
        <p14:creationId xmlns:p14="http://schemas.microsoft.com/office/powerpoint/2010/main" val="336706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0C19-9B33-4026-AF1E-1FB02B4C31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DFD326-0434-4493-B881-297105D43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7593EA-35E9-48D7-8532-1CA141F326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A04BD4-3C8F-42E4-9289-B1978369DB72}"/>
              </a:ext>
            </a:extLst>
          </p:cNvPr>
          <p:cNvSpPr>
            <a:spLocks noGrp="1"/>
          </p:cNvSpPr>
          <p:nvPr>
            <p:ph type="dt" sz="half" idx="10"/>
          </p:nvPr>
        </p:nvSpPr>
        <p:spPr/>
        <p:txBody>
          <a:bodyPr/>
          <a:lstStyle/>
          <a:p>
            <a:fld id="{FF52EB77-FC9B-46F2-9110-C0997926B58D}" type="datetimeFigureOut">
              <a:rPr lang="en-GB" smtClean="0"/>
              <a:t>14/11/2017</a:t>
            </a:fld>
            <a:endParaRPr lang="en-GB"/>
          </a:p>
        </p:txBody>
      </p:sp>
      <p:sp>
        <p:nvSpPr>
          <p:cNvPr id="6" name="Footer Placeholder 5">
            <a:extLst>
              <a:ext uri="{FF2B5EF4-FFF2-40B4-BE49-F238E27FC236}">
                <a16:creationId xmlns:a16="http://schemas.microsoft.com/office/drawing/2014/main" id="{716CB578-5141-4352-9789-ECC3B9419C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366CDE-50D7-4CC7-889E-500D4132467E}"/>
              </a:ext>
            </a:extLst>
          </p:cNvPr>
          <p:cNvSpPr>
            <a:spLocks noGrp="1"/>
          </p:cNvSpPr>
          <p:nvPr>
            <p:ph type="sldNum" sz="quarter" idx="12"/>
          </p:nvPr>
        </p:nvSpPr>
        <p:spPr/>
        <p:txBody>
          <a:bodyPr/>
          <a:lstStyle/>
          <a:p>
            <a:fld id="{A9A69C1B-6552-46FD-BCCD-13E633138F66}" type="slidenum">
              <a:rPr lang="en-GB" smtClean="0"/>
              <a:t>‹#›</a:t>
            </a:fld>
            <a:endParaRPr lang="en-GB"/>
          </a:p>
        </p:txBody>
      </p:sp>
    </p:spTree>
    <p:extLst>
      <p:ext uri="{BB962C8B-B14F-4D97-AF65-F5344CB8AC3E}">
        <p14:creationId xmlns:p14="http://schemas.microsoft.com/office/powerpoint/2010/main" val="389726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5F1E16-3B48-46F2-AEAF-69ECA62E99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D18421-4F45-4D28-9658-00E076328C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0890AB-5B1F-439F-A433-77E0702A79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2EB77-FC9B-46F2-9110-C0997926B58D}" type="datetimeFigureOut">
              <a:rPr lang="en-GB" smtClean="0"/>
              <a:t>14/11/2017</a:t>
            </a:fld>
            <a:endParaRPr lang="en-GB"/>
          </a:p>
        </p:txBody>
      </p:sp>
      <p:sp>
        <p:nvSpPr>
          <p:cNvPr id="5" name="Footer Placeholder 4">
            <a:extLst>
              <a:ext uri="{FF2B5EF4-FFF2-40B4-BE49-F238E27FC236}">
                <a16:creationId xmlns:a16="http://schemas.microsoft.com/office/drawing/2014/main" id="{D91AC349-3999-492E-8B9C-B5188EC0EC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E53F0C-479A-4F3B-8343-53ECC8A579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69C1B-6552-46FD-BCCD-13E633138F66}" type="slidenum">
              <a:rPr lang="en-GB" smtClean="0"/>
              <a:t>‹#›</a:t>
            </a:fld>
            <a:endParaRPr lang="en-GB"/>
          </a:p>
        </p:txBody>
      </p:sp>
    </p:spTree>
    <p:extLst>
      <p:ext uri="{BB962C8B-B14F-4D97-AF65-F5344CB8AC3E}">
        <p14:creationId xmlns:p14="http://schemas.microsoft.com/office/powerpoint/2010/main" val="2775562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co.org.uk/for-organisations/data-protection-refor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4.png"/><Relationship Id="rId5" Type="http://schemas.openxmlformats.org/officeDocument/2006/relationships/diagramQuickStyle" Target="../diagrams/quickStyle3.xml"/><Relationship Id="rId10" Type="http://schemas.openxmlformats.org/officeDocument/2006/relationships/image" Target="../media/image3.png"/><Relationship Id="rId4" Type="http://schemas.openxmlformats.org/officeDocument/2006/relationships/diagramLayout" Target="../diagrams/layout3.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1305-D032-4210-A08E-5C917BDDF072}"/>
              </a:ext>
            </a:extLst>
          </p:cNvPr>
          <p:cNvSpPr>
            <a:spLocks noGrp="1"/>
          </p:cNvSpPr>
          <p:nvPr>
            <p:ph type="ctrTitle"/>
          </p:nvPr>
        </p:nvSpPr>
        <p:spPr/>
        <p:txBody>
          <a:bodyPr/>
          <a:lstStyle/>
          <a:p>
            <a:r>
              <a:rPr lang="en-GB"/>
              <a:t>Clare (2)</a:t>
            </a:r>
          </a:p>
        </p:txBody>
      </p:sp>
      <p:sp>
        <p:nvSpPr>
          <p:cNvPr id="3" name="Subtitle 2">
            <a:extLst>
              <a:ext uri="{FF2B5EF4-FFF2-40B4-BE49-F238E27FC236}">
                <a16:creationId xmlns:a16="http://schemas.microsoft.com/office/drawing/2014/main" id="{94CEA66D-EEDA-4333-B36D-ED6019D677A4}"/>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923596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close up of a logo&#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6203339" y="618518"/>
            <a:ext cx="5241600" cy="559601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799" y="2564904"/>
            <a:ext cx="6943329" cy="1374774"/>
          </a:xfrm>
        </p:spPr>
        <p:txBody>
          <a:bodyPr>
            <a:normAutofit/>
          </a:bodyPr>
          <a:lstStyle/>
          <a:p>
            <a:pPr marL="0" indent="0">
              <a:buNone/>
            </a:pPr>
            <a:r>
              <a:rPr lang="en-GB" sz="4000" dirty="0"/>
              <a:t>Thank you for your attention</a:t>
            </a:r>
          </a:p>
          <a:p>
            <a:pPr marL="0" indent="0">
              <a:buNone/>
            </a:pPr>
            <a:endParaRPr lang="en-GB" sz="2000" dirty="0"/>
          </a:p>
        </p:txBody>
      </p:sp>
    </p:spTree>
    <p:extLst>
      <p:ext uri="{BB962C8B-B14F-4D97-AF65-F5344CB8AC3E}">
        <p14:creationId xmlns:p14="http://schemas.microsoft.com/office/powerpoint/2010/main" val="394397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199456" y="260648"/>
          <a:ext cx="9905998" cy="1262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p:cNvSpPr txBox="1">
            <a:spLocks noChangeArrowheads="1"/>
          </p:cNvSpPr>
          <p:nvPr/>
        </p:nvSpPr>
        <p:spPr>
          <a:xfrm>
            <a:off x="457200" y="1655043"/>
            <a:ext cx="11615464" cy="5086325"/>
          </a:xfrm>
          <a:prstGeom prst="rect">
            <a:avLst/>
          </a:prstGeom>
        </p:spPr>
        <p:txBody>
          <a:bodyPr>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buFontTx/>
              <a:buChar char="•"/>
              <a:defRPr/>
            </a:pPr>
            <a:r>
              <a:rPr lang="en-GB" dirty="0"/>
              <a:t>British Pregnancy Advice Service fined £200,000. Hacker threatened to publish thousands of names of people who sought advice on abortion, pregnancy and contraception.</a:t>
            </a:r>
          </a:p>
          <a:p>
            <a:pPr>
              <a:buFontTx/>
              <a:buChar char="•"/>
              <a:defRPr/>
            </a:pPr>
            <a:r>
              <a:rPr lang="en-GB" dirty="0"/>
              <a:t>A monetary penalty notice for £200,000 served on NHS Surrey following the discovery of sensitive personal data belonging to thousands of patients on hard drives sold on an online auction site.</a:t>
            </a:r>
          </a:p>
          <a:p>
            <a:pPr>
              <a:buFontTx/>
              <a:buChar char="•"/>
              <a:defRPr/>
            </a:pPr>
            <a:r>
              <a:rPr lang="en-GB" dirty="0"/>
              <a:t>A monetary penalty notice for £55,000 served to North Staffordshire Combined Healthcare NHS Trust, after several faxes containing sensitive personal data were sent to a member of the public in error.</a:t>
            </a:r>
          </a:p>
          <a:p>
            <a:pPr>
              <a:buFontTx/>
              <a:buChar char="•"/>
              <a:defRPr/>
            </a:pPr>
            <a:r>
              <a:rPr lang="en-GB" dirty="0"/>
              <a:t>A monetary penalty for £100,000 served to Stockport Primary Care Trust following the discovery of a large number of patient records at a site formerly owned by the Trust.</a:t>
            </a:r>
          </a:p>
          <a:p>
            <a:pPr>
              <a:buFontTx/>
              <a:buChar char="•"/>
              <a:defRPr/>
            </a:pPr>
            <a:endParaRPr lang="en-GB" dirty="0"/>
          </a:p>
        </p:txBody>
      </p:sp>
    </p:spTree>
    <p:extLst>
      <p:ext uri="{BB962C8B-B14F-4D97-AF65-F5344CB8AC3E}">
        <p14:creationId xmlns:p14="http://schemas.microsoft.com/office/powerpoint/2010/main" val="312719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C2B23-2C11-43FC-9411-B16E9A892C51}"/>
              </a:ext>
            </a:extLst>
          </p:cNvPr>
          <p:cNvSpPr>
            <a:spLocks noGrp="1"/>
          </p:cNvSpPr>
          <p:nvPr>
            <p:ph idx="1"/>
          </p:nvPr>
        </p:nvSpPr>
        <p:spPr>
          <a:xfrm>
            <a:off x="6531375" y="1844824"/>
            <a:ext cx="5026596" cy="4896545"/>
          </a:xfrm>
        </p:spPr>
        <p:txBody>
          <a:bodyPr>
            <a:normAutofit/>
          </a:bodyPr>
          <a:lstStyle/>
          <a:p>
            <a:r>
              <a:rPr lang="en-GB" sz="3200" b="1" dirty="0"/>
              <a:t>Data Breaches</a:t>
            </a:r>
          </a:p>
          <a:p>
            <a:r>
              <a:rPr lang="en-GB" sz="3200" b="1" dirty="0"/>
              <a:t>Penalties</a:t>
            </a:r>
            <a:endParaRPr lang="en-GB" sz="3200" dirty="0"/>
          </a:p>
          <a:p>
            <a:r>
              <a:rPr lang="en-GB" sz="3200" b="1" dirty="0"/>
              <a:t>Data Protection Officer</a:t>
            </a:r>
          </a:p>
          <a:p>
            <a:r>
              <a:rPr lang="en-GB" sz="3200" b="1" dirty="0"/>
              <a:t>Notification</a:t>
            </a:r>
            <a:endParaRPr lang="en-GB" sz="3200" dirty="0"/>
          </a:p>
          <a:p>
            <a:r>
              <a:rPr lang="en-GB" sz="3200" b="1" dirty="0"/>
              <a:t>Extra Territorial Reach </a:t>
            </a:r>
          </a:p>
          <a:p>
            <a:r>
              <a:rPr lang="en-GB" sz="3200" b="1" dirty="0"/>
              <a:t>International Transfers </a:t>
            </a:r>
          </a:p>
        </p:txBody>
      </p:sp>
      <p:sp>
        <p:nvSpPr>
          <p:cNvPr id="5" name="TextBox 4">
            <a:extLst>
              <a:ext uri="{FF2B5EF4-FFF2-40B4-BE49-F238E27FC236}">
                <a16:creationId xmlns:a16="http://schemas.microsoft.com/office/drawing/2014/main" id="{C35A6DF2-F0FE-4E20-84A1-2A22147CF91A}"/>
              </a:ext>
            </a:extLst>
          </p:cNvPr>
          <p:cNvSpPr txBox="1"/>
          <p:nvPr/>
        </p:nvSpPr>
        <p:spPr>
          <a:xfrm>
            <a:off x="803412" y="376201"/>
            <a:ext cx="10585176" cy="100849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GB" sz="5000" kern="1200" baseline="0" dirty="0"/>
              <a:t>The General Data Protection Regulation</a:t>
            </a:r>
            <a:endParaRPr lang="en-GB" sz="5000" kern="1200" dirty="0"/>
          </a:p>
        </p:txBody>
      </p:sp>
      <p:grpSp>
        <p:nvGrpSpPr>
          <p:cNvPr id="6" name="Group 5">
            <a:extLst>
              <a:ext uri="{FF2B5EF4-FFF2-40B4-BE49-F238E27FC236}">
                <a16:creationId xmlns:a16="http://schemas.microsoft.com/office/drawing/2014/main" id="{F8D6E5FC-7372-4AC2-9AB0-92E07FAEA2E4}"/>
              </a:ext>
            </a:extLst>
          </p:cNvPr>
          <p:cNvGrpSpPr/>
          <p:nvPr/>
        </p:nvGrpSpPr>
        <p:grpSpPr>
          <a:xfrm>
            <a:off x="955812" y="528601"/>
            <a:ext cx="10585176" cy="1008496"/>
            <a:chOff x="7114" y="892"/>
            <a:chExt cx="9891769" cy="1008496"/>
          </a:xfrm>
          <a:scene3d>
            <a:camera prst="orthographicFront"/>
            <a:lightRig rig="flat" dir="t"/>
          </a:scene3d>
        </p:grpSpPr>
        <p:sp>
          <p:nvSpPr>
            <p:cNvPr id="7" name="Rectangle 6">
              <a:extLst>
                <a:ext uri="{FF2B5EF4-FFF2-40B4-BE49-F238E27FC236}">
                  <a16:creationId xmlns:a16="http://schemas.microsoft.com/office/drawing/2014/main" id="{CB11388D-DFFA-4D3E-8E8C-7A68976267E9}"/>
                </a:ext>
              </a:extLst>
            </p:cNvPr>
            <p:cNvSpPr/>
            <p:nvPr/>
          </p:nvSpPr>
          <p:spPr>
            <a:xfrm>
              <a:off x="7114" y="892"/>
              <a:ext cx="9891769" cy="1008496"/>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E3613A38-3EAC-4770-A805-31909D91C932}"/>
                </a:ext>
              </a:extLst>
            </p:cNvPr>
            <p:cNvSpPr txBox="1"/>
            <p:nvPr/>
          </p:nvSpPr>
          <p:spPr>
            <a:xfrm>
              <a:off x="7114" y="892"/>
              <a:ext cx="9891769" cy="10084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GB" sz="5000" kern="1200" baseline="0" dirty="0"/>
                <a:t>The General Data Protection Regulation</a:t>
              </a:r>
              <a:endParaRPr lang="en-GB" sz="5000" kern="1200" dirty="0"/>
            </a:p>
          </p:txBody>
        </p:sp>
      </p:grpSp>
      <p:sp>
        <p:nvSpPr>
          <p:cNvPr id="9" name="Content Placeholder 2">
            <a:extLst>
              <a:ext uri="{FF2B5EF4-FFF2-40B4-BE49-F238E27FC236}">
                <a16:creationId xmlns:a16="http://schemas.microsoft.com/office/drawing/2014/main" id="{3369407F-9FC2-449D-AC7C-3F20FC1F8969}"/>
              </a:ext>
            </a:extLst>
          </p:cNvPr>
          <p:cNvSpPr txBox="1">
            <a:spLocks/>
          </p:cNvSpPr>
          <p:nvPr/>
        </p:nvSpPr>
        <p:spPr>
          <a:xfrm>
            <a:off x="971877" y="1844824"/>
            <a:ext cx="5340147" cy="48965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GB" sz="3200" b="1" dirty="0"/>
              <a:t>Accountability &amp; Privacy By Design</a:t>
            </a:r>
            <a:r>
              <a:rPr lang="en-GB" sz="3200" dirty="0"/>
              <a:t> </a:t>
            </a:r>
          </a:p>
          <a:p>
            <a:r>
              <a:rPr lang="en-GB" sz="3200" b="1" dirty="0"/>
              <a:t>Data Processor Obligations </a:t>
            </a:r>
            <a:r>
              <a:rPr lang="en-GB" sz="3200" dirty="0"/>
              <a:t> </a:t>
            </a:r>
          </a:p>
          <a:p>
            <a:r>
              <a:rPr lang="en-GB" sz="3200" b="1" dirty="0"/>
              <a:t>Consent and basis for processing </a:t>
            </a:r>
          </a:p>
          <a:p>
            <a:r>
              <a:rPr lang="en-GB" sz="3200" b="1" dirty="0"/>
              <a:t>Fair Processing Notices </a:t>
            </a:r>
          </a:p>
          <a:p>
            <a:r>
              <a:rPr lang="en-GB" sz="3200" b="1" dirty="0"/>
              <a:t>Data Subject Rights</a:t>
            </a:r>
            <a:r>
              <a:rPr lang="en-GB" sz="3200" dirty="0"/>
              <a:t> </a:t>
            </a:r>
          </a:p>
        </p:txBody>
      </p:sp>
    </p:spTree>
    <p:extLst>
      <p:ext uri="{BB962C8B-B14F-4D97-AF65-F5344CB8AC3E}">
        <p14:creationId xmlns:p14="http://schemas.microsoft.com/office/powerpoint/2010/main" val="33659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Document the Information you hold </a:t>
            </a:r>
          </a:p>
          <a:p>
            <a:r>
              <a:rPr lang="en-GB" dirty="0"/>
              <a:t>Update Privacy Notices (including for children)</a:t>
            </a:r>
          </a:p>
          <a:p>
            <a:r>
              <a:rPr lang="en-GB" dirty="0"/>
              <a:t>Data Protection Impact Assessments for existing and future systems </a:t>
            </a:r>
          </a:p>
          <a:p>
            <a:r>
              <a:rPr lang="en-GB" dirty="0"/>
              <a:t>Review consent models</a:t>
            </a:r>
          </a:p>
          <a:p>
            <a:r>
              <a:rPr lang="en-GB" dirty="0"/>
              <a:t>Review contractual arrangements with Data Processors. </a:t>
            </a:r>
          </a:p>
          <a:p>
            <a:r>
              <a:rPr lang="en-GB" dirty="0"/>
              <a:t>Review Data Sharing Arrangements </a:t>
            </a:r>
          </a:p>
          <a:p>
            <a:r>
              <a:rPr lang="en-GB" dirty="0"/>
              <a:t>Explore options for a Data Protection Officer</a:t>
            </a:r>
          </a:p>
          <a:p>
            <a:pPr>
              <a:defRPr/>
            </a:pPr>
            <a:endParaRPr lang="en-GB" dirty="0"/>
          </a:p>
        </p:txBody>
      </p:sp>
      <p:grpSp>
        <p:nvGrpSpPr>
          <p:cNvPr id="6" name="Group 5"/>
          <p:cNvGrpSpPr/>
          <p:nvPr/>
        </p:nvGrpSpPr>
        <p:grpSpPr>
          <a:xfrm>
            <a:off x="1151134" y="332656"/>
            <a:ext cx="9896277" cy="1475742"/>
            <a:chOff x="4860" y="1413"/>
            <a:chExt cx="9896277" cy="1475742"/>
          </a:xfrm>
          <a:scene3d>
            <a:camera prst="orthographicFront"/>
            <a:lightRig rig="flat" dir="t"/>
          </a:scene3d>
        </p:grpSpPr>
        <p:sp>
          <p:nvSpPr>
            <p:cNvPr id="7" name="Rectangle 6"/>
            <p:cNvSpPr/>
            <p:nvPr/>
          </p:nvSpPr>
          <p:spPr>
            <a:xfrm>
              <a:off x="4860" y="1413"/>
              <a:ext cx="9896277" cy="1475742"/>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TextBox 7"/>
            <p:cNvSpPr txBox="1"/>
            <p:nvPr/>
          </p:nvSpPr>
          <p:spPr>
            <a:xfrm>
              <a:off x="4860" y="1413"/>
              <a:ext cx="9896277" cy="14757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baseline="0" dirty="0"/>
                <a:t>What do I need to do?</a:t>
              </a:r>
              <a:endParaRPr lang="en-GB" sz="6500" kern="1200" dirty="0"/>
            </a:p>
          </p:txBody>
        </p:sp>
      </p:grpSp>
      <p:sp>
        <p:nvSpPr>
          <p:cNvPr id="9" name="Rectangle 8">
            <a:extLst>
              <a:ext uri="{FF2B5EF4-FFF2-40B4-BE49-F238E27FC236}">
                <a16:creationId xmlns:a16="http://schemas.microsoft.com/office/drawing/2014/main" id="{B0111400-C209-42C7-84D8-5BE97307813D}"/>
              </a:ext>
            </a:extLst>
          </p:cNvPr>
          <p:cNvSpPr/>
          <p:nvPr/>
        </p:nvSpPr>
        <p:spPr>
          <a:xfrm>
            <a:off x="2567608" y="5909124"/>
            <a:ext cx="7236296" cy="646331"/>
          </a:xfrm>
          <a:prstGeom prst="rect">
            <a:avLst/>
          </a:prstGeom>
        </p:spPr>
        <p:txBody>
          <a:bodyPr wrap="square">
            <a:spAutoFit/>
          </a:bodyPr>
          <a:lstStyle/>
          <a:p>
            <a:r>
              <a:rPr lang="en-GB" b="1" dirty="0">
                <a:solidFill>
                  <a:srgbClr val="FF0000"/>
                </a:solidFill>
                <a:hlinkClick r:id="rId3"/>
              </a:rPr>
              <a:t>https://ico.org.uk/for-organisations/data-protection-reform/</a:t>
            </a:r>
            <a:endParaRPr lang="en-GB" b="1" dirty="0">
              <a:solidFill>
                <a:srgbClr val="FF0000"/>
              </a:solidFill>
            </a:endParaRPr>
          </a:p>
          <a:p>
            <a:endParaRPr lang="en-GB" b="1" dirty="0">
              <a:solidFill>
                <a:srgbClr val="FF0000"/>
              </a:solidFill>
            </a:endParaRPr>
          </a:p>
        </p:txBody>
      </p:sp>
    </p:spTree>
    <p:extLst>
      <p:ext uri="{BB962C8B-B14F-4D97-AF65-F5344CB8AC3E}">
        <p14:creationId xmlns:p14="http://schemas.microsoft.com/office/powerpoint/2010/main" val="389767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844824"/>
            <a:ext cx="5112568" cy="4525963"/>
          </a:xfrm>
        </p:spPr>
        <p:txBody>
          <a:bodyPr/>
          <a:lstStyle/>
          <a:p>
            <a:pPr>
              <a:buFont typeface="Arial" panose="020B0604020202020204" pitchFamily="34" charset="0"/>
              <a:buChar char="•"/>
            </a:pPr>
            <a:r>
              <a:rPr lang="en-GB" sz="3600" dirty="0"/>
              <a:t>Information asset audit</a:t>
            </a:r>
          </a:p>
          <a:p>
            <a:pPr>
              <a:buFont typeface="Arial" panose="020B0604020202020204" pitchFamily="34" charset="0"/>
              <a:buChar char="•"/>
            </a:pPr>
            <a:endParaRPr lang="en-GB" sz="2800" dirty="0"/>
          </a:p>
          <a:p>
            <a:pPr lvl="1">
              <a:buFont typeface="Arial" panose="020B0604020202020204" pitchFamily="34" charset="0"/>
              <a:buChar char="•"/>
            </a:pPr>
            <a:r>
              <a:rPr lang="en-GB" sz="2800" dirty="0"/>
              <a:t>What data do we process?</a:t>
            </a:r>
          </a:p>
          <a:p>
            <a:pPr lvl="1">
              <a:buFont typeface="Arial" panose="020B0604020202020204" pitchFamily="34" charset="0"/>
              <a:buChar char="•"/>
            </a:pPr>
            <a:r>
              <a:rPr lang="en-GB" sz="2800" dirty="0"/>
              <a:t>For what purposes?</a:t>
            </a:r>
          </a:p>
          <a:p>
            <a:pPr lvl="1">
              <a:buFont typeface="Arial" panose="020B0604020202020204" pitchFamily="34" charset="0"/>
              <a:buChar char="•"/>
            </a:pPr>
            <a:r>
              <a:rPr lang="en-GB" sz="2800" dirty="0"/>
              <a:t>What legal basis do we use?</a:t>
            </a:r>
          </a:p>
          <a:p>
            <a:pPr lvl="1">
              <a:buFont typeface="Arial" panose="020B0604020202020204" pitchFamily="34" charset="0"/>
              <a:buChar char="•"/>
            </a:pPr>
            <a:r>
              <a:rPr lang="en-GB" sz="2800" dirty="0"/>
              <a:t>Who do we share data with?</a:t>
            </a:r>
          </a:p>
          <a:p>
            <a:pPr>
              <a:buFont typeface="Arial" panose="020B0604020202020204" pitchFamily="34" charset="0"/>
              <a:buChar char="•"/>
            </a:pPr>
            <a:endParaRPr lang="en-GB" sz="2800" dirty="0"/>
          </a:p>
          <a:p>
            <a:pPr>
              <a:buFont typeface="Arial" panose="020B0604020202020204" pitchFamily="34" charset="0"/>
              <a:buChar char="•"/>
            </a:pPr>
            <a:endParaRPr lang="en-GB" dirty="0"/>
          </a:p>
        </p:txBody>
      </p:sp>
      <p:grpSp>
        <p:nvGrpSpPr>
          <p:cNvPr id="8" name="Group 7">
            <a:extLst>
              <a:ext uri="{FF2B5EF4-FFF2-40B4-BE49-F238E27FC236}">
                <a16:creationId xmlns:a16="http://schemas.microsoft.com/office/drawing/2014/main" id="{AA2C950E-598D-4BD2-A996-8293B2C3552F}"/>
              </a:ext>
            </a:extLst>
          </p:cNvPr>
          <p:cNvGrpSpPr/>
          <p:nvPr/>
        </p:nvGrpSpPr>
        <p:grpSpPr>
          <a:xfrm>
            <a:off x="1151134" y="332656"/>
            <a:ext cx="9896277" cy="1475742"/>
            <a:chOff x="4860" y="1413"/>
            <a:chExt cx="9896277" cy="1475742"/>
          </a:xfrm>
          <a:scene3d>
            <a:camera prst="orthographicFront"/>
            <a:lightRig rig="flat" dir="t"/>
          </a:scene3d>
        </p:grpSpPr>
        <p:sp>
          <p:nvSpPr>
            <p:cNvPr id="9" name="Rectangle 8">
              <a:extLst>
                <a:ext uri="{FF2B5EF4-FFF2-40B4-BE49-F238E27FC236}">
                  <a16:creationId xmlns:a16="http://schemas.microsoft.com/office/drawing/2014/main" id="{6C32CA79-AB0B-4DCB-AE34-D9C9C887B10A}"/>
                </a:ext>
              </a:extLst>
            </p:cNvPr>
            <p:cNvSpPr/>
            <p:nvPr/>
          </p:nvSpPr>
          <p:spPr>
            <a:xfrm>
              <a:off x="4860" y="1413"/>
              <a:ext cx="9896277" cy="1475742"/>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D00773E4-00F1-4690-AF54-FC5BF59976C3}"/>
                </a:ext>
              </a:extLst>
            </p:cNvPr>
            <p:cNvSpPr txBox="1"/>
            <p:nvPr/>
          </p:nvSpPr>
          <p:spPr>
            <a:xfrm>
              <a:off x="4860" y="1413"/>
              <a:ext cx="9896277" cy="14757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baseline="0" dirty="0"/>
                <a:t>Where should I start?</a:t>
              </a:r>
              <a:endParaRPr lang="en-GB" sz="6500" kern="1200" dirty="0"/>
            </a:p>
          </p:txBody>
        </p:sp>
      </p:grpSp>
    </p:spTree>
    <p:extLst>
      <p:ext uri="{BB962C8B-B14F-4D97-AF65-F5344CB8AC3E}">
        <p14:creationId xmlns:p14="http://schemas.microsoft.com/office/powerpoint/2010/main" val="260196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847528" y="3068960"/>
            <a:ext cx="8496944" cy="2780047"/>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GB" sz="2400">
              <a:latin typeface="Arial" charset="0"/>
              <a:ea typeface="ＭＳ Ｐゴシック" charset="-128"/>
              <a:cs typeface="ＭＳ Ｐゴシック" charset="-128"/>
            </a:endParaRPr>
          </a:p>
        </p:txBody>
      </p:sp>
      <p:sp>
        <p:nvSpPr>
          <p:cNvPr id="12" name="Rectangle 11"/>
          <p:cNvSpPr/>
          <p:nvPr/>
        </p:nvSpPr>
        <p:spPr>
          <a:xfrm>
            <a:off x="2201956" y="4797152"/>
            <a:ext cx="3822037" cy="369332"/>
          </a:xfrm>
          <a:prstGeom prst="rect">
            <a:avLst/>
          </a:prstGeom>
        </p:spPr>
        <p:txBody>
          <a:bodyPr wrap="square">
            <a:spAutoFit/>
          </a:bodyPr>
          <a:lstStyle/>
          <a:p>
            <a:endParaRPr lang="en-GB" dirty="0"/>
          </a:p>
        </p:txBody>
      </p:sp>
      <p:sp>
        <p:nvSpPr>
          <p:cNvPr id="9" name="TextBox 8"/>
          <p:cNvSpPr txBox="1"/>
          <p:nvPr/>
        </p:nvSpPr>
        <p:spPr>
          <a:xfrm>
            <a:off x="6521569" y="3626441"/>
            <a:ext cx="3024336" cy="1754326"/>
          </a:xfrm>
          <a:prstGeom prst="rect">
            <a:avLst/>
          </a:prstGeom>
          <a:noFill/>
        </p:spPr>
        <p:txBody>
          <a:bodyPr wrap="square" rtlCol="0">
            <a:spAutoFit/>
          </a:bodyPr>
          <a:lstStyle/>
          <a:p>
            <a:pPr marL="285750" indent="-285750" fontAlgn="b">
              <a:buFont typeface="Arial" panose="020B0604020202020204" pitchFamily="34" charset="0"/>
              <a:buChar char="•"/>
            </a:pPr>
            <a:r>
              <a:rPr lang="en-GB" dirty="0"/>
              <a:t>Requirement to appoint a data protection officer</a:t>
            </a:r>
          </a:p>
          <a:p>
            <a:pPr marL="285750" indent="-285750" fontAlgn="b">
              <a:buFont typeface="Arial" panose="020B0604020202020204" pitchFamily="34" charset="0"/>
              <a:buChar char="•"/>
            </a:pPr>
            <a:endParaRPr lang="en-GB" dirty="0"/>
          </a:p>
          <a:p>
            <a:pPr marL="285750" indent="-285750" fontAlgn="b">
              <a:buFont typeface="Arial" panose="020B0604020202020204" pitchFamily="34" charset="0"/>
              <a:buChar char="•"/>
            </a:pPr>
            <a:r>
              <a:rPr lang="en-GB" dirty="0">
                <a:solidFill>
                  <a:prstClr val="black"/>
                </a:solidFill>
              </a:rPr>
              <a:t>Data protection by design and default</a:t>
            </a:r>
          </a:p>
          <a:p>
            <a:pPr fontAlgn="b"/>
            <a:endParaRPr lang="en-GB" dirty="0">
              <a:solidFill>
                <a:srgbClr val="FF0000"/>
              </a:solidFill>
            </a:endParaRPr>
          </a:p>
        </p:txBody>
      </p:sp>
      <p:sp>
        <p:nvSpPr>
          <p:cNvPr id="10" name="TextBox 9"/>
          <p:cNvSpPr txBox="1"/>
          <p:nvPr/>
        </p:nvSpPr>
        <p:spPr>
          <a:xfrm>
            <a:off x="2050594" y="3210943"/>
            <a:ext cx="3672408" cy="2585323"/>
          </a:xfrm>
          <a:prstGeom prst="rect">
            <a:avLst/>
          </a:prstGeom>
          <a:noFill/>
        </p:spPr>
        <p:txBody>
          <a:bodyPr wrap="square" rtlCol="0">
            <a:spAutoFit/>
          </a:bodyPr>
          <a:lstStyle/>
          <a:p>
            <a:pPr marL="285750" indent="-285750" fontAlgn="b">
              <a:buFont typeface="Arial" panose="020B0604020202020204" pitchFamily="34" charset="0"/>
              <a:buChar char="•"/>
            </a:pPr>
            <a:r>
              <a:rPr lang="en-GB" dirty="0">
                <a:solidFill>
                  <a:prstClr val="black"/>
                </a:solidFill>
              </a:rPr>
              <a:t>Requirement to implement appropriate technical and organisational measures</a:t>
            </a:r>
          </a:p>
          <a:p>
            <a:pPr marL="285750" indent="-285750" fontAlgn="b">
              <a:buFont typeface="Arial" panose="020B0604020202020204" pitchFamily="34" charset="0"/>
              <a:buChar char="•"/>
            </a:pPr>
            <a:endParaRPr lang="en-GB" dirty="0">
              <a:solidFill>
                <a:prstClr val="black"/>
              </a:solidFill>
            </a:endParaRPr>
          </a:p>
          <a:p>
            <a:pPr marL="285750" indent="-285750" fontAlgn="b">
              <a:buFont typeface="Arial" panose="020B0604020202020204" pitchFamily="34" charset="0"/>
              <a:buChar char="•"/>
            </a:pPr>
            <a:r>
              <a:rPr lang="en-GB" dirty="0">
                <a:solidFill>
                  <a:prstClr val="black"/>
                </a:solidFill>
              </a:rPr>
              <a:t>Maintaining records on processing activities</a:t>
            </a:r>
          </a:p>
          <a:p>
            <a:pPr marL="285750" indent="-285750" fontAlgn="b">
              <a:buFont typeface="Arial" panose="020B0604020202020204" pitchFamily="34" charset="0"/>
              <a:buChar char="•"/>
            </a:pPr>
            <a:endParaRPr lang="en-GB" dirty="0">
              <a:solidFill>
                <a:prstClr val="black"/>
              </a:solidFill>
            </a:endParaRPr>
          </a:p>
          <a:p>
            <a:pPr marL="285750" indent="-285750" fontAlgn="b">
              <a:buFont typeface="Arial" panose="020B0604020202020204" pitchFamily="34" charset="0"/>
              <a:buChar char="•"/>
            </a:pPr>
            <a:r>
              <a:rPr lang="en-GB" dirty="0">
                <a:solidFill>
                  <a:prstClr val="black"/>
                </a:solidFill>
              </a:rPr>
              <a:t>Data protection impact assessments</a:t>
            </a:r>
          </a:p>
          <a:p>
            <a:pPr fontAlgn="b"/>
            <a:endParaRPr lang="en-GB" dirty="0">
              <a:solidFill>
                <a:prstClr val="black"/>
              </a:solidFill>
              <a:latin typeface="Calibri"/>
            </a:endParaRPr>
          </a:p>
        </p:txBody>
      </p:sp>
      <p:grpSp>
        <p:nvGrpSpPr>
          <p:cNvPr id="11" name="Group 10">
            <a:extLst>
              <a:ext uri="{FF2B5EF4-FFF2-40B4-BE49-F238E27FC236}">
                <a16:creationId xmlns:a16="http://schemas.microsoft.com/office/drawing/2014/main" id="{2A8FCC82-9DD6-431D-A608-BCE4D487E650}"/>
              </a:ext>
            </a:extLst>
          </p:cNvPr>
          <p:cNvGrpSpPr/>
          <p:nvPr/>
        </p:nvGrpSpPr>
        <p:grpSpPr>
          <a:xfrm>
            <a:off x="1151134" y="332656"/>
            <a:ext cx="9896277" cy="1475742"/>
            <a:chOff x="4860" y="1413"/>
            <a:chExt cx="9896277" cy="1475742"/>
          </a:xfrm>
          <a:scene3d>
            <a:camera prst="orthographicFront"/>
            <a:lightRig rig="flat" dir="t"/>
          </a:scene3d>
        </p:grpSpPr>
        <p:sp>
          <p:nvSpPr>
            <p:cNvPr id="13" name="Rectangle 12">
              <a:extLst>
                <a:ext uri="{FF2B5EF4-FFF2-40B4-BE49-F238E27FC236}">
                  <a16:creationId xmlns:a16="http://schemas.microsoft.com/office/drawing/2014/main" id="{26A3982C-2C32-4C2D-8055-6F59C28DA0B6}"/>
                </a:ext>
              </a:extLst>
            </p:cNvPr>
            <p:cNvSpPr/>
            <p:nvPr/>
          </p:nvSpPr>
          <p:spPr>
            <a:xfrm>
              <a:off x="4860" y="1413"/>
              <a:ext cx="9896277" cy="1475742"/>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405BF9DE-2D66-4A56-A9F0-FAF9DAE24540}"/>
                </a:ext>
              </a:extLst>
            </p:cNvPr>
            <p:cNvSpPr txBox="1"/>
            <p:nvPr/>
          </p:nvSpPr>
          <p:spPr>
            <a:xfrm>
              <a:off x="4860" y="1413"/>
              <a:ext cx="9896277" cy="14757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baseline="0" dirty="0"/>
                <a:t>Demonstrating Compliance</a:t>
              </a:r>
              <a:endParaRPr lang="en-GB" sz="6500" kern="1200" dirty="0"/>
            </a:p>
          </p:txBody>
        </p:sp>
      </p:grpSp>
    </p:spTree>
    <p:extLst>
      <p:ext uri="{BB962C8B-B14F-4D97-AF65-F5344CB8AC3E}">
        <p14:creationId xmlns:p14="http://schemas.microsoft.com/office/powerpoint/2010/main" val="15457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141413" y="332656"/>
          <a:ext cx="9905998" cy="1478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422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nvPr>
        </p:nvGraphicFramePr>
        <p:xfrm>
          <a:off x="1076101" y="-106706"/>
          <a:ext cx="9905998" cy="1478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p:nvPr/>
        </p:nvPicPr>
        <p:blipFill rotWithShape="1">
          <a:blip r:embed="rId8"/>
          <a:srcRect l="26928" t="9233" r="42248"/>
          <a:stretch/>
        </p:blipFill>
        <p:spPr bwMode="auto">
          <a:xfrm>
            <a:off x="1271464" y="1326505"/>
            <a:ext cx="2736304" cy="3758679"/>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9"/>
          <a:srcRect l="26507" t="8772" r="42001"/>
          <a:stretch/>
        </p:blipFill>
        <p:spPr bwMode="auto">
          <a:xfrm>
            <a:off x="3076772" y="1686545"/>
            <a:ext cx="2736304" cy="3758679"/>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10"/>
          <a:srcRect l="27257" t="7080" r="42250"/>
          <a:stretch/>
        </p:blipFill>
        <p:spPr bwMode="auto">
          <a:xfrm>
            <a:off x="4660948" y="2060848"/>
            <a:ext cx="2736304" cy="3744416"/>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11"/>
          <a:srcRect l="27341" t="7389" r="41751"/>
          <a:stretch/>
        </p:blipFill>
        <p:spPr bwMode="auto">
          <a:xfrm>
            <a:off x="6533156" y="2484826"/>
            <a:ext cx="2670155" cy="3752486"/>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12"/>
          <a:srcRect l="26842" t="8927" r="42250"/>
          <a:stretch/>
        </p:blipFill>
        <p:spPr bwMode="auto">
          <a:xfrm>
            <a:off x="8050432" y="2924944"/>
            <a:ext cx="2736304" cy="3744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569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nvPr>
        </p:nvGraphicFramePr>
        <p:xfrm>
          <a:off x="1076101" y="-106706"/>
          <a:ext cx="9905998" cy="1478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2"/>
          <p:cNvSpPr>
            <a:spLocks noGrp="1"/>
          </p:cNvSpPr>
          <p:nvPr>
            <p:ph idx="1"/>
          </p:nvPr>
        </p:nvSpPr>
        <p:spPr>
          <a:xfrm>
            <a:off x="1127448" y="1700808"/>
            <a:ext cx="9905999" cy="5040560"/>
          </a:xfrm>
        </p:spPr>
        <p:txBody>
          <a:bodyPr>
            <a:normAutofit/>
          </a:bodyPr>
          <a:lstStyle/>
          <a:p>
            <a:pPr marL="0" indent="0">
              <a:buClr>
                <a:schemeClr val="tx1"/>
              </a:buClr>
              <a:buNone/>
            </a:pPr>
            <a:r>
              <a:rPr lang="en-GB" sz="4400" dirty="0"/>
              <a:t>Social Engineering:</a:t>
            </a:r>
          </a:p>
          <a:p>
            <a:pPr marL="984250" lvl="1" indent="-527050">
              <a:buClr>
                <a:schemeClr val="tx1"/>
              </a:buClr>
              <a:buFont typeface="Tw Cen MT" panose="020B0602020104020603" pitchFamily="34" charset="0"/>
              <a:buChar char="•"/>
            </a:pPr>
            <a:r>
              <a:rPr lang="en-GB" sz="4000" dirty="0"/>
              <a:t>Phishing Emails</a:t>
            </a:r>
          </a:p>
          <a:p>
            <a:pPr marL="984250" lvl="1" indent="-527050">
              <a:buClr>
                <a:schemeClr val="tx1"/>
              </a:buClr>
              <a:buFont typeface="Tw Cen MT" panose="020B0602020104020603" pitchFamily="34" charset="0"/>
              <a:buChar char="•"/>
            </a:pPr>
            <a:r>
              <a:rPr lang="en-GB" sz="4000" dirty="0"/>
              <a:t>Email attachments</a:t>
            </a:r>
          </a:p>
          <a:p>
            <a:pPr marL="984250" lvl="1" indent="-527050">
              <a:buClr>
                <a:schemeClr val="tx1"/>
              </a:buClr>
              <a:buFont typeface="Tw Cen MT" panose="020B0602020104020603" pitchFamily="34" charset="0"/>
              <a:buChar char="•"/>
            </a:pPr>
            <a:r>
              <a:rPr lang="en-GB" sz="4000" dirty="0"/>
              <a:t>Phone calls</a:t>
            </a:r>
          </a:p>
          <a:p>
            <a:pPr marL="984250" lvl="1" indent="-527050">
              <a:buClr>
                <a:schemeClr val="tx1"/>
              </a:buClr>
              <a:buFont typeface="Tw Cen MT" panose="020B0602020104020603" pitchFamily="34" charset="0"/>
              <a:buChar char="•"/>
            </a:pPr>
            <a:r>
              <a:rPr lang="en-GB" sz="4000" dirty="0"/>
              <a:t>In-person attacks</a:t>
            </a:r>
          </a:p>
        </p:txBody>
      </p:sp>
    </p:spTree>
    <p:extLst>
      <p:ext uri="{BB962C8B-B14F-4D97-AF65-F5344CB8AC3E}">
        <p14:creationId xmlns:p14="http://schemas.microsoft.com/office/powerpoint/2010/main" val="118100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726</Words>
  <Application>Microsoft Office PowerPoint</Application>
  <PresentationFormat>Widescreen</PresentationFormat>
  <Paragraphs>137</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Calibri Light</vt:lpstr>
      <vt:lpstr>Tw Cen MT</vt:lpstr>
      <vt:lpstr>Office Theme</vt:lpstr>
      <vt:lpstr>Clare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Clare (2)</dc:title>
  <dc:creator>daviesyvonne@btinternet.com</dc:creator>
  <cp:lastModifiedBy>daviesyvonne@btinternet.com</cp:lastModifiedBy>
  <cp:revision>4</cp:revision>
  <dcterms:created xsi:type="dcterms:W3CDTF">2017-11-14T17:36:05Z</dcterms:created>
  <dcterms:modified xsi:type="dcterms:W3CDTF">2017-11-14T17:48:36Z</dcterms:modified>
</cp:coreProperties>
</file>