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8" r:id="rId2"/>
  </p:sldMasterIdLst>
  <p:notesMasterIdLst>
    <p:notesMasterId r:id="rId11"/>
  </p:notesMasterIdLst>
  <p:handoutMasterIdLst>
    <p:handoutMasterId r:id="rId12"/>
  </p:handoutMasterIdLst>
  <p:sldIdLst>
    <p:sldId id="265" r:id="rId3"/>
    <p:sldId id="346" r:id="rId4"/>
    <p:sldId id="355" r:id="rId5"/>
    <p:sldId id="401" r:id="rId6"/>
    <p:sldId id="385" r:id="rId7"/>
    <p:sldId id="410" r:id="rId8"/>
    <p:sldId id="411" r:id="rId9"/>
    <p:sldId id="402" r:id="rId10"/>
  </p:sldIdLst>
  <p:sldSz cx="12192000" cy="6858000"/>
  <p:notesSz cx="6797675" cy="9926638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CD4C"/>
    <a:srgbClr val="DD6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999" autoAdjust="0"/>
    <p:restoredTop sz="74471" autoAdjust="0"/>
  </p:normalViewPr>
  <p:slideViewPr>
    <p:cSldViewPr showGuides="1">
      <p:cViewPr varScale="1">
        <p:scale>
          <a:sx n="70" d="100"/>
          <a:sy n="70" d="100"/>
        </p:scale>
        <p:origin x="1437" y="4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6F72DB-ACB8-451B-9899-79183D00E63B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40B315-81E2-48C5-83FF-0D9021FF91C4}">
      <dgm:prSet/>
      <dgm:spPr/>
      <dgm:t>
        <a:bodyPr/>
        <a:lstStyle/>
        <a:p>
          <a:r>
            <a:rPr lang="en-GB" baseline="0" dirty="0"/>
            <a:t>Who am I?</a:t>
          </a:r>
          <a:endParaRPr lang="en-GB" dirty="0"/>
        </a:p>
      </dgm:t>
    </dgm:pt>
    <dgm:pt modelId="{23D4EBFF-0FC0-4D98-A112-CBBBB012E140}" type="parTrans" cxnId="{8B45815F-3BB2-4B41-8CDD-72CEA9254282}">
      <dgm:prSet/>
      <dgm:spPr/>
      <dgm:t>
        <a:bodyPr/>
        <a:lstStyle/>
        <a:p>
          <a:endParaRPr lang="en-US"/>
        </a:p>
      </dgm:t>
    </dgm:pt>
    <dgm:pt modelId="{F64EEAFC-2271-4ABB-A1C2-BDE3D4ED2AA7}" type="sibTrans" cxnId="{8B45815F-3BB2-4B41-8CDD-72CEA9254282}">
      <dgm:prSet/>
      <dgm:spPr/>
      <dgm:t>
        <a:bodyPr/>
        <a:lstStyle/>
        <a:p>
          <a:endParaRPr lang="en-US"/>
        </a:p>
      </dgm:t>
    </dgm:pt>
    <dgm:pt modelId="{502712D2-E1ED-4DF0-BFDB-393EEA385EB5}" type="pres">
      <dgm:prSet presAssocID="{B26F72DB-ACB8-451B-9899-79183D00E63B}" presName="diagram" presStyleCnt="0">
        <dgm:presLayoutVars>
          <dgm:dir/>
          <dgm:resizeHandles val="exact"/>
        </dgm:presLayoutVars>
      </dgm:prSet>
      <dgm:spPr/>
    </dgm:pt>
    <dgm:pt modelId="{94227BDB-4F92-480F-AE97-C26EC5106B2E}" type="pres">
      <dgm:prSet presAssocID="{FE40B315-81E2-48C5-83FF-0D9021FF91C4}" presName="node" presStyleLbl="node1" presStyleIdx="0" presStyleCnt="1" custScaleX="588506">
        <dgm:presLayoutVars>
          <dgm:bulletEnabled val="1"/>
        </dgm:presLayoutVars>
      </dgm:prSet>
      <dgm:spPr/>
    </dgm:pt>
  </dgm:ptLst>
  <dgm:cxnLst>
    <dgm:cxn modelId="{8B45815F-3BB2-4B41-8CDD-72CEA9254282}" srcId="{B26F72DB-ACB8-451B-9899-79183D00E63B}" destId="{FE40B315-81E2-48C5-83FF-0D9021FF91C4}" srcOrd="0" destOrd="0" parTransId="{23D4EBFF-0FC0-4D98-A112-CBBBB012E140}" sibTransId="{F64EEAFC-2271-4ABB-A1C2-BDE3D4ED2AA7}"/>
    <dgm:cxn modelId="{4E39B284-E98D-4ED9-9A9C-582EF8FE187F}" type="presOf" srcId="{B26F72DB-ACB8-451B-9899-79183D00E63B}" destId="{502712D2-E1ED-4DF0-BFDB-393EEA385EB5}" srcOrd="0" destOrd="0" presId="urn:microsoft.com/office/officeart/2005/8/layout/default"/>
    <dgm:cxn modelId="{41733DE9-8D19-4870-94A9-AEA2C9462FFE}" type="presOf" srcId="{FE40B315-81E2-48C5-83FF-0D9021FF91C4}" destId="{94227BDB-4F92-480F-AE97-C26EC5106B2E}" srcOrd="0" destOrd="0" presId="urn:microsoft.com/office/officeart/2005/8/layout/default"/>
    <dgm:cxn modelId="{C8BBEA09-D285-4E93-9C8F-63493F4CCB2E}" type="presParOf" srcId="{502712D2-E1ED-4DF0-BFDB-393EEA385EB5}" destId="{94227BDB-4F92-480F-AE97-C26EC5106B2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6F72DB-ACB8-451B-9899-79183D00E63B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40B315-81E2-48C5-83FF-0D9021FF91C4}">
      <dgm:prSet/>
      <dgm:spPr/>
      <dgm:t>
        <a:bodyPr/>
        <a:lstStyle/>
        <a:p>
          <a:r>
            <a:rPr lang="en-GB" baseline="0" dirty="0"/>
            <a:t>Personal Data</a:t>
          </a:r>
          <a:endParaRPr lang="en-GB" dirty="0"/>
        </a:p>
      </dgm:t>
    </dgm:pt>
    <dgm:pt modelId="{23D4EBFF-0FC0-4D98-A112-CBBBB012E140}" type="parTrans" cxnId="{8B45815F-3BB2-4B41-8CDD-72CEA9254282}">
      <dgm:prSet/>
      <dgm:spPr/>
      <dgm:t>
        <a:bodyPr/>
        <a:lstStyle/>
        <a:p>
          <a:endParaRPr lang="en-US"/>
        </a:p>
      </dgm:t>
    </dgm:pt>
    <dgm:pt modelId="{F64EEAFC-2271-4ABB-A1C2-BDE3D4ED2AA7}" type="sibTrans" cxnId="{8B45815F-3BB2-4B41-8CDD-72CEA9254282}">
      <dgm:prSet/>
      <dgm:spPr/>
      <dgm:t>
        <a:bodyPr/>
        <a:lstStyle/>
        <a:p>
          <a:endParaRPr lang="en-US"/>
        </a:p>
      </dgm:t>
    </dgm:pt>
    <dgm:pt modelId="{502712D2-E1ED-4DF0-BFDB-393EEA385EB5}" type="pres">
      <dgm:prSet presAssocID="{B26F72DB-ACB8-451B-9899-79183D00E63B}" presName="diagram" presStyleCnt="0">
        <dgm:presLayoutVars>
          <dgm:dir/>
          <dgm:resizeHandles val="exact"/>
        </dgm:presLayoutVars>
      </dgm:prSet>
      <dgm:spPr/>
    </dgm:pt>
    <dgm:pt modelId="{94227BDB-4F92-480F-AE97-C26EC5106B2E}" type="pres">
      <dgm:prSet presAssocID="{FE40B315-81E2-48C5-83FF-0D9021FF91C4}" presName="node" presStyleLbl="node1" presStyleIdx="0" presStyleCnt="1" custScaleX="588506">
        <dgm:presLayoutVars>
          <dgm:bulletEnabled val="1"/>
        </dgm:presLayoutVars>
      </dgm:prSet>
      <dgm:spPr/>
    </dgm:pt>
  </dgm:ptLst>
  <dgm:cxnLst>
    <dgm:cxn modelId="{8B45815F-3BB2-4B41-8CDD-72CEA9254282}" srcId="{B26F72DB-ACB8-451B-9899-79183D00E63B}" destId="{FE40B315-81E2-48C5-83FF-0D9021FF91C4}" srcOrd="0" destOrd="0" parTransId="{23D4EBFF-0FC0-4D98-A112-CBBBB012E140}" sibTransId="{F64EEAFC-2271-4ABB-A1C2-BDE3D4ED2AA7}"/>
    <dgm:cxn modelId="{4E39B284-E98D-4ED9-9A9C-582EF8FE187F}" type="presOf" srcId="{B26F72DB-ACB8-451B-9899-79183D00E63B}" destId="{502712D2-E1ED-4DF0-BFDB-393EEA385EB5}" srcOrd="0" destOrd="0" presId="urn:microsoft.com/office/officeart/2005/8/layout/default"/>
    <dgm:cxn modelId="{41733DE9-8D19-4870-94A9-AEA2C9462FFE}" type="presOf" srcId="{FE40B315-81E2-48C5-83FF-0D9021FF91C4}" destId="{94227BDB-4F92-480F-AE97-C26EC5106B2E}" srcOrd="0" destOrd="0" presId="urn:microsoft.com/office/officeart/2005/8/layout/default"/>
    <dgm:cxn modelId="{C8BBEA09-D285-4E93-9C8F-63493F4CCB2E}" type="presParOf" srcId="{502712D2-E1ED-4DF0-BFDB-393EEA385EB5}" destId="{94227BDB-4F92-480F-AE97-C26EC5106B2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D4955C-F1E8-4C49-9CA3-C203CF5207B8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D571BB-2A5D-4E0E-B0D6-5672433754DE}">
      <dgm:prSet/>
      <dgm:spPr/>
      <dgm:t>
        <a:bodyPr/>
        <a:lstStyle/>
        <a:p>
          <a:r>
            <a:rPr lang="en-GB" baseline="0" dirty="0"/>
            <a:t>What could possibly go wrong?</a:t>
          </a:r>
          <a:endParaRPr lang="en-GB" dirty="0"/>
        </a:p>
      </dgm:t>
    </dgm:pt>
    <dgm:pt modelId="{52B68E7A-A4E1-4979-A24E-8E04EAAB27CA}" type="parTrans" cxnId="{0206F230-90B3-4677-B6A5-3366875A5FA3}">
      <dgm:prSet/>
      <dgm:spPr/>
      <dgm:t>
        <a:bodyPr/>
        <a:lstStyle/>
        <a:p>
          <a:endParaRPr lang="en-US"/>
        </a:p>
      </dgm:t>
    </dgm:pt>
    <dgm:pt modelId="{266D59C1-5DCF-45B3-B176-E30C56852347}" type="sibTrans" cxnId="{0206F230-90B3-4677-B6A5-3366875A5FA3}">
      <dgm:prSet/>
      <dgm:spPr/>
      <dgm:t>
        <a:bodyPr/>
        <a:lstStyle/>
        <a:p>
          <a:endParaRPr lang="en-US"/>
        </a:p>
      </dgm:t>
    </dgm:pt>
    <dgm:pt modelId="{1880B639-31B6-4905-934C-3EBF36EFF726}" type="pres">
      <dgm:prSet presAssocID="{01D4955C-F1E8-4C49-9CA3-C203CF5207B8}" presName="diagram" presStyleCnt="0">
        <dgm:presLayoutVars>
          <dgm:dir/>
          <dgm:resizeHandles val="exact"/>
        </dgm:presLayoutVars>
      </dgm:prSet>
      <dgm:spPr/>
    </dgm:pt>
    <dgm:pt modelId="{EB77176A-BD26-40F2-9E31-934963944E12}" type="pres">
      <dgm:prSet presAssocID="{12D571BB-2A5D-4E0E-B0D6-5672433754DE}" presName="node" presStyleLbl="node1" presStyleIdx="0" presStyleCnt="1" custScaleX="498135" custLinFactNeighborX="-689" custLinFactNeighborY="-21355">
        <dgm:presLayoutVars>
          <dgm:bulletEnabled val="1"/>
        </dgm:presLayoutVars>
      </dgm:prSet>
      <dgm:spPr/>
    </dgm:pt>
  </dgm:ptLst>
  <dgm:cxnLst>
    <dgm:cxn modelId="{0206F230-90B3-4677-B6A5-3366875A5FA3}" srcId="{01D4955C-F1E8-4C49-9CA3-C203CF5207B8}" destId="{12D571BB-2A5D-4E0E-B0D6-5672433754DE}" srcOrd="0" destOrd="0" parTransId="{52B68E7A-A4E1-4979-A24E-8E04EAAB27CA}" sibTransId="{266D59C1-5DCF-45B3-B176-E30C56852347}"/>
    <dgm:cxn modelId="{7C2BF93D-ED19-4C24-AC18-7BE00D9DB696}" type="presOf" srcId="{01D4955C-F1E8-4C49-9CA3-C203CF5207B8}" destId="{1880B639-31B6-4905-934C-3EBF36EFF726}" srcOrd="0" destOrd="0" presId="urn:microsoft.com/office/officeart/2005/8/layout/default"/>
    <dgm:cxn modelId="{187C2F3E-F53B-446B-9373-8C5D68A54745}" type="presOf" srcId="{12D571BB-2A5D-4E0E-B0D6-5672433754DE}" destId="{EB77176A-BD26-40F2-9E31-934963944E12}" srcOrd="0" destOrd="0" presId="urn:microsoft.com/office/officeart/2005/8/layout/default"/>
    <dgm:cxn modelId="{49C5E779-8B80-4B93-BC35-16B706275C61}" type="presParOf" srcId="{1880B639-31B6-4905-934C-3EBF36EFF726}" destId="{EB77176A-BD26-40F2-9E31-934963944E1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27BDB-4F92-480F-AE97-C26EC5106B2E}">
      <dsp:nvSpPr>
        <dsp:cNvPr id="0" name=""/>
        <dsp:cNvSpPr/>
      </dsp:nvSpPr>
      <dsp:spPr>
        <a:xfrm>
          <a:off x="7114" y="892"/>
          <a:ext cx="9891769" cy="10084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baseline="0" dirty="0"/>
            <a:t>Who am I?</a:t>
          </a:r>
          <a:endParaRPr lang="en-GB" sz="5000" kern="1200" dirty="0"/>
        </a:p>
      </dsp:txBody>
      <dsp:txXfrm>
        <a:off x="7114" y="892"/>
        <a:ext cx="9891769" cy="1008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27BDB-4F92-480F-AE97-C26EC5106B2E}">
      <dsp:nvSpPr>
        <dsp:cNvPr id="0" name=""/>
        <dsp:cNvSpPr/>
      </dsp:nvSpPr>
      <dsp:spPr>
        <a:xfrm>
          <a:off x="7114" y="892"/>
          <a:ext cx="9891769" cy="10084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baseline="0" dirty="0"/>
            <a:t>Personal Data</a:t>
          </a:r>
          <a:endParaRPr lang="en-GB" sz="5000" kern="1200" dirty="0"/>
        </a:p>
      </dsp:txBody>
      <dsp:txXfrm>
        <a:off x="7114" y="892"/>
        <a:ext cx="9891769" cy="10084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7176A-BD26-40F2-9E31-934963944E12}">
      <dsp:nvSpPr>
        <dsp:cNvPr id="0" name=""/>
        <dsp:cNvSpPr/>
      </dsp:nvSpPr>
      <dsp:spPr>
        <a:xfrm>
          <a:off x="0" y="0"/>
          <a:ext cx="9878686" cy="11898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900" kern="1200" baseline="0" dirty="0"/>
            <a:t>What could possibly go wrong?</a:t>
          </a:r>
          <a:endParaRPr lang="en-GB" sz="5900" kern="1200" dirty="0"/>
        </a:p>
      </dsp:txBody>
      <dsp:txXfrm>
        <a:off x="0" y="0"/>
        <a:ext cx="9878686" cy="1189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11/14/2017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11/14/2017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780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357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AM an expert in data protection</a:t>
            </a:r>
          </a:p>
          <a:p>
            <a:r>
              <a:rPr lang="en-GB" dirty="0"/>
              <a:t>I AM an expert in health and social care</a:t>
            </a:r>
          </a:p>
          <a:p>
            <a:r>
              <a:rPr lang="en-GB" dirty="0"/>
              <a:t>I AM NOT an expert in housing!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950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Data</a:t>
            </a:r>
            <a:r>
              <a:rPr lang="en-GB" baseline="0" dirty="0"/>
              <a:t> protection law applies when housing associations, as data controllers are processing personal data.</a:t>
            </a:r>
          </a:p>
          <a:p>
            <a:endParaRPr lang="en-GB" baseline="0" dirty="0"/>
          </a:p>
          <a:p>
            <a:r>
              <a:rPr lang="en-GB" baseline="0" dirty="0"/>
              <a:t>What is personal data?</a:t>
            </a:r>
          </a:p>
          <a:p>
            <a:r>
              <a:rPr lang="en-GB" baseline="0" dirty="0"/>
              <a:t>See slide.  It includes tenant</a:t>
            </a:r>
            <a:r>
              <a:rPr lang="en-GB" dirty="0"/>
              <a:t> and staff records, as well as information held and used about previous tenants.  CCTV images, website photos and information, housing apps, etc.  Paper-based</a:t>
            </a:r>
            <a:r>
              <a:rPr lang="en-GB" baseline="0" dirty="0"/>
              <a:t> and digital.</a:t>
            </a:r>
            <a:endParaRPr lang="en-GB" dirty="0"/>
          </a:p>
          <a:p>
            <a:endParaRPr lang="en-GB" dirty="0"/>
          </a:p>
          <a:p>
            <a:r>
              <a:rPr lang="en-GB" dirty="0"/>
              <a:t>“Processing” refers</a:t>
            </a:r>
            <a:r>
              <a:rPr lang="en-GB" baseline="0" dirty="0"/>
              <a:t> to anything a housing association does with personal data – collecting, using, analysing, sharing, and disposal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08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b="1" dirty="0"/>
              <a:t>Current DP</a:t>
            </a:r>
            <a:r>
              <a:rPr lang="en-GB" altLang="en-US" b="1" baseline="0" dirty="0"/>
              <a:t> law – the DPA 98.  It a</a:t>
            </a:r>
            <a:r>
              <a:rPr lang="en-GB" altLang="en-US" b="1" dirty="0"/>
              <a:t>pplies when data controllers are processing</a:t>
            </a:r>
            <a:r>
              <a:rPr lang="en-GB" altLang="en-US" b="1" baseline="0" dirty="0"/>
              <a:t> PD.</a:t>
            </a:r>
          </a:p>
          <a:p>
            <a:endParaRPr lang="en-GB" altLang="en-US" baseline="0" dirty="0"/>
          </a:p>
          <a:p>
            <a:r>
              <a:rPr lang="en-GB" altLang="en-US" b="1" baseline="0" dirty="0"/>
              <a:t>You are effectively the data controller </a:t>
            </a:r>
            <a:r>
              <a:rPr lang="en-GB" altLang="en-US" baseline="0" dirty="0"/>
              <a:t>(technically it’s the governing body), therefore the association is responsible for data protection compliance.  (Even when you use data processors, shredding companies or cloud IT providers – they are your data processors and you are still responsible.)</a:t>
            </a:r>
          </a:p>
          <a:p>
            <a:endParaRPr lang="en-GB" altLang="en-US" baseline="0" dirty="0"/>
          </a:p>
          <a:p>
            <a:endParaRPr lang="en-GB" altLang="en-US" baseline="0" dirty="0"/>
          </a:p>
          <a:p>
            <a:r>
              <a:rPr lang="en-GB" altLang="en-US" b="1" baseline="0" dirty="0"/>
              <a:t>Brief summary of principles</a:t>
            </a:r>
          </a:p>
          <a:p>
            <a:endParaRPr lang="en-GB" altLang="en-US" b="1" baseline="0" dirty="0"/>
          </a:p>
          <a:p>
            <a:r>
              <a:rPr lang="en-GB" altLang="en-US" b="1" baseline="0" dirty="0"/>
              <a:t>1 – Fair and lawful</a:t>
            </a:r>
          </a:p>
          <a:p>
            <a:r>
              <a:rPr lang="en-GB" altLang="en-US" b="0" baseline="0" dirty="0"/>
              <a:t>Comply with other laws </a:t>
            </a:r>
          </a:p>
          <a:p>
            <a:r>
              <a:rPr lang="en-GB" altLang="en-US" b="0" baseline="0" dirty="0"/>
              <a:t>Cause no unwarranted detrimental effects on people</a:t>
            </a:r>
          </a:p>
          <a:p>
            <a:r>
              <a:rPr lang="en-GB" altLang="en-US" b="0" baseline="0" dirty="0"/>
              <a:t>Only do with people’s data what they would reasonably expect you to</a:t>
            </a:r>
          </a:p>
          <a:p>
            <a:r>
              <a:rPr lang="en-GB" altLang="en-US" b="0" baseline="0" dirty="0"/>
              <a:t>Be transparent – inform people what you are doing with their data</a:t>
            </a:r>
          </a:p>
          <a:p>
            <a:endParaRPr lang="en-GB" altLang="en-US" b="1" baseline="0" dirty="0"/>
          </a:p>
          <a:p>
            <a:r>
              <a:rPr lang="en-GB" altLang="en-US" b="1" baseline="0" dirty="0"/>
              <a:t>2 – Limited and specified purposes</a:t>
            </a:r>
          </a:p>
          <a:p>
            <a:r>
              <a:rPr lang="en-GB" altLang="en-US" b="0" baseline="0" dirty="0"/>
              <a:t>Be clear for what purpose you collect, hold and use people’s data – and don’t use for other unrelated purposes</a:t>
            </a:r>
          </a:p>
          <a:p>
            <a:endParaRPr lang="en-GB" altLang="en-US" b="0" baseline="0" dirty="0"/>
          </a:p>
          <a:p>
            <a:r>
              <a:rPr lang="en-GB" altLang="en-US" b="1" baseline="0" dirty="0"/>
              <a:t>3, 4, 5 – data quality principles</a:t>
            </a:r>
          </a:p>
          <a:p>
            <a:r>
              <a:rPr lang="en-GB" altLang="en-US" b="0" baseline="0" dirty="0"/>
              <a:t>Adequate, relevant, not excessive – enough for what you need the data for, but no more</a:t>
            </a:r>
          </a:p>
          <a:p>
            <a:r>
              <a:rPr lang="en-GB" altLang="en-US" b="0" baseline="0" dirty="0"/>
              <a:t>Accurate and up to date</a:t>
            </a:r>
          </a:p>
          <a:p>
            <a:r>
              <a:rPr lang="en-GB" altLang="en-US" b="0" baseline="0" dirty="0"/>
              <a:t>Kept no longer that is necessary – have a appropriate retention policy in place, and stick to it</a:t>
            </a:r>
          </a:p>
          <a:p>
            <a:endParaRPr lang="en-GB" altLang="en-US" b="0" baseline="0" dirty="0"/>
          </a:p>
          <a:p>
            <a:r>
              <a:rPr lang="en-GB" altLang="en-US" b="1" baseline="0" dirty="0"/>
              <a:t>6 – processed in line with data subjects’ rights</a:t>
            </a:r>
          </a:p>
          <a:p>
            <a:r>
              <a:rPr lang="en-GB" altLang="en-US" b="0" baseline="0" dirty="0"/>
              <a:t>E.g. subject access rights – </a:t>
            </a:r>
          </a:p>
          <a:p>
            <a:endParaRPr lang="en-GB" altLang="en-US" b="0" baseline="0" dirty="0"/>
          </a:p>
          <a:p>
            <a:r>
              <a:rPr lang="en-GB" altLang="en-US" b="1" baseline="0" dirty="0"/>
              <a:t>7 – Secure </a:t>
            </a:r>
            <a:endParaRPr lang="en-GB" altLang="en-US" b="0" baseline="0" dirty="0"/>
          </a:p>
          <a:p>
            <a:r>
              <a:rPr lang="en-GB" altLang="en-US" b="0" baseline="0" dirty="0"/>
              <a:t>Actually the requirement is to have appropriate measures in place to secure the data</a:t>
            </a:r>
          </a:p>
          <a:p>
            <a:r>
              <a:rPr lang="en-GB" altLang="en-US" b="0" baseline="0" dirty="0"/>
              <a:t>Includes having appropriate agreements with data processors</a:t>
            </a:r>
          </a:p>
          <a:p>
            <a:endParaRPr lang="en-GB" altLang="en-US" b="0" baseline="0" dirty="0"/>
          </a:p>
          <a:p>
            <a:r>
              <a:rPr lang="en-GB" altLang="en-US" b="1" baseline="0" dirty="0"/>
              <a:t>8 – Transfers outside the EEA</a:t>
            </a:r>
          </a:p>
          <a:p>
            <a:r>
              <a:rPr lang="en-GB" altLang="en-US" b="0" baseline="0" dirty="0"/>
              <a:t>OK as long as adequate protection is in place</a:t>
            </a:r>
          </a:p>
          <a:p>
            <a:endParaRPr lang="en-GB" altLang="en-US" b="0" baseline="0" dirty="0"/>
          </a:p>
          <a:p>
            <a:endParaRPr lang="en-GB" altLang="en-US" baseline="0" dirty="0"/>
          </a:p>
          <a:p>
            <a:endParaRPr lang="en-GB" altLang="en-US" baseline="0" dirty="0"/>
          </a:p>
          <a:p>
            <a:endParaRPr lang="en-GB" altLang="en-US" baseline="0" dirty="0"/>
          </a:p>
          <a:p>
            <a:endParaRPr lang="en-GB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6A02C-A037-4CD4-B414-B88BEDE165FF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512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Loads of advice on </a:t>
            </a:r>
            <a:r>
              <a:rPr lang="en-US" altLang="en-US" dirty="0" err="1">
                <a:latin typeface="Arial" panose="020B0604020202020204" pitchFamily="34" charset="0"/>
              </a:rPr>
              <a:t>ico</a:t>
            </a:r>
            <a:r>
              <a:rPr lang="en-US" altLang="en-US" dirty="0">
                <a:latin typeface="Arial" panose="020B0604020202020204" pitchFamily="34" charset="0"/>
              </a:rPr>
              <a:t> website and these are being updated to reflect the new GDPR requirements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EB7BFE-9C3A-4509-97FB-176346FAC290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9291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baseline="0" dirty="0"/>
          </a:p>
          <a:p>
            <a:r>
              <a:rPr lang="en-GB" altLang="en-US" b="1" baseline="0" dirty="0"/>
              <a:t>So how does a DC fails to comply with the principles?</a:t>
            </a:r>
          </a:p>
          <a:p>
            <a:endParaRPr lang="en-GB" dirty="0"/>
          </a:p>
          <a:p>
            <a:r>
              <a:rPr lang="en-GB" altLang="en-US" b="1" baseline="0" dirty="0"/>
              <a:t>what happens if  they do…..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690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="1" baseline="0" dirty="0"/>
              <a:t>So what happens if a DC fails to comply with the principles?</a:t>
            </a:r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Currently,</a:t>
            </a:r>
            <a:r>
              <a:rPr lang="en-GB" altLang="en-US" baseline="0" dirty="0"/>
              <a:t> t</a:t>
            </a:r>
            <a:r>
              <a:rPr lang="en-GB" altLang="en-US" dirty="0"/>
              <a:t>he</a:t>
            </a:r>
            <a:r>
              <a:rPr lang="en-GB" altLang="en-US" baseline="0" dirty="0"/>
              <a:t> ICO has a </a:t>
            </a:r>
            <a:r>
              <a:rPr lang="en-GB" altLang="en-US" b="1" baseline="0" dirty="0"/>
              <a:t>range of enforcement tools </a:t>
            </a:r>
            <a:r>
              <a:rPr lang="en-GB" altLang="en-US" baseline="0" dirty="0"/>
              <a:t>available to use when a data controller fails to comply with the DPA:</a:t>
            </a:r>
          </a:p>
          <a:p>
            <a:pPr eaLnBrk="1" hangingPunct="1"/>
            <a:endParaRPr lang="en-GB" altLang="en-US" b="1" baseline="0" dirty="0"/>
          </a:p>
          <a:p>
            <a:pPr eaLnBrk="1" hangingPunct="1"/>
            <a:r>
              <a:rPr lang="en-GB" altLang="en-US" b="1" baseline="0" dirty="0"/>
              <a:t> - offer advice, no further action taken</a:t>
            </a:r>
          </a:p>
          <a:p>
            <a:pPr eaLnBrk="1" hangingPunct="1"/>
            <a:endParaRPr lang="en-GB" altLang="en-US" b="1" baseline="0" dirty="0"/>
          </a:p>
          <a:p>
            <a:pPr eaLnBrk="1" hangingPunct="1"/>
            <a:r>
              <a:rPr lang="en-GB" altLang="en-US" b="1" baseline="0" dirty="0"/>
              <a:t>Enforcement tools available:</a:t>
            </a:r>
          </a:p>
          <a:p>
            <a:pPr eaLnBrk="1" hangingPunct="1"/>
            <a:r>
              <a:rPr lang="en-GB" altLang="en-US" b="1" baseline="0" dirty="0"/>
              <a:t> - agree an undertaking</a:t>
            </a:r>
          </a:p>
          <a:p>
            <a:pPr eaLnBrk="1" hangingPunct="1"/>
            <a:r>
              <a:rPr lang="en-GB" altLang="en-US" b="1" baseline="0" dirty="0"/>
              <a:t> - issue an enforcement notice</a:t>
            </a:r>
          </a:p>
          <a:p>
            <a:pPr eaLnBrk="1" hangingPunct="1"/>
            <a:r>
              <a:rPr lang="en-GB" altLang="en-US" b="1" baseline="0" dirty="0"/>
              <a:t> - issue a civil monetary penalty of up to £500,000</a:t>
            </a:r>
          </a:p>
          <a:p>
            <a:pPr eaLnBrk="1" hangingPunct="1"/>
            <a:endParaRPr lang="en-GB" altLang="en-US" baseline="0" dirty="0"/>
          </a:p>
          <a:p>
            <a:pPr eaLnBrk="1" hangingPunct="1"/>
            <a:endParaRPr lang="en-GB" altLang="en-US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631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7" name="Picture 66" descr="cid:image002.png@01D04926.F1C57960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311" y="5927725"/>
            <a:ext cx="2597556" cy="913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803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519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145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324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305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936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26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4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51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cid:image002.png@01D04926.F1C5796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311" y="5927725"/>
            <a:ext cx="2597556" cy="913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983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47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cid:image002.png@01D04926.F1C5796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311" y="5927725"/>
            <a:ext cx="2597556" cy="913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962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cid:image002.png@01D04926.F1C5796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311" y="5927725"/>
            <a:ext cx="2597556" cy="913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636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cid:image002.png@01D04926.F1C5796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311" y="5927725"/>
            <a:ext cx="2597556" cy="913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573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 descr="cid:image002.png@01D04926.F1C5796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311" y="5927725"/>
            <a:ext cx="2597556" cy="913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867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cid:image002.png@01D04926.F1C5796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311" y="5927725"/>
            <a:ext cx="2597556" cy="913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543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42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6554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lare.sanderson@igs-l.co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image" Target="../media/image20.png"/><Relationship Id="rId5" Type="http://schemas.openxmlformats.org/officeDocument/2006/relationships/image" Target="../media/image15.emf"/><Relationship Id="rId10" Type="http://schemas.openxmlformats.org/officeDocument/2006/relationships/image" Target="../media/image19.png"/><Relationship Id="rId4" Type="http://schemas.openxmlformats.org/officeDocument/2006/relationships/image" Target="../media/image14.emf"/><Relationship Id="rId9" Type="http://schemas.openxmlformats.org/officeDocument/2006/relationships/hyperlink" Target="https://ico.org.uk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10818" y="1772816"/>
            <a:ext cx="9925742" cy="2376264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GDPR what do we need to do?</a:t>
            </a:r>
            <a:br>
              <a:rPr lang="en-GB" b="1" dirty="0"/>
            </a:br>
            <a:endParaRPr lang="en-GB" sz="4800" dirty="0">
              <a:latin typeface="Calibri" panose="020F050202020403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627040" y="4226024"/>
            <a:ext cx="5061248" cy="2155304"/>
          </a:xfrm>
        </p:spPr>
        <p:txBody>
          <a:bodyPr>
            <a:normAutofit/>
          </a:bodyPr>
          <a:lstStyle/>
          <a:p>
            <a:r>
              <a:rPr lang="it-IT" sz="2800" dirty="0"/>
              <a:t>        </a:t>
            </a:r>
            <a:r>
              <a:rPr lang="it-IT" sz="2800" b="1" dirty="0">
                <a:solidFill>
                  <a:srgbClr val="FF0000"/>
                </a:solidFill>
              </a:rPr>
              <a:t>Clare sanderson</a:t>
            </a:r>
          </a:p>
          <a:p>
            <a:r>
              <a:rPr lang="it-IT" sz="2800" b="1" dirty="0">
                <a:solidFill>
                  <a:srgbClr val="FF0000"/>
                </a:solidFill>
              </a:rPr>
              <a:t>Ig solutions liverpool ltd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GB" altLang="en-US" sz="1900" b="1" cap="none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Mobile: 0(044)774 779 5596</a:t>
            </a:r>
            <a:endParaRPr lang="en-GB" altLang="en-US" sz="1900" cap="none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GB" altLang="en-US" sz="1900" b="1" cap="none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Office: 0(044)151 428 1822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GB" u="sng" dirty="0">
                <a:hlinkClick r:id="rId3"/>
              </a:rPr>
              <a:t>clare.sanderson@igs-l.co.uk</a:t>
            </a:r>
            <a:endParaRPr lang="en-GB" altLang="en-US" sz="4400" cap="none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it-IT" sz="2800" b="1" dirty="0">
              <a:solidFill>
                <a:srgbClr val="FF0000"/>
              </a:solidFill>
            </a:endParaRPr>
          </a:p>
          <a:p>
            <a:endParaRPr lang="it-IT" sz="2800" b="1" dirty="0">
              <a:solidFill>
                <a:srgbClr val="FF0000"/>
              </a:solidFill>
            </a:endParaRPr>
          </a:p>
          <a:p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1C5779-3862-453E-AF31-0D480FF99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3"/>
          <p:cNvSpPr txBox="1">
            <a:spLocks/>
          </p:cNvSpPr>
          <p:nvPr/>
        </p:nvSpPr>
        <p:spPr>
          <a:xfrm>
            <a:off x="1559496" y="2132856"/>
            <a:ext cx="9134391" cy="3240360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>
                <a:solidFill>
                  <a:srgbClr val="FF0000"/>
                </a:solidFill>
              </a:rPr>
              <a:t>What is GDPR?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FF0000"/>
                </a:solidFill>
              </a:rPr>
              <a:t>……..The thing that no-one finds exciting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FF0000"/>
                </a:solidFill>
              </a:rPr>
              <a:t>……..The thing that is someone else’s responsibility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FF0000"/>
                </a:solidFill>
              </a:rPr>
              <a:t>……..The thing that IT are responsible for</a:t>
            </a:r>
            <a:br>
              <a:rPr lang="en-GB" sz="3200" dirty="0">
                <a:solidFill>
                  <a:srgbClr val="FF0000"/>
                </a:solidFill>
              </a:rPr>
            </a:b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260648"/>
            <a:ext cx="2946947" cy="1656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260648"/>
            <a:ext cx="2533464" cy="1688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860" y="4941168"/>
            <a:ext cx="2525661" cy="16822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290" y="1199432"/>
            <a:ext cx="53848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2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08196876"/>
              </p:ext>
            </p:extLst>
          </p:nvPr>
        </p:nvGraphicFramePr>
        <p:xfrm>
          <a:off x="1141413" y="332656"/>
          <a:ext cx="9905998" cy="1010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484784"/>
            <a:ext cx="9905999" cy="496855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GB" altLang="en-US" sz="2800" dirty="0"/>
              <a:t>I was the Executive Director of Information Governance at the NHS Information Centre now NHS Digital from 2007 to December 2013……..</a:t>
            </a:r>
          </a:p>
          <a:p>
            <a:pPr>
              <a:defRPr/>
            </a:pPr>
            <a:r>
              <a:rPr lang="en-GB" altLang="en-US" dirty="0"/>
              <a:t>A member of</a:t>
            </a:r>
          </a:p>
          <a:p>
            <a:pPr lvl="1">
              <a:defRPr/>
            </a:pPr>
            <a:r>
              <a:rPr lang="en-GB" altLang="en-US" sz="2500" dirty="0"/>
              <a:t>CQCs National Information Governance Committee</a:t>
            </a:r>
          </a:p>
          <a:p>
            <a:pPr lvl="1">
              <a:defRPr/>
            </a:pPr>
            <a:r>
              <a:rPr lang="en-GB" altLang="en-US" sz="2500" dirty="0"/>
              <a:t>UK Council of Caldicott Guardians</a:t>
            </a:r>
          </a:p>
          <a:p>
            <a:pPr lvl="1">
              <a:defRPr/>
            </a:pPr>
            <a:r>
              <a:rPr lang="en-GB" altLang="en-US" sz="2500" dirty="0"/>
              <a:t>DH hosted National IG Advisory Group</a:t>
            </a:r>
          </a:p>
          <a:p>
            <a:pPr>
              <a:defRPr/>
            </a:pPr>
            <a:r>
              <a:rPr lang="en-GB" altLang="en-US" sz="2700" dirty="0"/>
              <a:t>I am a member of the Confidentiality Advisory Group (Chair Team)</a:t>
            </a:r>
          </a:p>
          <a:p>
            <a:pPr>
              <a:defRPr/>
            </a:pPr>
            <a:r>
              <a:rPr lang="en-GB" altLang="en-US" sz="2700" dirty="0"/>
              <a:t>Since January 2014 I have been providing Independent Consultancy on Information Governance, Privacy and Confidentiality</a:t>
            </a:r>
            <a:endParaRPr lang="en-GB" altLang="en-US" sz="2800" dirty="0"/>
          </a:p>
          <a:p>
            <a:pPr lvl="1">
              <a:defRPr/>
            </a:pPr>
            <a:endParaRPr lang="en-GB" altLang="en-US" sz="25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39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62642626"/>
              </p:ext>
            </p:extLst>
          </p:nvPr>
        </p:nvGraphicFramePr>
        <p:xfrm>
          <a:off x="1141413" y="332656"/>
          <a:ext cx="9905998" cy="1010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636" y="1556792"/>
            <a:ext cx="6552728" cy="49685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…data which relate to a living individual who can be identified – </a:t>
            </a:r>
          </a:p>
          <a:p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(a) from those data, or</a:t>
            </a:r>
          </a:p>
          <a:p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(b) from those data and other information which is in the possession of, or is likely to come into the possession of, the data controller</a:t>
            </a:r>
          </a:p>
          <a:p>
            <a:pPr lvl="1">
              <a:defRPr/>
            </a:pPr>
            <a:endParaRPr lang="en-GB" altLang="en-US" sz="2500" dirty="0"/>
          </a:p>
          <a:p>
            <a:endParaRPr lang="en-GB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42F8F67-6276-40DA-AA92-D11D77F9C43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7368" y="1556792"/>
            <a:ext cx="2057400" cy="203911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6542180-7652-48A5-8F09-4F4D133C2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80376" y="1556792"/>
            <a:ext cx="2029344" cy="198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6C30F45C-FB62-4709-89A0-A89A2F3F98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7751" y="4365104"/>
            <a:ext cx="2057017" cy="203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8A5CEBA9-83E9-45AF-884A-43D467068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80376" y="4365105"/>
            <a:ext cx="2056777" cy="2039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7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L\Presentations\Creative Commons\Principl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999" y="1008496"/>
            <a:ext cx="914400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8B8FB75-EBF6-4EAB-BE33-ED86BC47AAAB}"/>
              </a:ext>
            </a:extLst>
          </p:cNvPr>
          <p:cNvGrpSpPr/>
          <p:nvPr/>
        </p:nvGrpSpPr>
        <p:grpSpPr>
          <a:xfrm>
            <a:off x="1150115" y="0"/>
            <a:ext cx="9891769" cy="1008496"/>
            <a:chOff x="7114" y="892"/>
            <a:chExt cx="9891769" cy="1008496"/>
          </a:xfrm>
          <a:scene3d>
            <a:camera prst="orthographicFront"/>
            <a:lightRig rig="flat" dir="t"/>
          </a:scene3d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E96D73-135D-477A-B292-124AF82E673E}"/>
                </a:ext>
              </a:extLst>
            </p:cNvPr>
            <p:cNvSpPr/>
            <p:nvPr/>
          </p:nvSpPr>
          <p:spPr>
            <a:xfrm>
              <a:off x="7114" y="892"/>
              <a:ext cx="9891769" cy="1008496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50C4FB-1A28-4209-9FB5-75441821C960}"/>
                </a:ext>
              </a:extLst>
            </p:cNvPr>
            <p:cNvSpPr txBox="1"/>
            <p:nvPr/>
          </p:nvSpPr>
          <p:spPr>
            <a:xfrm>
              <a:off x="7114" y="892"/>
              <a:ext cx="9891769" cy="10084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0" tIns="190500" rIns="190500" bIns="190500" numCol="1" spcCol="1270" anchor="ctr" anchorCtr="0">
              <a:noAutofit/>
            </a:bodyPr>
            <a:lstStyle/>
            <a:p>
              <a:r>
                <a:rPr lang="en-GB" sz="5400" dirty="0">
                  <a:latin typeface="+mj-lt"/>
                </a:rPr>
                <a:t>The Data Protection Act 1998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064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>
            <a:extLst>
              <a:ext uri="{FF2B5EF4-FFF2-40B4-BE49-F238E27FC236}">
                <a16:creationId xmlns:a16="http://schemas.microsoft.com/office/drawing/2014/main" id="{E208B5AB-EAC1-477E-A141-B65EFFAC4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6" y="158749"/>
            <a:ext cx="2495006" cy="365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0" y="1989138"/>
            <a:ext cx="219075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4" y="88901"/>
            <a:ext cx="2205037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4" y="1989139"/>
            <a:ext cx="2187575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4083050"/>
            <a:ext cx="292735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158750"/>
            <a:ext cx="292735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35864" y="3933056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hlinkClick r:id="rId9"/>
              </a:rPr>
              <a:t>https://ico.org.uk/</a:t>
            </a:r>
            <a:r>
              <a:rPr lang="en-GB" sz="2800" dirty="0"/>
              <a:t> 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756239F9-EF7A-4177-84F3-19111FE78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1719" y="4719638"/>
            <a:ext cx="203676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9FA85E29-E965-4B30-80A1-23467A5C9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0898" y="4394200"/>
            <a:ext cx="205422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6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01376132"/>
              </p:ext>
            </p:extLst>
          </p:nvPr>
        </p:nvGraphicFramePr>
        <p:xfrm>
          <a:off x="1199456" y="404664"/>
          <a:ext cx="9905998" cy="1190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0"/>
          <a:stretch>
            <a:fillRect/>
          </a:stretch>
        </p:blipFill>
        <p:spPr bwMode="auto">
          <a:xfrm>
            <a:off x="1631504" y="1543282"/>
            <a:ext cx="8937964" cy="502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87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BE90A-77AC-419A-A222-54567E3C2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ICO data protection enforcement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CB6C5A-7E60-472E-AC48-B26443845B6D}"/>
              </a:ext>
            </a:extLst>
          </p:cNvPr>
          <p:cNvSpPr/>
          <p:nvPr/>
        </p:nvSpPr>
        <p:spPr>
          <a:xfrm rot="21174231">
            <a:off x="3066093" y="2780388"/>
            <a:ext cx="5999284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80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PGothic" pitchFamily="34" charset="-128"/>
              </a:rPr>
              <a:t>£500,000</a:t>
            </a:r>
          </a:p>
        </p:txBody>
      </p:sp>
    </p:spTree>
    <p:extLst>
      <p:ext uri="{BB962C8B-B14F-4D97-AF65-F5344CB8AC3E}">
        <p14:creationId xmlns:p14="http://schemas.microsoft.com/office/powerpoint/2010/main" val="26626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0</TotalTime>
  <Words>681</Words>
  <Application>Microsoft Office PowerPoint</Application>
  <PresentationFormat>Widescreen</PresentationFormat>
  <Paragraphs>97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MS PGothic</vt:lpstr>
      <vt:lpstr>Arial</vt:lpstr>
      <vt:lpstr>Calibri</vt:lpstr>
      <vt:lpstr>Corbel</vt:lpstr>
      <vt:lpstr>Trebuchet MS</vt:lpstr>
      <vt:lpstr>Tw Cen MT</vt:lpstr>
      <vt:lpstr>Verdana</vt:lpstr>
      <vt:lpstr>Circuit</vt:lpstr>
      <vt:lpstr>GDPR what do we need to do?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ICO data protection enforcement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2014-04-03T21:42:42Z</dcterms:created>
  <dcterms:modified xsi:type="dcterms:W3CDTF">2017-11-14T17:36:28Z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