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552" autoAdjust="0"/>
  </p:normalViewPr>
  <p:slideViewPr>
    <p:cSldViewPr snapToGrid="0">
      <p:cViewPr varScale="1">
        <p:scale>
          <a:sx n="95" d="100"/>
          <a:sy n="95" d="100"/>
        </p:scale>
        <p:origin x="381"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26D6B3-553E-4DD9-8ECA-399B3CB323C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A2B8D1B-EE3D-41A0-8168-3DA1516F67F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EE98982-724D-4AFD-ADFE-C9AD4DD0D752}" type="datetimeFigureOut">
              <a:rPr lang="en-GB" smtClean="0"/>
              <a:t>08/11/2017</a:t>
            </a:fld>
            <a:endParaRPr lang="en-GB"/>
          </a:p>
        </p:txBody>
      </p:sp>
      <p:sp>
        <p:nvSpPr>
          <p:cNvPr id="4" name="Footer Placeholder 3">
            <a:extLst>
              <a:ext uri="{FF2B5EF4-FFF2-40B4-BE49-F238E27FC236}">
                <a16:creationId xmlns:a16="http://schemas.microsoft.com/office/drawing/2014/main" id="{04F9AFF3-9CFB-4A32-B021-CAA39678ECB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ED8AE5-BA41-4B24-AAC2-C3A20D5F0F5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8A98FAF-899F-4B09-9F2F-51B6608CB6BB}" type="slidenum">
              <a:rPr lang="en-GB" smtClean="0"/>
              <a:t>‹#›</a:t>
            </a:fld>
            <a:endParaRPr lang="en-GB"/>
          </a:p>
        </p:txBody>
      </p:sp>
    </p:spTree>
    <p:extLst>
      <p:ext uri="{BB962C8B-B14F-4D97-AF65-F5344CB8AC3E}">
        <p14:creationId xmlns:p14="http://schemas.microsoft.com/office/powerpoint/2010/main" val="3903656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897E2B-C9A4-4C64-8CC7-F7009D2B614B}" type="datetimeFigureOut">
              <a:rPr lang="en-GB" smtClean="0"/>
              <a:t>08/11/2017</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A06C6D4-E343-406A-BEDB-6E5B02AFAFDD}" type="slidenum">
              <a:rPr lang="en-GB" smtClean="0"/>
              <a:t>‹#›</a:t>
            </a:fld>
            <a:endParaRPr lang="en-GB" dirty="0"/>
          </a:p>
        </p:txBody>
      </p:sp>
    </p:spTree>
    <p:extLst>
      <p:ext uri="{BB962C8B-B14F-4D97-AF65-F5344CB8AC3E}">
        <p14:creationId xmlns:p14="http://schemas.microsoft.com/office/powerpoint/2010/main" val="244311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rPr>
              <a:t> What is a tenants’ association?</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A tenants’ association is a group of tenants (including and usually leaseholders) who hold similar occupancy agreements from the same landlord that include provisions for the payment of variable service charges. Collectively an association represents the view of its members.</a:t>
            </a:r>
          </a:p>
          <a:p>
            <a:pPr fontAlgn="base"/>
            <a:r>
              <a:rPr lang="en-GB" sz="1200" b="0" i="0" kern="1200" dirty="0">
                <a:solidFill>
                  <a:schemeClr val="tx1"/>
                </a:solidFill>
                <a:effectLst/>
                <a:latin typeface="+mn-lt"/>
                <a:ea typeface="+mn-ea"/>
                <a:cs typeface="+mn-cs"/>
              </a:rPr>
              <a:t>A tenants’ association is most effective when it is a “recognised tenants’ association” in accordance with Section 29 of the Act. Broadly speaking, this requires an association of tenants who, under the terms of their lease, need to contribute to the same costs through a service charge (“qualifying tenants”), with or without other tenants, which is formally recognised either by a landlord-issued notice or a certificate of the First-tier Tribunal (Property Chamber) (“Tribunal”).</a:t>
            </a:r>
          </a:p>
          <a:p>
            <a:pPr fontAlgn="base"/>
            <a:r>
              <a:rPr lang="en-GB" sz="1200" b="0" i="0" kern="1200" dirty="0">
                <a:solidFill>
                  <a:schemeClr val="tx1"/>
                </a:solidFill>
                <a:effectLst/>
                <a:latin typeface="+mn-lt"/>
                <a:ea typeface="+mn-ea"/>
                <a:cs typeface="+mn-cs"/>
              </a:rPr>
              <a:t>Formally “recognised” tenants’ associations have rights alongside tenants regarding:</a:t>
            </a:r>
          </a:p>
          <a:p>
            <a:pPr fontAlgn="base"/>
            <a:r>
              <a:rPr lang="en-GB" sz="1200" b="0" i="0" kern="1200" dirty="0">
                <a:solidFill>
                  <a:schemeClr val="tx1"/>
                </a:solidFill>
                <a:effectLst/>
                <a:latin typeface="+mn-lt"/>
                <a:ea typeface="+mn-ea"/>
                <a:cs typeface="+mn-cs"/>
              </a:rPr>
              <a:t>Information on service-charge costs;</a:t>
            </a:r>
          </a:p>
          <a:p>
            <a:pPr fontAlgn="base"/>
            <a:r>
              <a:rPr lang="en-GB" sz="1200" b="0" i="0" kern="1200" dirty="0">
                <a:solidFill>
                  <a:schemeClr val="tx1"/>
                </a:solidFill>
                <a:effectLst/>
                <a:latin typeface="+mn-lt"/>
                <a:ea typeface="+mn-ea"/>
                <a:cs typeface="+mn-cs"/>
              </a:rPr>
              <a:t>Information on insurance;</a:t>
            </a:r>
          </a:p>
          <a:p>
            <a:pPr fontAlgn="base"/>
            <a:r>
              <a:rPr lang="en-GB" sz="1200" b="0" i="0" kern="1200" dirty="0">
                <a:solidFill>
                  <a:schemeClr val="tx1"/>
                </a:solidFill>
                <a:effectLst/>
                <a:latin typeface="+mn-lt"/>
                <a:ea typeface="+mn-ea"/>
                <a:cs typeface="+mn-cs"/>
              </a:rPr>
              <a:t>Consultation under Section 20 of the Act; and</a:t>
            </a:r>
          </a:p>
          <a:p>
            <a:pPr fontAlgn="base"/>
            <a:r>
              <a:rPr lang="en-GB" sz="1200" b="0" i="0" kern="1200" dirty="0">
                <a:solidFill>
                  <a:schemeClr val="tx1"/>
                </a:solidFill>
                <a:effectLst/>
                <a:latin typeface="+mn-lt"/>
                <a:ea typeface="+mn-ea"/>
                <a:cs typeface="+mn-cs"/>
              </a:rPr>
              <a:t>Consultation on the appointment of a managing agent.</a:t>
            </a:r>
          </a:p>
          <a:p>
            <a:pPr fontAlgn="base"/>
            <a:r>
              <a:rPr lang="en-GB" sz="1200" b="0" i="0" kern="1200" dirty="0">
                <a:solidFill>
                  <a:schemeClr val="tx1"/>
                </a:solidFill>
                <a:effectLst/>
                <a:latin typeface="+mn-lt"/>
                <a:ea typeface="+mn-ea"/>
                <a:cs typeface="+mn-cs"/>
              </a:rPr>
              <a:t>These rights are additional to some rights not afforded to individual tenants, such as the right to appoint a surveyor to advise on service charges.</a:t>
            </a:r>
          </a:p>
          <a:p>
            <a:pPr fontAlgn="base"/>
            <a:r>
              <a:rPr lang="en-GB" sz="1200" b="0" i="0" kern="1200" dirty="0">
                <a:solidFill>
                  <a:schemeClr val="tx1"/>
                </a:solidFill>
                <a:effectLst/>
                <a:latin typeface="+mn-lt"/>
                <a:ea typeface="+mn-ea"/>
                <a:cs typeface="+mn-cs"/>
              </a:rPr>
              <a:t>Typically, Tenants’ associations in a block of flats need at least 60% of “qualifying tenants” to join for landlord or Tribunal recognition.</a:t>
            </a:r>
          </a:p>
          <a:p>
            <a:pPr fontAlgn="base"/>
            <a:r>
              <a:rPr lang="en-GB" sz="1200" b="1" i="0" kern="1200" dirty="0">
                <a:solidFill>
                  <a:schemeClr val="tx1"/>
                </a:solidFill>
                <a:effectLst/>
                <a:latin typeface="+mn-lt"/>
                <a:ea typeface="+mn-ea"/>
                <a:cs typeface="+mn-cs"/>
              </a:rPr>
              <a:t>The proposals</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proposed regulations seek to improve the prospects for formal recognition of an association by making it easier for secretaries of tenants’ associations to obtain contact details for other “qualifying tenants”. Under the proposals, landlords will need to ask all such “qualifying tenants” for their consent to pass their contact details onto a tenants’ association when an association’s secretary is seeking formal recognition under Section 29 of the Act.</a:t>
            </a:r>
          </a:p>
          <a:p>
            <a:pPr fontAlgn="base"/>
            <a:r>
              <a:rPr lang="en-GB" sz="1200" b="0" i="0" kern="1200" dirty="0">
                <a:solidFill>
                  <a:schemeClr val="tx1"/>
                </a:solidFill>
                <a:effectLst/>
                <a:latin typeface="+mn-lt"/>
                <a:ea typeface="+mn-ea"/>
                <a:cs typeface="+mn-cs"/>
              </a:rPr>
              <a:t>The consultation includes a prescribed form for landlords for this purpose.  Landlords will need to ensure that any tenant consent is obtained in a way that complies with the Data Protection Act 1998 and the General Data Protection Regulation, which comes into force in May 2018 – as drafted, we do not think the form is sufficient for this purpose.</a:t>
            </a:r>
          </a:p>
          <a:p>
            <a:pPr fontAlgn="base"/>
            <a:r>
              <a:rPr lang="en-GB" sz="1200" b="0" i="0" kern="1200" dirty="0">
                <a:solidFill>
                  <a:schemeClr val="tx1"/>
                </a:solidFill>
                <a:effectLst/>
                <a:latin typeface="+mn-lt"/>
                <a:ea typeface="+mn-ea"/>
                <a:cs typeface="+mn-cs"/>
              </a:rPr>
              <a:t>Landlords will need to make it clear to associations’ seeking tenant contact information must only use it for the specific purpose of the association’s secretary carry out their role and not for any other purpose.</a:t>
            </a:r>
          </a:p>
          <a:p>
            <a:pPr fontAlgn="base"/>
            <a:r>
              <a:rPr lang="en-GB" sz="1200" b="0" i="0" kern="1200" dirty="0">
                <a:solidFill>
                  <a:schemeClr val="tx1"/>
                </a:solidFill>
                <a:effectLst/>
                <a:latin typeface="+mn-lt"/>
                <a:ea typeface="+mn-ea"/>
                <a:cs typeface="+mn-cs"/>
              </a:rPr>
              <a:t>Landlords will be required to provide the association’s secretary with the contact information of all consenting “qualifying tenants” and the number of “qualifying tenants” within 30 working days of the initial request.</a:t>
            </a:r>
          </a:p>
          <a:p>
            <a:pPr fontAlgn="base"/>
            <a:r>
              <a:rPr lang="en-GB" sz="1200" b="0" i="0" kern="1200" dirty="0">
                <a:solidFill>
                  <a:schemeClr val="tx1"/>
                </a:solidFill>
                <a:effectLst/>
                <a:latin typeface="+mn-lt"/>
                <a:ea typeface="+mn-ea"/>
                <a:cs typeface="+mn-cs"/>
              </a:rPr>
              <a:t>We anticipate that the regulations will include a mechanism allowing landlords to charge “other parties” its costs of complying with the regulations. The consultation invites responses on how to circulate the costs and who should be responsible for paying them, in addition to responses on the processes and timings of the proposed regulations.</a:t>
            </a:r>
          </a:p>
          <a:p>
            <a:pPr fontAlgn="base"/>
            <a:r>
              <a:rPr lang="en-GB" sz="1200" b="1" i="0" kern="1200" dirty="0">
                <a:solidFill>
                  <a:schemeClr val="tx1"/>
                </a:solidFill>
                <a:effectLst/>
                <a:latin typeface="+mn-lt"/>
                <a:ea typeface="+mn-ea"/>
                <a:cs typeface="+mn-cs"/>
              </a:rPr>
              <a:t>Responding to the consultation</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 Government has invited views of all parties with an interest in residential housing to consider the consultation document and then complete an online survey or send written responses by post or email.  The consultation period closes on 19 September 2017.</a:t>
            </a:r>
          </a:p>
          <a:p>
            <a:pPr fontAlgn="base"/>
            <a:r>
              <a:rPr lang="en-GB" sz="1200" b="0" i="0" kern="1200" dirty="0">
                <a:solidFill>
                  <a:schemeClr val="tx1"/>
                </a:solidFill>
                <a:effectLst/>
                <a:latin typeface="+mn-lt"/>
                <a:ea typeface="+mn-ea"/>
                <a:cs typeface="+mn-cs"/>
              </a:rPr>
              <a:t>In the wake of Grenfell Tower, it is clear that engagement with residents and resident groups is a key priority for the Government. It, therefore, seems inevitable that residents will more frequently seek to form formally recognised tenants’ associations, placing additional administrative burdens on landlords.</a:t>
            </a:r>
          </a:p>
          <a:p>
            <a:endParaRPr lang="en-GB" dirty="0"/>
          </a:p>
        </p:txBody>
      </p:sp>
      <p:sp>
        <p:nvSpPr>
          <p:cNvPr id="4" name="Slide Number Placeholder 3"/>
          <p:cNvSpPr>
            <a:spLocks noGrp="1"/>
          </p:cNvSpPr>
          <p:nvPr>
            <p:ph type="sldNum" sz="quarter" idx="10"/>
          </p:nvPr>
        </p:nvSpPr>
        <p:spPr/>
        <p:txBody>
          <a:bodyPr/>
          <a:lstStyle/>
          <a:p>
            <a:fld id="{BA06C6D4-E343-406A-BEDB-6E5B02AFAFDD}" type="slidenum">
              <a:rPr lang="en-GB" smtClean="0"/>
              <a:t>1</a:t>
            </a:fld>
            <a:endParaRPr lang="en-GB" dirty="0"/>
          </a:p>
        </p:txBody>
      </p:sp>
    </p:spTree>
    <p:extLst>
      <p:ext uri="{BB962C8B-B14F-4D97-AF65-F5344CB8AC3E}">
        <p14:creationId xmlns:p14="http://schemas.microsoft.com/office/powerpoint/2010/main" val="17791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Property Chamber – HM courts and tribunal services – settle disputes involving leaseholders and private rented homes</a:t>
            </a:r>
          </a:p>
        </p:txBody>
      </p:sp>
      <p:sp>
        <p:nvSpPr>
          <p:cNvPr id="4" name="Slide Number Placeholder 3"/>
          <p:cNvSpPr>
            <a:spLocks noGrp="1"/>
          </p:cNvSpPr>
          <p:nvPr>
            <p:ph type="sldNum" sz="quarter" idx="10"/>
          </p:nvPr>
        </p:nvSpPr>
        <p:spPr/>
        <p:txBody>
          <a:bodyPr/>
          <a:lstStyle/>
          <a:p>
            <a:fld id="{BA06C6D4-E343-406A-BEDB-6E5B02AFAFDD}" type="slidenum">
              <a:rPr lang="en-GB" smtClean="0"/>
              <a:t>3</a:t>
            </a:fld>
            <a:endParaRPr lang="en-GB" dirty="0"/>
          </a:p>
        </p:txBody>
      </p:sp>
    </p:spTree>
    <p:extLst>
      <p:ext uri="{BB962C8B-B14F-4D97-AF65-F5344CB8AC3E}">
        <p14:creationId xmlns:p14="http://schemas.microsoft.com/office/powerpoint/2010/main" val="11776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FD0B-79EB-4B38-A27A-B02F09C022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379D03-FED1-46B2-BD73-DEC067A43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786500-D961-4E4B-BC77-976275C69AF4}"/>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5" name="Footer Placeholder 4">
            <a:extLst>
              <a:ext uri="{FF2B5EF4-FFF2-40B4-BE49-F238E27FC236}">
                <a16:creationId xmlns:a16="http://schemas.microsoft.com/office/drawing/2014/main" id="{F7C936FF-0FA2-4FF5-B77D-FD105862EF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BE6E3E-915B-4CEE-8095-92A6CFAA691E}"/>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401402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83D2-84D5-48E3-9498-A1506FF2F8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A1E902-0A5D-4E10-BE97-FD8D7D037D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58A00A-314B-4FF8-82F2-93931A086BBA}"/>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5" name="Footer Placeholder 4">
            <a:extLst>
              <a:ext uri="{FF2B5EF4-FFF2-40B4-BE49-F238E27FC236}">
                <a16:creationId xmlns:a16="http://schemas.microsoft.com/office/drawing/2014/main" id="{953924CA-EE98-434C-857A-DEA8C1C055F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638C1CB-F4B1-4A5F-9215-752D1C562FA0}"/>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370442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454E1-5F0C-447D-B029-CE9035C2A2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14D66A-2681-42D6-BEF7-5EA1009894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E0724-C5D2-4028-8A66-BA3C0752AD01}"/>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5" name="Footer Placeholder 4">
            <a:extLst>
              <a:ext uri="{FF2B5EF4-FFF2-40B4-BE49-F238E27FC236}">
                <a16:creationId xmlns:a16="http://schemas.microsoft.com/office/drawing/2014/main" id="{830F8456-5151-4DE5-8391-7B1626E2E0F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6F4F6E-EF5F-4D52-B895-3AB9C1AD2B04}"/>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43396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E7F8-3184-4F48-B979-40FC641DF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17407C-DCC7-416D-BA66-4E42AA7629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3D9D-2872-45DB-BDF2-4473F2DFD2A5}"/>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5" name="Footer Placeholder 4">
            <a:extLst>
              <a:ext uri="{FF2B5EF4-FFF2-40B4-BE49-F238E27FC236}">
                <a16:creationId xmlns:a16="http://schemas.microsoft.com/office/drawing/2014/main" id="{E457079B-F136-4412-B608-7E85CE7C19A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E4CA671-7AC6-4716-A892-3307FDD14539}"/>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311529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CC17-BF5E-4930-939E-24A49A91F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506D4F-DBB1-41A1-8C12-1156C4C71A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B37B32-4875-4708-B861-5F99FC475C9F}"/>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5" name="Footer Placeholder 4">
            <a:extLst>
              <a:ext uri="{FF2B5EF4-FFF2-40B4-BE49-F238E27FC236}">
                <a16:creationId xmlns:a16="http://schemas.microsoft.com/office/drawing/2014/main" id="{5B25EC1B-2E0D-46E3-BCD2-5917E14788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2F44604-DCF0-42DB-80E4-523FABF103E4}"/>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124750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31A3-AFD2-4C54-A7FA-F0CBBB04F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AA4A37-B249-4993-A358-0348E7FC41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0A2761-2708-4804-828D-60DDAC4F6E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01E9B9-3BA7-4FE7-B1E3-0646D5F96E79}"/>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6" name="Footer Placeholder 5">
            <a:extLst>
              <a:ext uri="{FF2B5EF4-FFF2-40B4-BE49-F238E27FC236}">
                <a16:creationId xmlns:a16="http://schemas.microsoft.com/office/drawing/2014/main" id="{9F431F02-88B0-43EA-B493-72B2F13C12F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26EF24-3C0F-4FC1-91A5-8AA29467A615}"/>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9537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0E75-5C8D-4288-AF08-54FE3C163D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8412A5-60A8-41AE-9E79-570467A1E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EB302D-AC30-429F-BA8D-2A0848E6D8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85DE7D-3632-4693-A7DE-F6316D1C4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D8CD95-0C6A-494D-ADC1-D5B15D5EF7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E4EE13-797F-4E57-BD61-06CB8F5F83EE}"/>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8" name="Footer Placeholder 7">
            <a:extLst>
              <a:ext uri="{FF2B5EF4-FFF2-40B4-BE49-F238E27FC236}">
                <a16:creationId xmlns:a16="http://schemas.microsoft.com/office/drawing/2014/main" id="{0973AA46-EA70-45B0-A1EE-6159643F80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362A548-AB48-4C3B-ADDE-1D44A38195C4}"/>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314436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B34A-0672-49DB-9277-A7D18CD930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62DFF8-E4C0-47EF-A8F3-6965490144A7}"/>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4" name="Footer Placeholder 3">
            <a:extLst>
              <a:ext uri="{FF2B5EF4-FFF2-40B4-BE49-F238E27FC236}">
                <a16:creationId xmlns:a16="http://schemas.microsoft.com/office/drawing/2014/main" id="{AFD83DA3-8C0D-41B8-B9A2-5DEF1FB41E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2E642C8-EFBD-48A8-9E61-76A465F6C8E0}"/>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251882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AD170-3387-4DBF-9328-2BB55FCD35CC}"/>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3" name="Footer Placeholder 2">
            <a:extLst>
              <a:ext uri="{FF2B5EF4-FFF2-40B4-BE49-F238E27FC236}">
                <a16:creationId xmlns:a16="http://schemas.microsoft.com/office/drawing/2014/main" id="{4221A4D7-901E-488B-969F-A4CD2FAEB96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9D87050-D155-4999-B299-D6B92885926C}"/>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282547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146D-4D73-4D01-ABD5-90E10A06D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99D876-F18F-4A53-B61F-0A9DA8226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C202D1-7758-45FD-A1CD-DAECEF85B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F2FF55-B5DA-4DFA-B797-BBFC81BF4310}"/>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6" name="Footer Placeholder 5">
            <a:extLst>
              <a:ext uri="{FF2B5EF4-FFF2-40B4-BE49-F238E27FC236}">
                <a16:creationId xmlns:a16="http://schemas.microsoft.com/office/drawing/2014/main" id="{5013011C-AF7A-4135-ADDD-E3BAE2BDFD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32AFB4-2591-4072-8A35-933D0DB02EDA}"/>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407574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41F0-FBC2-4943-993E-D77D6225B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E952FE-7996-47AB-8EE4-E7D92C5C6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AFDE574-34C0-4B0E-A92E-0F6B87C18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9EBB64-AA4C-44EC-9783-87B50C7ABFEA}"/>
              </a:ext>
            </a:extLst>
          </p:cNvPr>
          <p:cNvSpPr>
            <a:spLocks noGrp="1"/>
          </p:cNvSpPr>
          <p:nvPr>
            <p:ph type="dt" sz="half" idx="10"/>
          </p:nvPr>
        </p:nvSpPr>
        <p:spPr/>
        <p:txBody>
          <a:bodyPr/>
          <a:lstStyle/>
          <a:p>
            <a:fld id="{EE686673-DD85-4692-866B-1DC014209FF9}" type="datetimeFigureOut">
              <a:rPr lang="en-GB" smtClean="0"/>
              <a:t>08/11/2017</a:t>
            </a:fld>
            <a:endParaRPr lang="en-GB" dirty="0"/>
          </a:p>
        </p:txBody>
      </p:sp>
      <p:sp>
        <p:nvSpPr>
          <p:cNvPr id="6" name="Footer Placeholder 5">
            <a:extLst>
              <a:ext uri="{FF2B5EF4-FFF2-40B4-BE49-F238E27FC236}">
                <a16:creationId xmlns:a16="http://schemas.microsoft.com/office/drawing/2014/main" id="{2A26B957-8C85-4A1C-9BA2-DE1A30B73A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75855DB-ADEB-48D9-A5AB-B582E0D41181}"/>
              </a:ext>
            </a:extLst>
          </p:cNvPr>
          <p:cNvSpPr>
            <a:spLocks noGrp="1"/>
          </p:cNvSpPr>
          <p:nvPr>
            <p:ph type="sldNum" sz="quarter" idx="12"/>
          </p:nvPr>
        </p:nvSpPr>
        <p:spPr/>
        <p:txBody>
          <a:bodyPr/>
          <a:lstStyle/>
          <a:p>
            <a:fld id="{E2C85B62-48F2-4D86-A2D6-507783CCCE79}" type="slidenum">
              <a:rPr lang="en-GB" smtClean="0"/>
              <a:t>‹#›</a:t>
            </a:fld>
            <a:endParaRPr lang="en-GB" dirty="0"/>
          </a:p>
        </p:txBody>
      </p:sp>
    </p:spTree>
    <p:extLst>
      <p:ext uri="{BB962C8B-B14F-4D97-AF65-F5344CB8AC3E}">
        <p14:creationId xmlns:p14="http://schemas.microsoft.com/office/powerpoint/2010/main" val="221245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75512-7247-43D4-A64D-CA9CCB3A6E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50C2A4-A1E9-42B3-8ED2-DB4ECD5A7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2E1AD-FF06-47B2-9B1C-49F475121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6673-DD85-4692-866B-1DC014209FF9}" type="datetimeFigureOut">
              <a:rPr lang="en-GB" smtClean="0"/>
              <a:t>08/11/2017</a:t>
            </a:fld>
            <a:endParaRPr lang="en-GB" dirty="0"/>
          </a:p>
        </p:txBody>
      </p:sp>
      <p:sp>
        <p:nvSpPr>
          <p:cNvPr id="5" name="Footer Placeholder 4">
            <a:extLst>
              <a:ext uri="{FF2B5EF4-FFF2-40B4-BE49-F238E27FC236}">
                <a16:creationId xmlns:a16="http://schemas.microsoft.com/office/drawing/2014/main" id="{192DD1A2-D5E4-4D76-A89C-AEF178ED2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5403078-32AB-483D-A847-40F445737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85B62-48F2-4D86-A2D6-507783CCCE79}" type="slidenum">
              <a:rPr lang="en-GB" smtClean="0"/>
              <a:t>‹#›</a:t>
            </a:fld>
            <a:endParaRPr lang="en-GB" dirty="0"/>
          </a:p>
        </p:txBody>
      </p:sp>
    </p:spTree>
    <p:extLst>
      <p:ext uri="{BB962C8B-B14F-4D97-AF65-F5344CB8AC3E}">
        <p14:creationId xmlns:p14="http://schemas.microsoft.com/office/powerpoint/2010/main" val="2801361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burgler.wikispaces.com/"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blog.chrisrowbury.com/2016/04/i-know-over-600-songs-so-how-come-i.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flickr.com/photos/nathaninsandiego/2612804607/"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flickr.com/photos/magnificentfrigatebird/51858513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publicdomainpictures.net/view-image.php?image=11999&amp;picture=old-chimpanzee&amp;large=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enantadvisor.net/" TargetMode="External"/><Relationship Id="rId2" Type="http://schemas.openxmlformats.org/officeDocument/2006/relationships/hyperlink" Target="mailto:yvonne@tenantadvisor.net" TargetMode="External"/><Relationship Id="rId1" Type="http://schemas.openxmlformats.org/officeDocument/2006/relationships/slideLayout" Target="../slideLayouts/slideLayout2.xml"/><Relationship Id="rId6" Type="http://schemas.openxmlformats.org/officeDocument/2006/relationships/hyperlink" Target="http://pets.stackexchange.com/questions/11/whats-the-best-way-to-heal-a-scab-on-top-of-my-dogs-head" TargetMode="External"/><Relationship Id="rId5" Type="http://schemas.openxmlformats.org/officeDocument/2006/relationships/image" Target="../media/image7.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E6AC-CA7C-4638-A523-056B5CFF26F6}"/>
              </a:ext>
            </a:extLst>
          </p:cNvPr>
          <p:cNvSpPr>
            <a:spLocks noGrp="1"/>
          </p:cNvSpPr>
          <p:nvPr>
            <p:ph type="ctrTitle"/>
          </p:nvPr>
        </p:nvSpPr>
        <p:spPr/>
        <p:txBody>
          <a:bodyPr>
            <a:normAutofit/>
          </a:bodyPr>
          <a:lstStyle/>
          <a:p>
            <a:r>
              <a:rPr lang="en-GB" sz="4000" b="1" dirty="0"/>
              <a:t>DCLG Consultation</a:t>
            </a:r>
          </a:p>
        </p:txBody>
      </p:sp>
      <p:sp>
        <p:nvSpPr>
          <p:cNvPr id="3" name="Subtitle 2">
            <a:extLst>
              <a:ext uri="{FF2B5EF4-FFF2-40B4-BE49-F238E27FC236}">
                <a16:creationId xmlns:a16="http://schemas.microsoft.com/office/drawing/2014/main" id="{9DEB5854-6111-4325-AFB2-45EA287C025D}"/>
              </a:ext>
            </a:extLst>
          </p:cNvPr>
          <p:cNvSpPr>
            <a:spLocks noGrp="1"/>
          </p:cNvSpPr>
          <p:nvPr>
            <p:ph type="subTitle" idx="1"/>
          </p:nvPr>
        </p:nvSpPr>
        <p:spPr>
          <a:xfrm>
            <a:off x="1524000" y="3602038"/>
            <a:ext cx="9144000" cy="2055184"/>
          </a:xfrm>
        </p:spPr>
        <p:txBody>
          <a:bodyPr>
            <a:normAutofit fontScale="92500" lnSpcReduction="10000"/>
          </a:bodyPr>
          <a:lstStyle/>
          <a:p>
            <a:r>
              <a:rPr lang="en-GB" sz="3200" b="1" dirty="0">
                <a:solidFill>
                  <a:srgbClr val="7030A0"/>
                </a:solidFill>
              </a:rPr>
              <a:t>Recognising resident associations and their power to request information about tenants</a:t>
            </a:r>
          </a:p>
          <a:p>
            <a:endParaRPr lang="en-GB" b="1" dirty="0">
              <a:solidFill>
                <a:srgbClr val="7030A0"/>
              </a:solidFill>
            </a:endParaRPr>
          </a:p>
          <a:p>
            <a:r>
              <a:rPr lang="en-GB" b="1" dirty="0"/>
              <a:t>Scrutiny. Net Officers Meeting - 3</a:t>
            </a:r>
            <a:r>
              <a:rPr lang="en-GB" b="1" baseline="30000" dirty="0"/>
              <a:t>rd</a:t>
            </a:r>
            <a:r>
              <a:rPr lang="en-GB" b="1" dirty="0"/>
              <a:t> October 2017</a:t>
            </a:r>
          </a:p>
          <a:p>
            <a:r>
              <a:rPr lang="en-GB" b="1" dirty="0">
                <a:solidFill>
                  <a:srgbClr val="7030A0"/>
                </a:solidFill>
              </a:rPr>
              <a:t>Yvonne Davies</a:t>
            </a:r>
          </a:p>
        </p:txBody>
      </p:sp>
      <p:pic>
        <p:nvPicPr>
          <p:cNvPr id="5" name="Picture 4">
            <a:extLst>
              <a:ext uri="{FF2B5EF4-FFF2-40B4-BE49-F238E27FC236}">
                <a16:creationId xmlns:a16="http://schemas.microsoft.com/office/drawing/2014/main" id="{00941890-578C-4AEC-B770-D065C696A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4939" y="5847905"/>
            <a:ext cx="1652789" cy="785075"/>
          </a:xfrm>
          <a:prstGeom prst="rect">
            <a:avLst/>
          </a:prstGeom>
        </p:spPr>
      </p:pic>
      <p:pic>
        <p:nvPicPr>
          <p:cNvPr id="7" name="Picture 6">
            <a:extLst>
              <a:ext uri="{FF2B5EF4-FFF2-40B4-BE49-F238E27FC236}">
                <a16:creationId xmlns:a16="http://schemas.microsoft.com/office/drawing/2014/main" id="{E49EBDAE-E411-413B-8D01-6DFC6DCC29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11749" y="238163"/>
            <a:ext cx="2739101" cy="2602995"/>
          </a:xfrm>
          <a:prstGeom prst="rect">
            <a:avLst/>
          </a:prstGeom>
        </p:spPr>
      </p:pic>
    </p:spTree>
    <p:extLst>
      <p:ext uri="{BB962C8B-B14F-4D97-AF65-F5344CB8AC3E}">
        <p14:creationId xmlns:p14="http://schemas.microsoft.com/office/powerpoint/2010/main" val="251314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BC37-B996-43FA-BD94-F3E156BB468F}"/>
              </a:ext>
            </a:extLst>
          </p:cNvPr>
          <p:cNvSpPr>
            <a:spLocks noGrp="1"/>
          </p:cNvSpPr>
          <p:nvPr>
            <p:ph type="title"/>
          </p:nvPr>
        </p:nvSpPr>
        <p:spPr/>
        <p:txBody>
          <a:bodyPr/>
          <a:lstStyle/>
          <a:p>
            <a:r>
              <a:rPr lang="en-GB" b="1" dirty="0">
                <a:solidFill>
                  <a:srgbClr val="7030A0"/>
                </a:solidFill>
              </a:rPr>
              <a:t>What is it?</a:t>
            </a:r>
          </a:p>
        </p:txBody>
      </p:sp>
      <p:sp>
        <p:nvSpPr>
          <p:cNvPr id="3" name="Content Placeholder 2">
            <a:extLst>
              <a:ext uri="{FF2B5EF4-FFF2-40B4-BE49-F238E27FC236}">
                <a16:creationId xmlns:a16="http://schemas.microsoft.com/office/drawing/2014/main" id="{818535A8-51E8-42DC-981C-7F3858DFB7A5}"/>
              </a:ext>
            </a:extLst>
          </p:cNvPr>
          <p:cNvSpPr>
            <a:spLocks noGrp="1"/>
          </p:cNvSpPr>
          <p:nvPr>
            <p:ph idx="1"/>
          </p:nvPr>
        </p:nvSpPr>
        <p:spPr/>
        <p:txBody>
          <a:bodyPr/>
          <a:lstStyle/>
          <a:p>
            <a:r>
              <a:rPr lang="en-GB" dirty="0"/>
              <a:t>Secondary legislation – S29A Landlord and Tenant Act</a:t>
            </a:r>
          </a:p>
          <a:p>
            <a:r>
              <a:rPr lang="en-GB" dirty="0"/>
              <a:t>New power in S130 of the Housing and Planning Act 2016</a:t>
            </a:r>
          </a:p>
          <a:p>
            <a:r>
              <a:rPr lang="en-GB" dirty="0"/>
              <a:t>Imposes duties on landlords to provide the secretary of the residents association with information about tenants</a:t>
            </a:r>
          </a:p>
          <a:p>
            <a:r>
              <a:rPr lang="en-GB" dirty="0"/>
              <a:t>Make it easier for secretary of a TARA to obtain contact information on leaseholders (thereby being formally recognised)</a:t>
            </a:r>
          </a:p>
        </p:txBody>
      </p:sp>
      <p:pic>
        <p:nvPicPr>
          <p:cNvPr id="5" name="Picture 4">
            <a:extLst>
              <a:ext uri="{FF2B5EF4-FFF2-40B4-BE49-F238E27FC236}">
                <a16:creationId xmlns:a16="http://schemas.microsoft.com/office/drawing/2014/main" id="{F20350DA-BAAF-4735-9131-99750D52F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921" y="5919302"/>
            <a:ext cx="1084887" cy="515321"/>
          </a:xfrm>
          <a:prstGeom prst="rect">
            <a:avLst/>
          </a:prstGeom>
        </p:spPr>
      </p:pic>
      <p:pic>
        <p:nvPicPr>
          <p:cNvPr id="7" name="Picture 6">
            <a:extLst>
              <a:ext uri="{FF2B5EF4-FFF2-40B4-BE49-F238E27FC236}">
                <a16:creationId xmlns:a16="http://schemas.microsoft.com/office/drawing/2014/main" id="{60BB8D35-E2BC-4F59-AD7C-F677D00015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80954" y="-12922"/>
            <a:ext cx="3111046" cy="2081656"/>
          </a:xfrm>
          <a:prstGeom prst="rect">
            <a:avLst/>
          </a:prstGeom>
        </p:spPr>
      </p:pic>
    </p:spTree>
    <p:extLst>
      <p:ext uri="{BB962C8B-B14F-4D97-AF65-F5344CB8AC3E}">
        <p14:creationId xmlns:p14="http://schemas.microsoft.com/office/powerpoint/2010/main" val="56436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592B-4D0C-4CC1-85CB-E5D62BBFAC75}"/>
              </a:ext>
            </a:extLst>
          </p:cNvPr>
          <p:cNvSpPr>
            <a:spLocks noGrp="1"/>
          </p:cNvSpPr>
          <p:nvPr>
            <p:ph type="title"/>
          </p:nvPr>
        </p:nvSpPr>
        <p:spPr/>
        <p:txBody>
          <a:bodyPr/>
          <a:lstStyle/>
          <a:p>
            <a:r>
              <a:rPr lang="en-GB" b="1" dirty="0">
                <a:solidFill>
                  <a:srgbClr val="7030A0"/>
                </a:solidFill>
              </a:rPr>
              <a:t>Why would they (1)?</a:t>
            </a:r>
          </a:p>
        </p:txBody>
      </p:sp>
      <p:sp>
        <p:nvSpPr>
          <p:cNvPr id="3" name="Content Placeholder 2">
            <a:extLst>
              <a:ext uri="{FF2B5EF4-FFF2-40B4-BE49-F238E27FC236}">
                <a16:creationId xmlns:a16="http://schemas.microsoft.com/office/drawing/2014/main" id="{2F26FA2F-C359-4DA9-B18F-9E90890C4F53}"/>
              </a:ext>
            </a:extLst>
          </p:cNvPr>
          <p:cNvSpPr>
            <a:spLocks noGrp="1"/>
          </p:cNvSpPr>
          <p:nvPr>
            <p:ph idx="1"/>
          </p:nvPr>
        </p:nvSpPr>
        <p:spPr/>
        <p:txBody>
          <a:bodyPr/>
          <a:lstStyle/>
          <a:p>
            <a:r>
              <a:rPr lang="en-GB" dirty="0"/>
              <a:t>Qualifying tenants (leaseholders) have the right to form a recognised TA </a:t>
            </a:r>
          </a:p>
          <a:p>
            <a:r>
              <a:rPr lang="en-GB" dirty="0"/>
              <a:t>Applications in writing to recognition – landlord from the TARA secretary OR application to the First Tier Tribunal (Property Chamber)</a:t>
            </a:r>
          </a:p>
          <a:p>
            <a:r>
              <a:rPr lang="en-GB" dirty="0"/>
              <a:t>Recognised TA has additional rights to a leaseholder – they can appoint a surveyor to advise on any matter relating to service charges payable to the landlord</a:t>
            </a:r>
          </a:p>
          <a:p>
            <a:r>
              <a:rPr lang="en-GB" dirty="0"/>
              <a:t>The surveyor can appoint assistants, inspect and copy relevant documents held by the landlord and inspect common parts of the leasehold property</a:t>
            </a:r>
          </a:p>
        </p:txBody>
      </p:sp>
      <p:pic>
        <p:nvPicPr>
          <p:cNvPr id="4" name="Picture 3">
            <a:extLst>
              <a:ext uri="{FF2B5EF4-FFF2-40B4-BE49-F238E27FC236}">
                <a16:creationId xmlns:a16="http://schemas.microsoft.com/office/drawing/2014/main" id="{1ED5D145-7F2A-413A-AC42-BA8B4F1D8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921" y="5919302"/>
            <a:ext cx="1084887" cy="515321"/>
          </a:xfrm>
          <a:prstGeom prst="rect">
            <a:avLst/>
          </a:prstGeom>
        </p:spPr>
      </p:pic>
      <p:pic>
        <p:nvPicPr>
          <p:cNvPr id="10" name="Picture 9">
            <a:extLst>
              <a:ext uri="{FF2B5EF4-FFF2-40B4-BE49-F238E27FC236}">
                <a16:creationId xmlns:a16="http://schemas.microsoft.com/office/drawing/2014/main" id="{CB12D6D4-33E1-4CA5-A97C-90809980134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31838" y="0"/>
            <a:ext cx="2360162" cy="1530418"/>
          </a:xfrm>
          <a:prstGeom prst="rect">
            <a:avLst/>
          </a:prstGeom>
        </p:spPr>
      </p:pic>
    </p:spTree>
    <p:extLst>
      <p:ext uri="{BB962C8B-B14F-4D97-AF65-F5344CB8AC3E}">
        <p14:creationId xmlns:p14="http://schemas.microsoft.com/office/powerpoint/2010/main" val="78636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592B-4D0C-4CC1-85CB-E5D62BBFAC75}"/>
              </a:ext>
            </a:extLst>
          </p:cNvPr>
          <p:cNvSpPr>
            <a:spLocks noGrp="1"/>
          </p:cNvSpPr>
          <p:nvPr>
            <p:ph type="title"/>
          </p:nvPr>
        </p:nvSpPr>
        <p:spPr/>
        <p:txBody>
          <a:bodyPr/>
          <a:lstStyle/>
          <a:p>
            <a:r>
              <a:rPr lang="en-GB" b="1" dirty="0">
                <a:solidFill>
                  <a:srgbClr val="7030A0"/>
                </a:solidFill>
              </a:rPr>
              <a:t>Why would they (2)?</a:t>
            </a:r>
            <a:endParaRPr lang="en-GB" dirty="0"/>
          </a:p>
        </p:txBody>
      </p:sp>
      <p:sp>
        <p:nvSpPr>
          <p:cNvPr id="3" name="Content Placeholder 2">
            <a:extLst>
              <a:ext uri="{FF2B5EF4-FFF2-40B4-BE49-F238E27FC236}">
                <a16:creationId xmlns:a16="http://schemas.microsoft.com/office/drawing/2014/main" id="{2F26FA2F-C359-4DA9-B18F-9E90890C4F53}"/>
              </a:ext>
            </a:extLst>
          </p:cNvPr>
          <p:cNvSpPr>
            <a:spLocks noGrp="1"/>
          </p:cNvSpPr>
          <p:nvPr>
            <p:ph idx="1"/>
          </p:nvPr>
        </p:nvSpPr>
        <p:spPr/>
        <p:txBody>
          <a:bodyPr/>
          <a:lstStyle/>
          <a:p>
            <a:r>
              <a:rPr lang="en-GB" dirty="0"/>
              <a:t>Recognised TA can exercise other rights (also available to individual leaseholders), including:</a:t>
            </a:r>
          </a:p>
          <a:p>
            <a:pPr lvl="1"/>
            <a:r>
              <a:rPr lang="en-GB" dirty="0"/>
              <a:t>Asking for a summary of service costs</a:t>
            </a:r>
          </a:p>
          <a:p>
            <a:pPr lvl="1"/>
            <a:r>
              <a:rPr lang="en-GB" dirty="0"/>
              <a:t>Inspecting service accounts and receipts</a:t>
            </a:r>
          </a:p>
          <a:p>
            <a:pPr lvl="1"/>
            <a:r>
              <a:rPr lang="en-GB" dirty="0"/>
              <a:t>Ask for consultation on appointment/reappointment of managing agent</a:t>
            </a:r>
          </a:p>
          <a:p>
            <a:pPr lvl="1"/>
            <a:r>
              <a:rPr lang="en-GB" dirty="0"/>
              <a:t>Ask for summary of insurance cover</a:t>
            </a:r>
          </a:p>
          <a:p>
            <a:r>
              <a:rPr lang="en-GB" dirty="0"/>
              <a:t>Some leaseholders are absent – so mailshots don’t work – DCLG is making it easier for TAs to contact absent landlords</a:t>
            </a:r>
          </a:p>
          <a:p>
            <a:endParaRPr lang="en-GB" dirty="0"/>
          </a:p>
          <a:p>
            <a:pPr lvl="1"/>
            <a:endParaRPr lang="en-GB" dirty="0"/>
          </a:p>
          <a:p>
            <a:pPr lvl="1"/>
            <a:endParaRPr lang="en-GB" dirty="0"/>
          </a:p>
        </p:txBody>
      </p:sp>
      <p:pic>
        <p:nvPicPr>
          <p:cNvPr id="4" name="Picture 3">
            <a:extLst>
              <a:ext uri="{FF2B5EF4-FFF2-40B4-BE49-F238E27FC236}">
                <a16:creationId xmlns:a16="http://schemas.microsoft.com/office/drawing/2014/main" id="{1ED5D145-7F2A-413A-AC42-BA8B4F1D8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921" y="5919302"/>
            <a:ext cx="1084887" cy="515321"/>
          </a:xfrm>
          <a:prstGeom prst="rect">
            <a:avLst/>
          </a:prstGeom>
        </p:spPr>
      </p:pic>
      <p:pic>
        <p:nvPicPr>
          <p:cNvPr id="5" name="Picture 4">
            <a:extLst>
              <a:ext uri="{FF2B5EF4-FFF2-40B4-BE49-F238E27FC236}">
                <a16:creationId xmlns:a16="http://schemas.microsoft.com/office/drawing/2014/main" id="{45B258A2-878B-4B97-AD5E-B98C4DDD42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89818" y="5133850"/>
            <a:ext cx="2298867" cy="1724150"/>
          </a:xfrm>
          <a:prstGeom prst="rect">
            <a:avLst/>
          </a:prstGeom>
        </p:spPr>
      </p:pic>
    </p:spTree>
    <p:extLst>
      <p:ext uri="{BB962C8B-B14F-4D97-AF65-F5344CB8AC3E}">
        <p14:creationId xmlns:p14="http://schemas.microsoft.com/office/powerpoint/2010/main" val="243904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592B-4D0C-4CC1-85CB-E5D62BBFAC75}"/>
              </a:ext>
            </a:extLst>
          </p:cNvPr>
          <p:cNvSpPr>
            <a:spLocks noGrp="1"/>
          </p:cNvSpPr>
          <p:nvPr>
            <p:ph type="title"/>
          </p:nvPr>
        </p:nvSpPr>
        <p:spPr/>
        <p:txBody>
          <a:bodyPr/>
          <a:lstStyle/>
          <a:p>
            <a:r>
              <a:rPr lang="en-GB" b="1" dirty="0">
                <a:solidFill>
                  <a:srgbClr val="7030A0"/>
                </a:solidFill>
              </a:rPr>
              <a:t>Existing to New</a:t>
            </a:r>
          </a:p>
        </p:txBody>
      </p:sp>
      <p:sp>
        <p:nvSpPr>
          <p:cNvPr id="3" name="Content Placeholder 2">
            <a:extLst>
              <a:ext uri="{FF2B5EF4-FFF2-40B4-BE49-F238E27FC236}">
                <a16:creationId xmlns:a16="http://schemas.microsoft.com/office/drawing/2014/main" id="{2F26FA2F-C359-4DA9-B18F-9E90890C4F53}"/>
              </a:ext>
            </a:extLst>
          </p:cNvPr>
          <p:cNvSpPr>
            <a:spLocks noGrp="1"/>
          </p:cNvSpPr>
          <p:nvPr>
            <p:ph idx="1"/>
          </p:nvPr>
        </p:nvSpPr>
        <p:spPr/>
        <p:txBody>
          <a:bodyPr>
            <a:normAutofit fontScale="77500" lnSpcReduction="20000"/>
          </a:bodyPr>
          <a:lstStyle/>
          <a:p>
            <a:r>
              <a:rPr lang="en-GB" dirty="0"/>
              <a:t>Currently 60% of leaseholders may be required to form a TA (Court discretion)</a:t>
            </a:r>
          </a:p>
          <a:p>
            <a:r>
              <a:rPr lang="en-GB" dirty="0"/>
              <a:t>It is proposed to drop this figure</a:t>
            </a:r>
          </a:p>
          <a:p>
            <a:r>
              <a:rPr lang="en-GB" dirty="0"/>
              <a:t>Landlord would now( if requested by the TA) have to seek consent to provide the following information (within 5 days):</a:t>
            </a:r>
          </a:p>
          <a:p>
            <a:pPr lvl="1"/>
            <a:r>
              <a:rPr lang="en-GB" dirty="0"/>
              <a:t>Name of those who get the service charge payment request</a:t>
            </a:r>
          </a:p>
          <a:p>
            <a:pPr lvl="1"/>
            <a:r>
              <a:rPr lang="en-GB" dirty="0"/>
              <a:t>Correspondence address</a:t>
            </a:r>
          </a:p>
          <a:p>
            <a:pPr lvl="1"/>
            <a:r>
              <a:rPr lang="en-GB" dirty="0"/>
              <a:t>E mail address</a:t>
            </a:r>
          </a:p>
          <a:p>
            <a:r>
              <a:rPr lang="en-GB" dirty="0"/>
              <a:t>Landlord must provide the information to the secretary within 30 days and the detail/number of non-consents</a:t>
            </a:r>
          </a:p>
          <a:p>
            <a:r>
              <a:rPr lang="en-GB" dirty="0"/>
              <a:t>To meet DPA requirements – consent means being very clear of the specific and express purpose of the use/share of data</a:t>
            </a:r>
          </a:p>
          <a:p>
            <a:r>
              <a:rPr lang="en-GB" dirty="0"/>
              <a:t>Landlord can recover costs – by flat fee, or a sliding scale of charges, dependant on the number of leaseholders</a:t>
            </a:r>
          </a:p>
          <a:p>
            <a:r>
              <a:rPr lang="en-GB" dirty="0"/>
              <a:t>Court has the power to remedy failure by landlords to comply</a:t>
            </a:r>
          </a:p>
          <a:p>
            <a:endParaRPr lang="en-GB" dirty="0"/>
          </a:p>
        </p:txBody>
      </p:sp>
      <p:pic>
        <p:nvPicPr>
          <p:cNvPr id="4" name="Picture 3">
            <a:extLst>
              <a:ext uri="{FF2B5EF4-FFF2-40B4-BE49-F238E27FC236}">
                <a16:creationId xmlns:a16="http://schemas.microsoft.com/office/drawing/2014/main" id="{1ED5D145-7F2A-413A-AC42-BA8B4F1D8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921" y="5919302"/>
            <a:ext cx="1084887" cy="515321"/>
          </a:xfrm>
          <a:prstGeom prst="rect">
            <a:avLst/>
          </a:prstGeom>
        </p:spPr>
      </p:pic>
      <p:pic>
        <p:nvPicPr>
          <p:cNvPr id="6" name="Picture 5">
            <a:extLst>
              <a:ext uri="{FF2B5EF4-FFF2-40B4-BE49-F238E27FC236}">
                <a16:creationId xmlns:a16="http://schemas.microsoft.com/office/drawing/2014/main" id="{855CED35-AE7A-432D-88B9-BD1CDF5CE3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14243" y="12647"/>
            <a:ext cx="1959977" cy="1812978"/>
          </a:xfrm>
          <a:prstGeom prst="rect">
            <a:avLst/>
          </a:prstGeom>
        </p:spPr>
      </p:pic>
    </p:spTree>
    <p:extLst>
      <p:ext uri="{BB962C8B-B14F-4D97-AF65-F5344CB8AC3E}">
        <p14:creationId xmlns:p14="http://schemas.microsoft.com/office/powerpoint/2010/main" val="111661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592B-4D0C-4CC1-85CB-E5D62BBFAC75}"/>
              </a:ext>
            </a:extLst>
          </p:cNvPr>
          <p:cNvSpPr>
            <a:spLocks noGrp="1"/>
          </p:cNvSpPr>
          <p:nvPr>
            <p:ph type="title"/>
          </p:nvPr>
        </p:nvSpPr>
        <p:spPr/>
        <p:txBody>
          <a:bodyPr>
            <a:normAutofit/>
          </a:bodyPr>
          <a:lstStyle/>
          <a:p>
            <a:r>
              <a:rPr lang="en-GB" b="1" dirty="0">
                <a:solidFill>
                  <a:srgbClr val="7030A0"/>
                </a:solidFill>
              </a:rPr>
              <a:t>Discussion</a:t>
            </a:r>
            <a:r>
              <a:rPr lang="en-GB" dirty="0">
                <a:solidFill>
                  <a:srgbClr val="7030A0"/>
                </a:solidFill>
              </a:rPr>
              <a:t> </a:t>
            </a:r>
          </a:p>
        </p:txBody>
      </p:sp>
      <p:sp>
        <p:nvSpPr>
          <p:cNvPr id="3" name="Content Placeholder 2">
            <a:extLst>
              <a:ext uri="{FF2B5EF4-FFF2-40B4-BE49-F238E27FC236}">
                <a16:creationId xmlns:a16="http://schemas.microsoft.com/office/drawing/2014/main" id="{2F26FA2F-C359-4DA9-B18F-9E90890C4F53}"/>
              </a:ext>
            </a:extLst>
          </p:cNvPr>
          <p:cNvSpPr>
            <a:spLocks noGrp="1"/>
          </p:cNvSpPr>
          <p:nvPr>
            <p:ph idx="1"/>
          </p:nvPr>
        </p:nvSpPr>
        <p:spPr/>
        <p:txBody>
          <a:bodyPr>
            <a:normAutofit fontScale="92500" lnSpcReduction="20000"/>
          </a:bodyPr>
          <a:lstStyle/>
          <a:p>
            <a:pPr marL="0" indent="0">
              <a:buNone/>
            </a:pPr>
            <a:r>
              <a:rPr lang="en-GB" b="1" dirty="0"/>
              <a:t>Do we need to do anything about this in tenant involvement?</a:t>
            </a:r>
          </a:p>
          <a:p>
            <a:pPr marL="0" indent="0">
              <a:buNone/>
            </a:pPr>
            <a:r>
              <a:rPr lang="en-GB" b="1" dirty="0"/>
              <a:t>If so – what?</a:t>
            </a:r>
          </a:p>
          <a:p>
            <a:pPr marL="0" indent="0">
              <a:buNone/>
            </a:pPr>
            <a:endParaRPr lang="en-GB" dirty="0"/>
          </a:p>
          <a:p>
            <a:pPr marL="0" indent="0">
              <a:buNone/>
            </a:pPr>
            <a:r>
              <a:rPr lang="en-GB" b="1" dirty="0"/>
              <a:t>What is good engagement with leaseholders?</a:t>
            </a:r>
            <a:br>
              <a:rPr lang="en-GB" dirty="0"/>
            </a:br>
            <a:endParaRPr lang="en-GB" dirty="0"/>
          </a:p>
          <a:p>
            <a:pPr marL="0" indent="0">
              <a:buNone/>
            </a:pPr>
            <a:endParaRPr lang="en-GB" dirty="0"/>
          </a:p>
          <a:p>
            <a:pPr marL="0" indent="0">
              <a:buNone/>
            </a:pPr>
            <a:endParaRPr lang="en-GB" dirty="0"/>
          </a:p>
          <a:p>
            <a:pPr marL="0" indent="0">
              <a:buNone/>
            </a:pPr>
            <a:r>
              <a:rPr lang="en-GB" sz="1800" b="1" dirty="0">
                <a:solidFill>
                  <a:srgbClr val="7030A0"/>
                </a:solidFill>
              </a:rPr>
              <a:t>Yvonne Davies</a:t>
            </a:r>
          </a:p>
          <a:p>
            <a:pPr marL="0" indent="0">
              <a:buNone/>
            </a:pPr>
            <a:r>
              <a:rPr lang="en-GB" sz="1800" b="1" dirty="0">
                <a:solidFill>
                  <a:srgbClr val="7030A0"/>
                </a:solidFill>
              </a:rPr>
              <a:t>Scrutiny &amp; Empowerment Partners Limited</a:t>
            </a:r>
          </a:p>
          <a:p>
            <a:pPr marL="0" indent="0">
              <a:buNone/>
            </a:pPr>
            <a:r>
              <a:rPr lang="en-GB" sz="1800" dirty="0">
                <a:hlinkClick r:id="rId2"/>
              </a:rPr>
              <a:t>yvonne@tenantadvisor.net</a:t>
            </a:r>
            <a:endParaRPr lang="en-GB" sz="1800" dirty="0"/>
          </a:p>
          <a:p>
            <a:pPr marL="0" indent="0">
              <a:buNone/>
            </a:pPr>
            <a:r>
              <a:rPr lang="en-GB" sz="1800" dirty="0">
                <a:hlinkClick r:id="rId3"/>
              </a:rPr>
              <a:t>www.tenantadvisor.net</a:t>
            </a:r>
            <a:r>
              <a:rPr lang="en-GB" sz="1800" dirty="0"/>
              <a:t> </a:t>
            </a:r>
          </a:p>
          <a:p>
            <a:pPr marL="0" indent="0">
              <a:buNone/>
            </a:pPr>
            <a:r>
              <a:rPr lang="en-GB" sz="1800" dirty="0"/>
              <a:t>07867973659</a:t>
            </a:r>
          </a:p>
          <a:p>
            <a:pPr marL="0" indent="0">
              <a:buNone/>
            </a:pPr>
            <a:endParaRPr lang="en-GB" dirty="0"/>
          </a:p>
        </p:txBody>
      </p:sp>
      <p:pic>
        <p:nvPicPr>
          <p:cNvPr id="4" name="Picture 3">
            <a:extLst>
              <a:ext uri="{FF2B5EF4-FFF2-40B4-BE49-F238E27FC236}">
                <a16:creationId xmlns:a16="http://schemas.microsoft.com/office/drawing/2014/main" id="{1ED5D145-7F2A-413A-AC42-BA8B4F1D8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025" y="5985128"/>
            <a:ext cx="1084887" cy="515321"/>
          </a:xfrm>
          <a:prstGeom prst="rect">
            <a:avLst/>
          </a:prstGeom>
        </p:spPr>
      </p:pic>
      <p:pic>
        <p:nvPicPr>
          <p:cNvPr id="7" name="Picture 6">
            <a:extLst>
              <a:ext uri="{FF2B5EF4-FFF2-40B4-BE49-F238E27FC236}">
                <a16:creationId xmlns:a16="http://schemas.microsoft.com/office/drawing/2014/main" id="{D3ECBE02-5E0B-4CDD-8F33-636E2759C46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61230" y="2516409"/>
            <a:ext cx="3292570" cy="2969769"/>
          </a:xfrm>
          <a:prstGeom prst="rect">
            <a:avLst/>
          </a:prstGeom>
        </p:spPr>
      </p:pic>
    </p:spTree>
    <p:extLst>
      <p:ext uri="{BB962C8B-B14F-4D97-AF65-F5344CB8AC3E}">
        <p14:creationId xmlns:p14="http://schemas.microsoft.com/office/powerpoint/2010/main" val="17597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427</Words>
  <Application>Microsoft Office PowerPoint</Application>
  <PresentationFormat>Widescreen</PresentationFormat>
  <Paragraphs>68</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DCLG Consultation</vt:lpstr>
      <vt:lpstr>What is it?</vt:lpstr>
      <vt:lpstr>Why would they (1)?</vt:lpstr>
      <vt:lpstr>Why would they (2)?</vt:lpstr>
      <vt:lpstr>Existing to New</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DCLG Consultation</dc:title>
  <dc:creator>daviesyvonne@btinternet.com</dc:creator>
  <cp:lastModifiedBy>daviesyvonne@btinternet.com</cp:lastModifiedBy>
  <cp:revision>8</cp:revision>
  <cp:lastPrinted>2017-09-23T12:56:17Z</cp:lastPrinted>
  <dcterms:created xsi:type="dcterms:W3CDTF">2017-09-23T12:13:35Z</dcterms:created>
  <dcterms:modified xsi:type="dcterms:W3CDTF">2017-11-08T17:26:49Z</dcterms:modified>
</cp:coreProperties>
</file>