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306" r:id="rId6"/>
    <p:sldId id="308" r:id="rId7"/>
    <p:sldId id="307" r:id="rId8"/>
    <p:sldId id="290" r:id="rId9"/>
    <p:sldId id="291" r:id="rId10"/>
    <p:sldId id="292" r:id="rId11"/>
    <p:sldId id="294" r:id="rId12"/>
    <p:sldId id="300" r:id="rId13"/>
    <p:sldId id="261" r:id="rId14"/>
    <p:sldId id="301" r:id="rId15"/>
    <p:sldId id="302" r:id="rId16"/>
    <p:sldId id="303" r:id="rId17"/>
    <p:sldId id="304" r:id="rId18"/>
    <p:sldId id="296" r:id="rId19"/>
    <p:sldId id="297" r:id="rId20"/>
    <p:sldId id="305" r:id="rId21"/>
    <p:sldId id="298" r:id="rId22"/>
    <p:sldId id="268" r:id="rId23"/>
    <p:sldId id="269" r:id="rId24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413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83C80-362B-4121-B645-E8053F69A9A2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1A28C-684F-4C2A-8479-671F6F12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16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906356" y="4689514"/>
            <a:ext cx="4984962" cy="44426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b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906356" y="4689514"/>
            <a:ext cx="4984962" cy="4442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906357" y="4689515"/>
            <a:ext cx="4984961" cy="44426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8570-3691-4968-A391-15D960317095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F5E6-65BC-4A4F-9499-F4EFE64B1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31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8570-3691-4968-A391-15D960317095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F5E6-65BC-4A4F-9499-F4EFE64B1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73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8570-3691-4968-A391-15D960317095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F5E6-65BC-4A4F-9499-F4EFE64B1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75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8570-3691-4968-A391-15D960317095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F5E6-65BC-4A4F-9499-F4EFE64B1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592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8570-3691-4968-A391-15D960317095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F5E6-65BC-4A4F-9499-F4EFE64B1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8570-3691-4968-A391-15D960317095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F5E6-65BC-4A4F-9499-F4EFE64B1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04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8570-3691-4968-A391-15D960317095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F5E6-65BC-4A4F-9499-F4EFE64B1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23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8570-3691-4968-A391-15D960317095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F5E6-65BC-4A4F-9499-F4EFE64B1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43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8570-3691-4968-A391-15D960317095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F5E6-65BC-4A4F-9499-F4EFE64B1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08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8570-3691-4968-A391-15D960317095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F5E6-65BC-4A4F-9499-F4EFE64B1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02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8570-3691-4968-A391-15D960317095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F5E6-65BC-4A4F-9499-F4EFE64B1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81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E8570-3691-4968-A391-15D960317095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7F5E6-65BC-4A4F-9499-F4EFE64B11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59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mp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8q9Dgp0fNQw" TargetMode="Externa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meo.com/paulhigham/review/190748497/a2aab20002" TargetMode="Externa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meo.com/paulhigham/review/224205839/5a4eb82a4e" TargetMode="External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i-Q3akCMQB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4" r="30064"/>
          <a:stretch>
            <a:fillRect/>
          </a:stretch>
        </p:blipFill>
        <p:spPr>
          <a:xfrm>
            <a:off x="1" y="0"/>
            <a:ext cx="2411760" cy="4298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1" y="4279494"/>
            <a:ext cx="2411760" cy="2578506"/>
          </a:xfrm>
          <a:prstGeom prst="rect">
            <a:avLst/>
          </a:prstGeom>
          <a:solidFill>
            <a:srgbClr val="006C3C"/>
          </a:solidFill>
        </p:spPr>
      </p:pic>
      <p:pic>
        <p:nvPicPr>
          <p:cNvPr id="6" name="Picture 5" descr="WCHG_logo_CMY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39"/>
            <a:ext cx="1670372" cy="153850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555776" y="2348880"/>
            <a:ext cx="6408712" cy="1035546"/>
          </a:xfrm>
        </p:spPr>
        <p:txBody>
          <a:bodyPr>
            <a:noAutofit/>
          </a:bodyPr>
          <a:lstStyle/>
          <a:p>
            <a:r>
              <a:rPr lang="en-GB" sz="4000" dirty="0"/>
              <a:t>Tenant Involvement at WCHG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866202" y="4279494"/>
            <a:ext cx="5904656" cy="163569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GB" dirty="0"/>
              <a:t>Dean Slavin, Resident Involvement Manager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Tuesday 3</a:t>
            </a:r>
            <a:r>
              <a:rPr lang="en-GB" baseline="30000" dirty="0"/>
              <a:t>rd</a:t>
            </a:r>
            <a:r>
              <a:rPr lang="en-GB" dirty="0"/>
              <a:t> October 2017</a:t>
            </a:r>
          </a:p>
        </p:txBody>
      </p:sp>
    </p:spTree>
    <p:extLst>
      <p:ext uri="{BB962C8B-B14F-4D97-AF65-F5344CB8AC3E}">
        <p14:creationId xmlns:p14="http://schemas.microsoft.com/office/powerpoint/2010/main" val="3224547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-1" y="-1982"/>
            <a:ext cx="2267745" cy="2286001"/>
          </a:xfrm>
          <a:prstGeom prst="rect">
            <a:avLst/>
          </a:prstGeom>
          <a:solidFill>
            <a:srgbClr val="006C3C"/>
          </a:solidFill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8114"/>
            <a:ext cx="2267744" cy="249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" y="4640621"/>
            <a:ext cx="2267745" cy="2207739"/>
          </a:xfrm>
          <a:prstGeom prst="rect">
            <a:avLst/>
          </a:prstGeom>
          <a:solidFill>
            <a:srgbClr val="1B2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pic>
        <p:nvPicPr>
          <p:cNvPr id="7" name="Picture 6" descr="WCHG_logo_CMY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39"/>
            <a:ext cx="1670372" cy="153850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27784" y="1887526"/>
            <a:ext cx="6408712" cy="796950"/>
          </a:xfrm>
        </p:spPr>
        <p:txBody>
          <a:bodyPr>
            <a:normAutofit/>
          </a:bodyPr>
          <a:lstStyle/>
          <a:p>
            <a:r>
              <a:rPr lang="en-GB" dirty="0"/>
              <a:t>Who took part?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27784" y="2996952"/>
            <a:ext cx="6059016" cy="3129211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/>
              <a:t>50 volunteers </a:t>
            </a:r>
            <a:r>
              <a:rPr lang="en-GB" sz="2200" dirty="0"/>
              <a:t>(GMP, WCHG, Fire, MCC, residents)</a:t>
            </a:r>
          </a:p>
          <a:p>
            <a:r>
              <a:rPr lang="en-GB" sz="2800" dirty="0"/>
              <a:t>302 conversations on the doorstep</a:t>
            </a:r>
          </a:p>
          <a:p>
            <a:r>
              <a:rPr lang="en-GB" sz="2800" dirty="0"/>
              <a:t>102 residents attending clubs</a:t>
            </a:r>
          </a:p>
          <a:p>
            <a:r>
              <a:rPr lang="en-GB" sz="2800" dirty="0"/>
              <a:t>4 local community groups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TOTAL: </a:t>
            </a:r>
          </a:p>
          <a:p>
            <a:r>
              <a:rPr lang="en-GB" sz="2800" dirty="0"/>
              <a:t>404 people living in </a:t>
            </a:r>
            <a:r>
              <a:rPr lang="en-GB" sz="2800" dirty="0" err="1"/>
              <a:t>Benchill</a:t>
            </a:r>
            <a:endParaRPr lang="en-GB" sz="2800" dirty="0"/>
          </a:p>
          <a:p>
            <a:r>
              <a:rPr lang="en-GB" sz="2800" dirty="0"/>
              <a:t>More than 20% of </a:t>
            </a:r>
            <a:r>
              <a:rPr lang="en-GB" sz="2800" dirty="0" err="1"/>
              <a:t>Benchill</a:t>
            </a:r>
            <a:r>
              <a:rPr lang="en-GB" sz="2800" dirty="0"/>
              <a:t> households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0325" r="4650" b="4841"/>
          <a:stretch/>
        </p:blipFill>
        <p:spPr bwMode="auto">
          <a:xfrm>
            <a:off x="2771800" y="350347"/>
            <a:ext cx="2296882" cy="136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39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-30507" y="0"/>
            <a:ext cx="2442268" cy="2438402"/>
          </a:xfrm>
          <a:prstGeom prst="rect">
            <a:avLst/>
          </a:prstGeom>
          <a:solidFill>
            <a:srgbClr val="1B2C5F"/>
          </a:solidFill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" y="2286001"/>
            <a:ext cx="2411763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WCHG_logo_CMY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39"/>
            <a:ext cx="1670372" cy="153850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27784" y="1887526"/>
            <a:ext cx="5410944" cy="7969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627784" y="2996952"/>
            <a:ext cx="6059016" cy="312921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9" name="Picture 8" descr="QlikView x64 - [Z:\25_MainDocuments\Neighbourhood Management.qvw*]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t="14797" r="6482" b="5307"/>
          <a:stretch/>
        </p:blipFill>
        <p:spPr>
          <a:xfrm>
            <a:off x="2339752" y="0"/>
            <a:ext cx="7023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89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-30507" y="0"/>
            <a:ext cx="2442268" cy="2438402"/>
          </a:xfrm>
          <a:prstGeom prst="rect">
            <a:avLst/>
          </a:prstGeom>
          <a:solidFill>
            <a:srgbClr val="1B2C5F"/>
          </a:solidFill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" y="2286001"/>
            <a:ext cx="2411763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WCHG_logo_CMY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39"/>
            <a:ext cx="1670372" cy="1538501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627784" y="2996952"/>
            <a:ext cx="6059016" cy="3129211"/>
          </a:xfrm>
        </p:spPr>
        <p:txBody>
          <a:bodyPr/>
          <a:lstStyle/>
          <a:p>
            <a:pPr marL="0" indent="0" algn="ctr">
              <a:buNone/>
            </a:pPr>
            <a:r>
              <a:rPr lang="en-GB" u="sng" dirty="0">
                <a:hlinkClick r:id="rId5"/>
              </a:rPr>
              <a:t>REAL BENCHILL VIDEO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030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-1" y="-1982"/>
            <a:ext cx="2267745" cy="2286001"/>
          </a:xfrm>
          <a:prstGeom prst="rect">
            <a:avLst/>
          </a:prstGeom>
          <a:solidFill>
            <a:srgbClr val="006C3C"/>
          </a:solidFill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8114"/>
            <a:ext cx="2267744" cy="249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" y="4640621"/>
            <a:ext cx="2267745" cy="2207739"/>
          </a:xfrm>
          <a:prstGeom prst="rect">
            <a:avLst/>
          </a:prstGeom>
          <a:solidFill>
            <a:srgbClr val="1B2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pic>
        <p:nvPicPr>
          <p:cNvPr id="7" name="Picture 6" descr="WCHG_logo_CMY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39"/>
            <a:ext cx="1670372" cy="153850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27784" y="1887526"/>
            <a:ext cx="5410944" cy="796950"/>
          </a:xfrm>
        </p:spPr>
        <p:txBody>
          <a:bodyPr/>
          <a:lstStyle/>
          <a:p>
            <a:r>
              <a:rPr lang="en-GB" dirty="0"/>
              <a:t>Strategy Journey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27784" y="2996952"/>
            <a:ext cx="6059016" cy="3129211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Began 1</a:t>
            </a:r>
            <a:r>
              <a:rPr lang="en-GB" baseline="30000" dirty="0"/>
              <a:t>st</a:t>
            </a:r>
            <a:r>
              <a:rPr lang="en-GB" dirty="0"/>
              <a:t> April 2016 at Trafford Hall</a:t>
            </a:r>
          </a:p>
          <a:p>
            <a:r>
              <a:rPr lang="en-GB" dirty="0"/>
              <a:t>Over 100 tenants directly involved</a:t>
            </a:r>
          </a:p>
          <a:p>
            <a:r>
              <a:rPr lang="en-GB" dirty="0"/>
              <a:t>Good practice research</a:t>
            </a:r>
          </a:p>
          <a:p>
            <a:r>
              <a:rPr lang="en-GB" dirty="0"/>
              <a:t>Staff and tenant steering groups</a:t>
            </a:r>
          </a:p>
          <a:p>
            <a:r>
              <a:rPr lang="en-GB" dirty="0"/>
              <a:t>New structure designed</a:t>
            </a:r>
          </a:p>
          <a:p>
            <a:r>
              <a:rPr lang="en-GB" dirty="0"/>
              <a:t>New involvement introduced</a:t>
            </a:r>
          </a:p>
          <a:p>
            <a:r>
              <a:rPr lang="en-GB" dirty="0"/>
              <a:t>Launched at Tenant Conference</a:t>
            </a:r>
          </a:p>
          <a:p>
            <a:r>
              <a:rPr lang="en-GB" dirty="0"/>
              <a:t>Modern approach being designed and implemented right now</a:t>
            </a:r>
          </a:p>
          <a:p>
            <a:r>
              <a:rPr lang="en-GB" dirty="0">
                <a:hlinkClick r:id="rId5"/>
              </a:rPr>
              <a:t>Play Video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37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-30507" y="0"/>
            <a:ext cx="2442268" cy="2438402"/>
          </a:xfrm>
          <a:prstGeom prst="rect">
            <a:avLst/>
          </a:prstGeom>
          <a:solidFill>
            <a:srgbClr val="1B2C5F"/>
          </a:solidFill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" y="2286001"/>
            <a:ext cx="2411763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WCHG_logo_CMY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39"/>
            <a:ext cx="1670372" cy="153850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55776" y="422251"/>
            <a:ext cx="4680520" cy="796950"/>
          </a:xfrm>
        </p:spPr>
        <p:txBody>
          <a:bodyPr/>
          <a:lstStyle/>
          <a:p>
            <a:r>
              <a:rPr lang="en-GB" dirty="0"/>
              <a:t>Proposed Structure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55611"/>
            <a:ext cx="6301754" cy="481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35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7" y="728662"/>
            <a:ext cx="785812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26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883456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Case Study – Northern Moor TARA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756" y="2348880"/>
            <a:ext cx="54533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b="1" dirty="0"/>
              <a:t>Replacing a long standing TARA</a:t>
            </a:r>
          </a:p>
          <a:p>
            <a:pPr marL="285750" indent="-285750">
              <a:buFontTx/>
              <a:buChar char="-"/>
            </a:pPr>
            <a:endParaRPr lang="en-GB" sz="2400" b="1" dirty="0"/>
          </a:p>
          <a:p>
            <a:pPr marL="285750" indent="-285750">
              <a:buFontTx/>
              <a:buChar char="-"/>
            </a:pPr>
            <a:r>
              <a:rPr lang="en-GB" sz="2400" b="1" dirty="0"/>
              <a:t>Conceptual stage but 100% newly involved</a:t>
            </a:r>
          </a:p>
          <a:p>
            <a:pPr marL="285750" indent="-285750">
              <a:buFontTx/>
              <a:buChar char="-"/>
            </a:pPr>
            <a:endParaRPr lang="en-GB" sz="2400" b="1" dirty="0"/>
          </a:p>
          <a:p>
            <a:pPr marL="285750" indent="-285750">
              <a:buFontTx/>
              <a:buChar char="-"/>
            </a:pPr>
            <a:r>
              <a:rPr lang="en-GB" sz="2400" b="1" dirty="0"/>
              <a:t>Diverse mix of residents</a:t>
            </a:r>
          </a:p>
          <a:p>
            <a:pPr marL="285750" indent="-285750">
              <a:buFontTx/>
              <a:buChar char="-"/>
            </a:pPr>
            <a:endParaRPr lang="en-GB" sz="2400" b="1" dirty="0"/>
          </a:p>
          <a:p>
            <a:pPr marL="285750" indent="-285750">
              <a:buFontTx/>
              <a:buChar char="-"/>
            </a:pPr>
            <a:r>
              <a:rPr lang="en-GB" sz="2400" b="1" dirty="0"/>
              <a:t>Engaging in a different way</a:t>
            </a:r>
          </a:p>
          <a:p>
            <a:pPr marL="285750" indent="-285750">
              <a:buFontTx/>
              <a:buChar char="-"/>
            </a:pPr>
            <a:endParaRPr lang="en-GB" sz="2400" b="1" dirty="0"/>
          </a:p>
          <a:p>
            <a:pPr marL="285750" indent="-285750">
              <a:buFontTx/>
              <a:buChar char="-"/>
            </a:pPr>
            <a:r>
              <a:rPr lang="en-GB" sz="2400" b="1" dirty="0"/>
              <a:t>New priorities and offers for the community</a:t>
            </a:r>
          </a:p>
        </p:txBody>
      </p:sp>
    </p:spTree>
    <p:extLst>
      <p:ext uri="{BB962C8B-B14F-4D97-AF65-F5344CB8AC3E}">
        <p14:creationId xmlns:p14="http://schemas.microsoft.com/office/powerpoint/2010/main" val="1363942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wcwhnads02\ProfileData\Redirected\slavind\Desktop\Presentation pics\V135 residents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5410944" cy="796950"/>
          </a:xfrm>
        </p:spPr>
        <p:txBody>
          <a:bodyPr>
            <a:normAutofit fontScale="90000"/>
          </a:bodyPr>
          <a:lstStyle/>
          <a:p>
            <a:r>
              <a:rPr lang="en-GB" dirty="0"/>
              <a:t>Case Study – Village 135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43608" y="2564904"/>
            <a:ext cx="6059016" cy="3129211"/>
          </a:xfrm>
        </p:spPr>
        <p:txBody>
          <a:bodyPr>
            <a:normAutofit/>
          </a:bodyPr>
          <a:lstStyle/>
          <a:p>
            <a:r>
              <a:rPr lang="en-GB" dirty="0"/>
              <a:t>Informal residents meeting</a:t>
            </a:r>
          </a:p>
          <a:p>
            <a:r>
              <a:rPr lang="en-GB" dirty="0"/>
              <a:t>Setting up activities at V135</a:t>
            </a:r>
          </a:p>
          <a:p>
            <a:r>
              <a:rPr lang="en-GB" dirty="0"/>
              <a:t>Integral to Cladding Consultation</a:t>
            </a:r>
          </a:p>
          <a:p>
            <a:r>
              <a:rPr lang="en-GB" dirty="0"/>
              <a:t>Working with Real Food.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3494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-30507" y="0"/>
            <a:ext cx="2442268" cy="2438402"/>
          </a:xfrm>
          <a:prstGeom prst="rect">
            <a:avLst/>
          </a:prstGeom>
          <a:solidFill>
            <a:srgbClr val="1B2C5F"/>
          </a:solidFill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" y="2286001"/>
            <a:ext cx="2411763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WCHG_logo_CMY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39"/>
            <a:ext cx="1670372" cy="15385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16" y="2286000"/>
            <a:ext cx="46672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74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-1" y="-1982"/>
            <a:ext cx="2267745" cy="2286001"/>
          </a:xfrm>
          <a:prstGeom prst="rect">
            <a:avLst/>
          </a:prstGeom>
          <a:solidFill>
            <a:srgbClr val="006C3C"/>
          </a:solidFill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8114"/>
            <a:ext cx="2267744" cy="249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" y="4640621"/>
            <a:ext cx="2267745" cy="2207739"/>
          </a:xfrm>
          <a:prstGeom prst="rect">
            <a:avLst/>
          </a:prstGeom>
          <a:solidFill>
            <a:srgbClr val="1B2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pic>
        <p:nvPicPr>
          <p:cNvPr id="7" name="Picture 6" descr="WCHG_logo_CMY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39"/>
            <a:ext cx="1670372" cy="153850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27784" y="1887526"/>
            <a:ext cx="5410944" cy="796950"/>
          </a:xfrm>
        </p:spPr>
        <p:txBody>
          <a:bodyPr>
            <a:normAutofit fontScale="90000"/>
          </a:bodyPr>
          <a:lstStyle/>
          <a:p>
            <a:r>
              <a:rPr lang="en-GB" dirty="0"/>
              <a:t>What is Everyday Voice?	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27784" y="2996952"/>
            <a:ext cx="6059016" cy="3129211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GB" dirty="0"/>
              <a:t>Street Reps</a:t>
            </a:r>
          </a:p>
          <a:p>
            <a:pPr>
              <a:buFontTx/>
              <a:buChar char="-"/>
            </a:pPr>
            <a:r>
              <a:rPr lang="en-GB" dirty="0"/>
              <a:t>TARAs</a:t>
            </a:r>
          </a:p>
          <a:p>
            <a:pPr>
              <a:buFontTx/>
              <a:buChar char="-"/>
            </a:pPr>
            <a:r>
              <a:rPr lang="en-GB" dirty="0"/>
              <a:t>Inspectors</a:t>
            </a:r>
          </a:p>
          <a:p>
            <a:pPr>
              <a:buFontTx/>
              <a:buChar char="-"/>
            </a:pPr>
            <a:r>
              <a:rPr lang="en-GB" dirty="0"/>
              <a:t>Walkabouts</a:t>
            </a:r>
          </a:p>
          <a:p>
            <a:pPr>
              <a:buFontTx/>
              <a:buChar char="-"/>
            </a:pPr>
            <a:r>
              <a:rPr lang="en-GB" dirty="0"/>
              <a:t>Social Media</a:t>
            </a:r>
          </a:p>
          <a:p>
            <a:pPr>
              <a:buFontTx/>
              <a:buChar char="-"/>
            </a:pPr>
            <a:r>
              <a:rPr lang="en-GB" dirty="0"/>
              <a:t>Events</a:t>
            </a:r>
          </a:p>
          <a:p>
            <a:pPr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779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-30507" y="0"/>
            <a:ext cx="2442268" cy="2438402"/>
          </a:xfrm>
          <a:prstGeom prst="rect">
            <a:avLst/>
          </a:prstGeom>
          <a:solidFill>
            <a:srgbClr val="1B2C5F"/>
          </a:solidFill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" y="2286001"/>
            <a:ext cx="2411763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WCHG_logo_CMY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39"/>
            <a:ext cx="1670372" cy="153850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27784" y="1887526"/>
            <a:ext cx="5410944" cy="796950"/>
          </a:xfrm>
        </p:spPr>
        <p:txBody>
          <a:bodyPr/>
          <a:lstStyle/>
          <a:p>
            <a:r>
              <a:rPr lang="en-GB" dirty="0"/>
              <a:t>This session will cover: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627784" y="2996952"/>
            <a:ext cx="6059016" cy="3129211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WCHG – Who are we</a:t>
            </a:r>
          </a:p>
          <a:p>
            <a:r>
              <a:rPr lang="en-GB" dirty="0"/>
              <a:t>Involvement story</a:t>
            </a:r>
          </a:p>
          <a:p>
            <a:r>
              <a:rPr lang="en-GB" dirty="0"/>
              <a:t>Our Manchester</a:t>
            </a:r>
          </a:p>
          <a:p>
            <a:r>
              <a:rPr lang="en-GB" dirty="0"/>
              <a:t>Real Benchill</a:t>
            </a:r>
          </a:p>
          <a:p>
            <a:r>
              <a:rPr lang="en-GB" dirty="0"/>
              <a:t>Strategy Journey 2016</a:t>
            </a:r>
          </a:p>
          <a:p>
            <a:r>
              <a:rPr lang="en-GB" dirty="0"/>
              <a:t>Involvement Strategy and structure</a:t>
            </a:r>
          </a:p>
          <a:p>
            <a:r>
              <a:rPr lang="en-GB" dirty="0"/>
              <a:t>New approach to TARAs</a:t>
            </a:r>
          </a:p>
          <a:p>
            <a:r>
              <a:rPr lang="en-GB" dirty="0"/>
              <a:t>Everyday Voice</a:t>
            </a:r>
          </a:p>
          <a:p>
            <a:r>
              <a:rPr lang="en-GB" dirty="0"/>
              <a:t>Service area champions</a:t>
            </a:r>
          </a:p>
          <a:p>
            <a:r>
              <a:rPr lang="en-GB" dirty="0"/>
              <a:t>Any questions</a:t>
            </a:r>
          </a:p>
        </p:txBody>
      </p:sp>
    </p:spTree>
    <p:extLst>
      <p:ext uri="{BB962C8B-B14F-4D97-AF65-F5344CB8AC3E}">
        <p14:creationId xmlns:p14="http://schemas.microsoft.com/office/powerpoint/2010/main" val="1510784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-1" y="-1982"/>
            <a:ext cx="2267745" cy="2286001"/>
          </a:xfrm>
          <a:prstGeom prst="rect">
            <a:avLst/>
          </a:prstGeom>
          <a:solidFill>
            <a:srgbClr val="006C3C"/>
          </a:solidFill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8114"/>
            <a:ext cx="2267744" cy="249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" y="4640621"/>
            <a:ext cx="2267745" cy="2207739"/>
          </a:xfrm>
          <a:prstGeom prst="rect">
            <a:avLst/>
          </a:prstGeom>
          <a:solidFill>
            <a:srgbClr val="1B2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pic>
        <p:nvPicPr>
          <p:cNvPr id="7" name="Picture 6" descr="WCHG_logo_CMY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39"/>
            <a:ext cx="1670372" cy="153850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27784" y="1887526"/>
            <a:ext cx="5410944" cy="796950"/>
          </a:xfrm>
        </p:spPr>
        <p:txBody>
          <a:bodyPr>
            <a:normAutofit fontScale="90000"/>
          </a:bodyPr>
          <a:lstStyle/>
          <a:p>
            <a:r>
              <a:rPr lang="en-GB" dirty="0"/>
              <a:t>Everyday Voice Successes	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27784" y="2996952"/>
            <a:ext cx="6059016" cy="3129211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GB" dirty="0"/>
              <a:t>External high rise improvements</a:t>
            </a:r>
          </a:p>
          <a:p>
            <a:pPr>
              <a:buFontTx/>
              <a:buChar char="-"/>
            </a:pPr>
            <a:r>
              <a:rPr lang="en-GB" dirty="0"/>
              <a:t>Designing out crime</a:t>
            </a:r>
          </a:p>
          <a:p>
            <a:pPr>
              <a:buFontTx/>
              <a:buChar char="-"/>
            </a:pPr>
            <a:r>
              <a:rPr lang="en-GB" dirty="0"/>
              <a:t>Increased fobs at V135</a:t>
            </a:r>
          </a:p>
          <a:p>
            <a:pPr>
              <a:buFontTx/>
              <a:buChar char="-"/>
            </a:pPr>
            <a:r>
              <a:rPr lang="en-GB" dirty="0"/>
              <a:t>Removal of rubbish and fly tipping hotspots</a:t>
            </a:r>
          </a:p>
          <a:p>
            <a:pPr>
              <a:buFontTx/>
              <a:buChar char="-"/>
            </a:pPr>
            <a:r>
              <a:rPr lang="en-GB" dirty="0" err="1"/>
              <a:t>Etc</a:t>
            </a:r>
            <a:r>
              <a:rPr lang="en-GB" dirty="0"/>
              <a:t>, </a:t>
            </a:r>
            <a:r>
              <a:rPr lang="en-GB" dirty="0" err="1"/>
              <a:t>etc</a:t>
            </a:r>
            <a:r>
              <a:rPr lang="en-GB" dirty="0"/>
              <a:t>, </a:t>
            </a:r>
            <a:r>
              <a:rPr lang="en-GB" dirty="0" err="1"/>
              <a:t>etc</a:t>
            </a:r>
            <a:r>
              <a:rPr lang="en-GB" dirty="0"/>
              <a:t>…</a:t>
            </a:r>
          </a:p>
          <a:p>
            <a:pPr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265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965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6570"/>
            <a:ext cx="9144000" cy="336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81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2339752" cy="2284019"/>
          </a:xfrm>
          <a:prstGeom prst="rect">
            <a:avLst/>
          </a:prstGeom>
          <a:solidFill>
            <a:srgbClr val="006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pic>
        <p:nvPicPr>
          <p:cNvPr id="5" name="Picture 3" descr="W:\Communications\All  PHOTOS\2015 photos\Real Food\Real Food Team photo May 20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5" r="11528"/>
          <a:stretch/>
        </p:blipFill>
        <p:spPr bwMode="auto">
          <a:xfrm>
            <a:off x="1" y="2284018"/>
            <a:ext cx="2339751" cy="234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-1" y="4628982"/>
            <a:ext cx="2339753" cy="2306780"/>
          </a:xfrm>
          <a:prstGeom prst="rect">
            <a:avLst/>
          </a:prstGeom>
          <a:solidFill>
            <a:srgbClr val="1B2C5F"/>
          </a:solidFill>
        </p:spPr>
      </p:pic>
      <p:pic>
        <p:nvPicPr>
          <p:cNvPr id="7" name="Picture 6" descr="WCHG_logo_CMY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39"/>
            <a:ext cx="1670372" cy="153850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27784" y="1887526"/>
            <a:ext cx="5410944" cy="796950"/>
          </a:xfrm>
        </p:spPr>
        <p:txBody>
          <a:bodyPr/>
          <a:lstStyle/>
          <a:p>
            <a:r>
              <a:rPr lang="en-GB" dirty="0"/>
              <a:t>Going forward….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27784" y="2996952"/>
            <a:ext cx="6059016" cy="3129211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2 TPAS Awards!</a:t>
            </a:r>
          </a:p>
          <a:p>
            <a:r>
              <a:rPr lang="en-GB" dirty="0"/>
              <a:t>Continue to refine new mechanisms</a:t>
            </a:r>
          </a:p>
          <a:p>
            <a:r>
              <a:rPr lang="en-GB" dirty="0"/>
              <a:t>Impact Statement end of calendar year</a:t>
            </a:r>
          </a:p>
          <a:p>
            <a:r>
              <a:rPr lang="en-GB" dirty="0"/>
              <a:t>Work with MHPP</a:t>
            </a:r>
          </a:p>
          <a:p>
            <a:r>
              <a:rPr lang="en-GB" dirty="0">
                <a:hlinkClick r:id="rId5"/>
              </a:rPr>
              <a:t>Click to Play Video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285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-30507" y="0"/>
            <a:ext cx="2442268" cy="2438402"/>
          </a:xfrm>
          <a:prstGeom prst="rect">
            <a:avLst/>
          </a:prstGeom>
          <a:solidFill>
            <a:srgbClr val="1B2C5F"/>
          </a:solidFill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" y="2286001"/>
            <a:ext cx="2411763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WCHG_logo_CMY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39"/>
            <a:ext cx="1670372" cy="15385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67390"/>
            <a:ext cx="4267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14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2339752" cy="2284019"/>
          </a:xfrm>
          <a:prstGeom prst="rect">
            <a:avLst/>
          </a:prstGeom>
          <a:solidFill>
            <a:srgbClr val="006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pic>
        <p:nvPicPr>
          <p:cNvPr id="5" name="Picture 3" descr="W:\Communications\All  PHOTOS\2015 photos\Real Food\Real Food Team photo May 20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5" r="11528"/>
          <a:stretch/>
        </p:blipFill>
        <p:spPr bwMode="auto">
          <a:xfrm>
            <a:off x="1" y="2284018"/>
            <a:ext cx="2339751" cy="234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-1" y="4628982"/>
            <a:ext cx="2339753" cy="2306780"/>
          </a:xfrm>
          <a:prstGeom prst="rect">
            <a:avLst/>
          </a:prstGeom>
          <a:solidFill>
            <a:srgbClr val="1B2C5F"/>
          </a:solidFill>
        </p:spPr>
      </p:pic>
      <p:pic>
        <p:nvPicPr>
          <p:cNvPr id="7" name="Picture 6" descr="WCHG_logo_CMY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39"/>
            <a:ext cx="1670372" cy="153850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83768" y="1484784"/>
            <a:ext cx="5554960" cy="1199692"/>
          </a:xfrm>
        </p:spPr>
        <p:txBody>
          <a:bodyPr>
            <a:normAutofit fontScale="90000"/>
          </a:bodyPr>
          <a:lstStyle/>
          <a:p>
            <a:r>
              <a:rPr lang="en-GB" dirty="0"/>
              <a:t>Wythenshawe Community Housing Group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27784" y="2996952"/>
            <a:ext cx="6059016" cy="31292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Based in Manchester</a:t>
            </a:r>
          </a:p>
          <a:p>
            <a:r>
              <a:rPr lang="en-GB" dirty="0"/>
              <a:t>Formed in 2013</a:t>
            </a:r>
          </a:p>
          <a:p>
            <a:r>
              <a:rPr lang="en-GB" dirty="0"/>
              <a:t>13,500 socially rented homes</a:t>
            </a:r>
          </a:p>
          <a:p>
            <a:r>
              <a:rPr lang="en-GB" dirty="0"/>
              <a:t>Manages most of Wythenshawe</a:t>
            </a:r>
          </a:p>
          <a:p>
            <a:r>
              <a:rPr lang="en-GB" dirty="0"/>
              <a:t>2 Subsidiaries</a:t>
            </a:r>
          </a:p>
          <a:p>
            <a:r>
              <a:rPr lang="en-GB" dirty="0"/>
              <a:t>New Garden City Homes Brand</a:t>
            </a:r>
          </a:p>
          <a:p>
            <a:r>
              <a:rPr lang="en-GB" dirty="0"/>
              <a:t>Recently built and opened V135</a:t>
            </a:r>
          </a:p>
          <a:p>
            <a:r>
              <a:rPr lang="en-GB" dirty="0"/>
              <a:t>Large Community Investment Focus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796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-30507" y="0"/>
            <a:ext cx="2442268" cy="2438402"/>
          </a:xfrm>
          <a:prstGeom prst="rect">
            <a:avLst/>
          </a:prstGeom>
          <a:solidFill>
            <a:srgbClr val="1B2C5F"/>
          </a:solidFill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" y="2286001"/>
            <a:ext cx="2411763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WCHG_logo_CMY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39"/>
            <a:ext cx="1670372" cy="153850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27784" y="1887526"/>
            <a:ext cx="5410944" cy="796950"/>
          </a:xfrm>
        </p:spPr>
        <p:txBody>
          <a:bodyPr>
            <a:normAutofit fontScale="90000"/>
          </a:bodyPr>
          <a:lstStyle/>
          <a:p>
            <a:r>
              <a:rPr lang="en-GB" dirty="0"/>
              <a:t>Background to Involvement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627784" y="2996952"/>
            <a:ext cx="6059016" cy="312921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Consultation began in 2012</a:t>
            </a:r>
          </a:p>
          <a:p>
            <a:r>
              <a:rPr lang="en-GB" dirty="0"/>
              <a:t>30 residents shaping new structure</a:t>
            </a:r>
          </a:p>
          <a:p>
            <a:r>
              <a:rPr lang="en-GB" dirty="0"/>
              <a:t>“Best of both worlds” approach</a:t>
            </a:r>
          </a:p>
          <a:p>
            <a:r>
              <a:rPr lang="en-GB" dirty="0"/>
              <a:t>Tenant designed structure</a:t>
            </a:r>
          </a:p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service to be “Group Wide”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814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077078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519" y="365125"/>
            <a:ext cx="8462925" cy="5991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251674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3026" y="1008063"/>
            <a:ext cx="6221015" cy="466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672703" y="898525"/>
            <a:ext cx="7798593" cy="1325562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Manchester Film</a:t>
            </a:r>
            <a:br>
              <a:rPr lang="en-US" sz="3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2400" b="0" i="0" u="sng" strike="noStrike" cap="non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https://youtu.be/i-Q3akCMQBo</a:t>
            </a:r>
          </a:p>
        </p:txBody>
      </p:sp>
    </p:spTree>
    <p:extLst>
      <p:ext uri="{BB962C8B-B14F-4D97-AF65-F5344CB8AC3E}">
        <p14:creationId xmlns:p14="http://schemas.microsoft.com/office/powerpoint/2010/main" val="337307748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-1" y="-1982"/>
            <a:ext cx="2267745" cy="2286001"/>
          </a:xfrm>
          <a:prstGeom prst="rect">
            <a:avLst/>
          </a:prstGeom>
          <a:solidFill>
            <a:srgbClr val="006C3C"/>
          </a:solidFill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8114"/>
            <a:ext cx="2267744" cy="249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" y="4640621"/>
            <a:ext cx="2267745" cy="2207739"/>
          </a:xfrm>
          <a:prstGeom prst="rect">
            <a:avLst/>
          </a:prstGeom>
          <a:solidFill>
            <a:srgbClr val="1B2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pic>
        <p:nvPicPr>
          <p:cNvPr id="7" name="Picture 6" descr="WCHG_logo_CMY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39"/>
            <a:ext cx="1670372" cy="153850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39752" y="2148113"/>
            <a:ext cx="6480720" cy="1246253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What is integrated neighbourhood management?</a:t>
            </a:r>
            <a:br>
              <a:rPr lang="en-GB" dirty="0"/>
            </a:b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27784" y="2996952"/>
            <a:ext cx="6059016" cy="3129211"/>
          </a:xfrm>
        </p:spPr>
        <p:txBody>
          <a:bodyPr>
            <a:normAutofit fontScale="85000" lnSpcReduction="20000"/>
          </a:bodyPr>
          <a:lstStyle/>
          <a:p>
            <a:endParaRPr lang="en-GB" sz="1800" dirty="0"/>
          </a:p>
          <a:p>
            <a:endParaRPr lang="en-GB" sz="1800" dirty="0"/>
          </a:p>
          <a:p>
            <a:r>
              <a:rPr lang="en-GB" sz="1800" dirty="0"/>
              <a:t>More efficient way of local services (Police, Housing, Fire, NHS, Early Help, Social Services) working together in a neighbourhood</a:t>
            </a:r>
          </a:p>
          <a:p>
            <a:endParaRPr lang="en-GB" sz="1800" dirty="0"/>
          </a:p>
          <a:p>
            <a:r>
              <a:rPr lang="en-GB" sz="1800" dirty="0"/>
              <a:t>Greater role for residents and local organisations in setting outcomes and coming up with own solutions</a:t>
            </a:r>
          </a:p>
          <a:p>
            <a:endParaRPr lang="en-GB" sz="1800" dirty="0"/>
          </a:p>
          <a:p>
            <a:r>
              <a:rPr lang="en-GB" sz="1800" dirty="0"/>
              <a:t>Based on Our Manchester strengths-based approach – Place Based Integration and Public Service Reform</a:t>
            </a:r>
          </a:p>
          <a:p>
            <a:endParaRPr lang="en-GB" sz="1800" dirty="0"/>
          </a:p>
          <a:p>
            <a:r>
              <a:rPr lang="en-GB" sz="1800" dirty="0"/>
              <a:t>Long term aim is to improve outcomes for residents and to reduce need for local services 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2962"/>
            <a:ext cx="22923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1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2339752" cy="2284019"/>
          </a:xfrm>
          <a:prstGeom prst="rect">
            <a:avLst/>
          </a:prstGeom>
          <a:solidFill>
            <a:srgbClr val="006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pic>
        <p:nvPicPr>
          <p:cNvPr id="5" name="Picture 3" descr="W:\Communications\All  PHOTOS\2015 photos\Real Food\Real Food Team photo May 20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5" r="11528"/>
          <a:stretch/>
        </p:blipFill>
        <p:spPr bwMode="auto">
          <a:xfrm>
            <a:off x="1" y="2284018"/>
            <a:ext cx="2339751" cy="234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-1" y="4628982"/>
            <a:ext cx="2339753" cy="2306780"/>
          </a:xfrm>
          <a:prstGeom prst="rect">
            <a:avLst/>
          </a:prstGeom>
          <a:solidFill>
            <a:srgbClr val="1B2C5F"/>
          </a:solidFill>
        </p:spPr>
      </p:pic>
      <p:pic>
        <p:nvPicPr>
          <p:cNvPr id="7" name="Picture 6" descr="WCHG_logo_CMY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39"/>
            <a:ext cx="1670372" cy="153850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83768" y="1772816"/>
            <a:ext cx="6480720" cy="648072"/>
          </a:xfrm>
        </p:spPr>
        <p:txBody>
          <a:bodyPr>
            <a:normAutofit fontScale="90000"/>
          </a:bodyPr>
          <a:lstStyle/>
          <a:p>
            <a:br>
              <a:rPr lang="en-GB" sz="4000" dirty="0"/>
            </a:br>
            <a:r>
              <a:rPr lang="en-GB" sz="4000" dirty="0"/>
              <a:t>Why </a:t>
            </a:r>
            <a:r>
              <a:rPr lang="en-GB" sz="4000" dirty="0" err="1"/>
              <a:t>Benchill</a:t>
            </a:r>
            <a:r>
              <a:rPr lang="en-GB" sz="4000" dirty="0"/>
              <a:t>?</a:t>
            </a:r>
            <a:br>
              <a:rPr lang="en-GB" dirty="0"/>
            </a:b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27784" y="2564904"/>
            <a:ext cx="6059016" cy="3561259"/>
          </a:xfrm>
        </p:spPr>
        <p:txBody>
          <a:bodyPr/>
          <a:lstStyle/>
          <a:p>
            <a:r>
              <a:rPr lang="en-GB" dirty="0"/>
              <a:t>Builds on Real Life's Campaign – Real Neighbourhoods</a:t>
            </a:r>
          </a:p>
          <a:p>
            <a:r>
              <a:rPr lang="en-GB" dirty="0"/>
              <a:t>Strong community</a:t>
            </a:r>
          </a:p>
          <a:p>
            <a:r>
              <a:rPr lang="en-GB" dirty="0"/>
              <a:t>Strong partnerships</a:t>
            </a:r>
          </a:p>
          <a:p>
            <a:r>
              <a:rPr lang="en-GB" dirty="0"/>
              <a:t>Community assets  </a:t>
            </a:r>
          </a:p>
          <a:p>
            <a:r>
              <a:rPr lang="en-GB" dirty="0"/>
              <a:t>Some challenges…..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3813"/>
            <a:ext cx="22923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129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423</Words>
  <Application>Microsoft Office PowerPoint</Application>
  <PresentationFormat>On-screen Show (4:3)</PresentationFormat>
  <Paragraphs>104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Helvetica Neue</vt:lpstr>
      <vt:lpstr>Office Theme</vt:lpstr>
      <vt:lpstr>Tenant Involvement at WCHG</vt:lpstr>
      <vt:lpstr>This session will cover:</vt:lpstr>
      <vt:lpstr>Wythenshawe Community Housing Group</vt:lpstr>
      <vt:lpstr>Background to Involvement</vt:lpstr>
      <vt:lpstr>PowerPoint Presentation</vt:lpstr>
      <vt:lpstr>PowerPoint Presentation</vt:lpstr>
      <vt:lpstr>Our Manchester Film https://youtu.be/i-Q3akCMQBo</vt:lpstr>
      <vt:lpstr>What is integrated neighbourhood management? </vt:lpstr>
      <vt:lpstr> Why Benchill? </vt:lpstr>
      <vt:lpstr>Who took part?</vt:lpstr>
      <vt:lpstr>PowerPoint Presentation</vt:lpstr>
      <vt:lpstr>PowerPoint Presentation</vt:lpstr>
      <vt:lpstr>Strategy Journey</vt:lpstr>
      <vt:lpstr>Proposed Structure</vt:lpstr>
      <vt:lpstr>PowerPoint Presentation</vt:lpstr>
      <vt:lpstr>PowerPoint Presentation</vt:lpstr>
      <vt:lpstr>Case Study – Village 135</vt:lpstr>
      <vt:lpstr>PowerPoint Presentation</vt:lpstr>
      <vt:lpstr>What is Everyday Voice? </vt:lpstr>
      <vt:lpstr>Everyday Voice Successes </vt:lpstr>
      <vt:lpstr>PowerPoint Presentation</vt:lpstr>
      <vt:lpstr>Going forward….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Rana Holland</dc:creator>
  <cp:lastModifiedBy>daviesyvonne@btinternet.com</cp:lastModifiedBy>
  <cp:revision>23</cp:revision>
  <cp:lastPrinted>2017-06-29T08:15:17Z</cp:lastPrinted>
  <dcterms:created xsi:type="dcterms:W3CDTF">2016-05-11T12:16:25Z</dcterms:created>
  <dcterms:modified xsi:type="dcterms:W3CDTF">2017-11-08T17:28:07Z</dcterms:modified>
</cp:coreProperties>
</file>