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77" r:id="rId3"/>
    <p:sldId id="269" r:id="rId4"/>
    <p:sldId id="280" r:id="rId5"/>
    <p:sldId id="281" r:id="rId6"/>
    <p:sldId id="285" r:id="rId7"/>
    <p:sldId id="272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350" autoAdjust="0"/>
  </p:normalViewPr>
  <p:slideViewPr>
    <p:cSldViewPr>
      <p:cViewPr varScale="1">
        <p:scale>
          <a:sx n="59" d="100"/>
          <a:sy n="59" d="100"/>
        </p:scale>
        <p:origin x="2298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A85DC-AE70-425F-BC2E-496F0D7123AC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2242A-DF48-4D33-903E-1E9B8457E5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3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200" dirty="0">
                <a:solidFill>
                  <a:srgbClr val="7030A0"/>
                </a:solidFill>
              </a:rPr>
              <a:t>Amicus Horizon </a:t>
            </a:r>
            <a:r>
              <a:rPr lang="en-GB" sz="1200" dirty="0"/>
              <a:t>- Success, satisfaction and scrutiny – the business case for involving residents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200" dirty="0">
                <a:solidFill>
                  <a:srgbClr val="7030A0"/>
                </a:solidFill>
              </a:rPr>
              <a:t>Tenants Leading Change </a:t>
            </a:r>
            <a:r>
              <a:rPr lang="en-GB" sz="1200" dirty="0"/>
              <a:t>– An investment, not a cost – the business benefits of tenant involvement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200" dirty="0">
                <a:solidFill>
                  <a:srgbClr val="7030A0"/>
                </a:solidFill>
              </a:rPr>
              <a:t>Family Mosaic - Changing Places </a:t>
            </a:r>
            <a:r>
              <a:rPr lang="en-GB" sz="1200" dirty="0"/>
              <a:t>– how can we make resident involvement relevant?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2242A-DF48-4D33-903E-1E9B8457E53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6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7030A0"/>
                </a:solidFill>
              </a:rPr>
              <a:t>Tenant Surveys </a:t>
            </a:r>
          </a:p>
          <a:p>
            <a:pPr>
              <a:buFont typeface="Wingdings" pitchFamily="2" charset="2"/>
              <a:buNone/>
            </a:pPr>
            <a:r>
              <a:rPr lang="en-GB" dirty="0"/>
              <a:t>All tenant satisfaction surveys</a:t>
            </a:r>
          </a:p>
          <a:p>
            <a:pPr>
              <a:buFont typeface="Wingdings" pitchFamily="2" charset="2"/>
              <a:buNone/>
            </a:pPr>
            <a:r>
              <a:rPr lang="en-GB" dirty="0"/>
              <a:t>Individual service satisfaction</a:t>
            </a:r>
          </a:p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7030A0"/>
                </a:solidFill>
              </a:rPr>
              <a:t>Social Media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Use of mobile phone pictures, commentary on social media, surveys through Facebook and Web surveys</a:t>
            </a:r>
          </a:p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7030A0"/>
                </a:solidFill>
              </a:rPr>
              <a:t>Transactional data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Information from phone calls and contact with tenants – who express concerns or ask for services which are not part of day to day business/tenancy management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2242A-DF48-4D33-903E-1E9B8457E53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15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The same applies re Social Media</a:t>
            </a:r>
            <a:endParaRPr lang="en-GB" dirty="0"/>
          </a:p>
          <a:p>
            <a:r>
              <a:rPr lang="en-GB" dirty="0"/>
              <a:t>Instant insight and feedback from those who have used the service recently</a:t>
            </a:r>
          </a:p>
          <a:p>
            <a:r>
              <a:rPr lang="en-GB" dirty="0"/>
              <a:t>Can contribute to start up of projects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And</a:t>
            </a:r>
          </a:p>
          <a:p>
            <a:r>
              <a:rPr lang="en-GB" dirty="0"/>
              <a:t>Electronic sign off</a:t>
            </a:r>
          </a:p>
          <a:p>
            <a:r>
              <a:rPr lang="en-GB" dirty="0"/>
              <a:t>Different group of users with opinions</a:t>
            </a:r>
          </a:p>
          <a:p>
            <a:r>
              <a:rPr lang="en-GB" dirty="0"/>
              <a:t>Can capture a broad range of comments quickly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Link to digital and performance staff/team work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2242A-DF48-4D33-903E-1E9B8457E53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35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03B56-733B-44E7-ABA3-8E79C999414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736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dirty="0"/>
              <a:t>How can tenants support consumer standards assurance on involvement and other Consumer Standards?</a:t>
            </a:r>
          </a:p>
          <a:p>
            <a:pPr lvl="0"/>
            <a:r>
              <a:rPr lang="en-GB" sz="1200" dirty="0"/>
              <a:t>Where can performance targets and reporting give Board assurance?</a:t>
            </a:r>
          </a:p>
          <a:p>
            <a:pPr lvl="0"/>
            <a:r>
              <a:rPr lang="en-GB" sz="1200" dirty="0"/>
              <a:t>Where is engagement more suited than reports and performance information to give Board assurance</a:t>
            </a:r>
          </a:p>
          <a:p>
            <a:pPr lvl="0"/>
            <a:endParaRPr lang="en-GB" sz="1200" dirty="0"/>
          </a:p>
          <a:p>
            <a:r>
              <a:rPr lang="en-GB" dirty="0"/>
              <a:t>Tenant involvement and empowerment standard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Consumer Regulation Review </a:t>
            </a:r>
          </a:p>
          <a:p>
            <a:pPr marL="0" indent="0">
              <a:buNone/>
            </a:pPr>
            <a:r>
              <a:rPr lang="en-GB" i="1" dirty="0"/>
              <a:t>– it is important that Board that are assured of meeting standards which the HCA are not assessing</a:t>
            </a:r>
          </a:p>
          <a:p>
            <a:pPr lvl="0"/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2242A-DF48-4D33-903E-1E9B8457E53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9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05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14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73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50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29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76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35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91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53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21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0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B56D4-4D8A-4CA2-816E-1B4F563188A1}" type="datetimeFigureOut">
              <a:rPr lang="en-GB" smtClean="0"/>
              <a:t>16/01/2018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4368-7A31-44B5-B61F-FA4022804F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5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ublicdomainpictures.net/view-image.php?image=8675&amp;picture=balloons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cs-ccssmath.wikispaces.com/PLC+Meetings" TargetMode="Externa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Task and Finish - 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a few thoughts to get us chatting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Scrutiny.Net</a:t>
            </a:r>
          </a:p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January 2018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391" y="5337962"/>
            <a:ext cx="2499752" cy="1187382"/>
          </a:xfrm>
          <a:prstGeom prst="rect">
            <a:avLst/>
          </a:prstGeom>
        </p:spPr>
      </p:pic>
      <p:pic>
        <p:nvPicPr>
          <p:cNvPr id="4098" name="Picture 2" descr="C:\Users\Yvonne\AppData\Local\Microsoft\Windows\Temporary Internet Files\Content.IE5\H8Z8HAV0\change[2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153" y="115342"/>
            <a:ext cx="280283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3CEA9E-CBEA-4CEA-8911-CFBF43A3D9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3528" y="162741"/>
            <a:ext cx="2304256" cy="184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2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Thinking differently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Regular customer groups</a:t>
            </a:r>
          </a:p>
          <a:p>
            <a:pPr lvl="1"/>
            <a:r>
              <a:rPr lang="en-GB" dirty="0"/>
              <a:t>Scrutiny</a:t>
            </a:r>
          </a:p>
          <a:p>
            <a:pPr lvl="1"/>
            <a:r>
              <a:rPr lang="en-GB" dirty="0"/>
              <a:t>Light touch scrutiny</a:t>
            </a:r>
          </a:p>
          <a:p>
            <a:pPr lvl="1"/>
            <a:r>
              <a:rPr lang="en-GB" dirty="0"/>
              <a:t>Consumer panels</a:t>
            </a:r>
          </a:p>
          <a:p>
            <a:pPr lvl="1"/>
            <a:r>
              <a:rPr lang="en-GB" dirty="0"/>
              <a:t>Service groups</a:t>
            </a:r>
          </a:p>
          <a:p>
            <a:pPr lvl="1"/>
            <a:r>
              <a:rPr lang="en-GB" dirty="0"/>
              <a:t>Tenant and Community associations</a:t>
            </a:r>
          </a:p>
          <a:p>
            <a:pPr marL="514350" indent="-457200"/>
            <a:r>
              <a:rPr lang="en-GB" dirty="0"/>
              <a:t>Task and Finish</a:t>
            </a:r>
          </a:p>
          <a:p>
            <a:pPr marL="514350" indent="-457200"/>
            <a:r>
              <a:rPr lang="en-GB" dirty="0"/>
              <a:t>Large scale events</a:t>
            </a:r>
          </a:p>
          <a:p>
            <a:pPr marL="514350" indent="-457200"/>
            <a:r>
              <a:rPr lang="en-GB" dirty="0"/>
              <a:t>One off activities – shoppers, inspectors, surveys and researchers</a:t>
            </a:r>
          </a:p>
          <a:p>
            <a:pPr marL="57150" indent="0">
              <a:buNone/>
            </a:pPr>
            <a:r>
              <a:rPr lang="en-GB" b="1" dirty="0">
                <a:solidFill>
                  <a:srgbClr val="7030A0"/>
                </a:solidFill>
              </a:rPr>
              <a:t>Or a mix of all of these bespoke to your organisation?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772816"/>
            <a:ext cx="1822450" cy="1111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230" y="5877272"/>
            <a:ext cx="1927478" cy="91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2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Changing Lives Report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More surveys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Better use of insight an big data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Focusing on local empowerment of active citizens to replace the demise of TARAs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Better use of social media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Customer researchers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More evaluation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230" y="5877272"/>
            <a:ext cx="1927478" cy="9155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12776"/>
            <a:ext cx="2025650" cy="1003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89240"/>
            <a:ext cx="18986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1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r>
              <a:rPr lang="en-GB" sz="3600" b="1" dirty="0">
                <a:solidFill>
                  <a:srgbClr val="7030A0"/>
                </a:solidFill>
              </a:rPr>
              <a:t>Are some task better suited to standing groups or semi-regular volunteers?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n-GB" dirty="0"/>
              <a:t>Skills, continuity, the quality of challenge and conversation</a:t>
            </a:r>
          </a:p>
          <a:p>
            <a:pPr lvl="1"/>
            <a:r>
              <a:rPr lang="en-GB" dirty="0"/>
              <a:t>Performance management information</a:t>
            </a:r>
          </a:p>
          <a:p>
            <a:pPr lvl="1"/>
            <a:r>
              <a:rPr lang="en-GB" dirty="0"/>
              <a:t>Annual report to tenants</a:t>
            </a:r>
          </a:p>
          <a:p>
            <a:pPr lvl="1"/>
            <a:r>
              <a:rPr lang="en-GB" dirty="0"/>
              <a:t>VFM look back and forward</a:t>
            </a:r>
          </a:p>
          <a:p>
            <a:pPr lvl="1"/>
            <a:r>
              <a:rPr lang="en-GB" dirty="0"/>
              <a:t>Equalities, complaints, involvement review</a:t>
            </a:r>
          </a:p>
          <a:p>
            <a:pPr lvl="1"/>
            <a:r>
              <a:rPr lang="en-GB" dirty="0">
                <a:solidFill>
                  <a:srgbClr val="7030A0"/>
                </a:solidFill>
              </a:rPr>
              <a:t>3 yearly review of tenant involvement in scrutiny and governance (later)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064764"/>
            <a:ext cx="1847695" cy="1296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596" y="6008033"/>
            <a:ext cx="1789404" cy="84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2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Task and 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Tenant voice can be varied</a:t>
            </a:r>
          </a:p>
          <a:p>
            <a:r>
              <a:rPr lang="en-GB" dirty="0"/>
              <a:t>Fabulous for Policy and Standards review with existing users</a:t>
            </a:r>
          </a:p>
          <a:p>
            <a:r>
              <a:rPr lang="en-GB" dirty="0"/>
              <a:t>Do we mean one focus group or a series of T&amp;F groups?</a:t>
            </a:r>
          </a:p>
          <a:p>
            <a:r>
              <a:rPr lang="en-GB" dirty="0"/>
              <a:t>Database management of occasional contributors and keeping them informed</a:t>
            </a:r>
          </a:p>
          <a:p>
            <a:r>
              <a:rPr lang="en-GB" dirty="0"/>
              <a:t>Volunteering can be at home or in a meeting</a:t>
            </a:r>
          </a:p>
          <a:p>
            <a:r>
              <a:rPr lang="en-GB" dirty="0"/>
              <a:t>Volunteering can be out of hours, by survey or social media</a:t>
            </a:r>
          </a:p>
          <a:p>
            <a:r>
              <a:rPr lang="en-GB" dirty="0"/>
              <a:t>Potential to reward those who give something back</a:t>
            </a:r>
          </a:p>
          <a:p>
            <a:r>
              <a:rPr lang="en-GB" dirty="0"/>
              <a:t>Instant insight and feedback from those who have used the service recently</a:t>
            </a:r>
          </a:p>
          <a:p>
            <a:r>
              <a:rPr lang="en-GB" dirty="0"/>
              <a:t>Can contribute to start up of projects at start or finish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596" y="6008033"/>
            <a:ext cx="1789404" cy="849967"/>
          </a:xfrm>
          <a:prstGeom prst="rect">
            <a:avLst/>
          </a:prstGeom>
        </p:spPr>
      </p:pic>
      <p:pic>
        <p:nvPicPr>
          <p:cNvPr id="1026" name="Picture 2" descr="C:\Users\Yvonne\Desktop\T&amp;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3" y="188641"/>
            <a:ext cx="2160489" cy="180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1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89122-47A4-421D-B95F-2A098B17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Task and Finish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93BB4-5B39-4619-91F3-CCD269413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One day in 1-2 hour slots or breaking this up over a few days: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Training/awareness/capacity building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Sharing performance and survey results/thoughts of managers or satisfaction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would as a customer change/improve</a:t>
            </a:r>
          </a:p>
          <a:p>
            <a:pPr marL="0" indent="0">
              <a:buNone/>
            </a:pPr>
            <a:r>
              <a:rPr lang="en-GB" dirty="0"/>
              <a:t>Write up by involved tenants with staff or just staff actions of the day (signed off)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8FF4EC-33F6-4954-B451-9B26E4DF5A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130" y="152308"/>
            <a:ext cx="1863870" cy="11430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3CE549-805C-45CF-AD7C-0DAADB1BB7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1520" y="169750"/>
            <a:ext cx="1514856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7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150" y="26064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endParaRPr lang="en-GB" sz="2700" b="1" dirty="0">
              <a:solidFill>
                <a:srgbClr val="7030A0"/>
              </a:solidFill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880" y="1556792"/>
            <a:ext cx="2606402" cy="34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59632" y="332656"/>
            <a:ext cx="6840760" cy="65253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5800" b="1" dirty="0">
                <a:solidFill>
                  <a:srgbClr val="7030A0"/>
                </a:solidFill>
              </a:rPr>
              <a:t>Discussion time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sz="16000" dirty="0">
              <a:hlinkClick r:id="" action="ppaction://noaction"/>
            </a:endParaRPr>
          </a:p>
          <a:p>
            <a:pPr marL="0" indent="0" algn="ctr">
              <a:buNone/>
            </a:pPr>
            <a:r>
              <a:rPr lang="en-GB" sz="4600" dirty="0">
                <a:hlinkClick r:id="" action="ppaction://noaction"/>
              </a:rPr>
              <a:t>yvonne@tenantadvisor.net</a:t>
            </a:r>
            <a:endParaRPr lang="en-GB" sz="4600" dirty="0"/>
          </a:p>
          <a:p>
            <a:pPr marL="0" indent="0" algn="ctr">
              <a:buNone/>
            </a:pPr>
            <a:r>
              <a:rPr lang="en-GB" sz="4600" dirty="0"/>
              <a:t>07867 974659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602" y="5805264"/>
            <a:ext cx="1927478" cy="91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68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132E-9E7B-4F60-8118-A642B0D1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For later…..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870B2-FAB9-47EA-BD46-47947A3B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2.2.4 </a:t>
            </a:r>
          </a:p>
          <a:p>
            <a:pPr marL="0" indent="0" algn="ctr">
              <a:buNone/>
            </a:pPr>
            <a:r>
              <a:rPr lang="en-GB" u="sng" dirty="0"/>
              <a:t>Tenant involvement and Empowerment Standard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Registered providers shall </a:t>
            </a:r>
            <a:r>
              <a:rPr lang="en-GB" b="1" dirty="0">
                <a:solidFill>
                  <a:srgbClr val="7030A0"/>
                </a:solidFill>
              </a:rPr>
              <a:t>consult tenants at least once every three years on the best way of involving tenants in the governance and scrutiny</a:t>
            </a:r>
            <a:r>
              <a:rPr lang="en-GB" dirty="0">
                <a:solidFill>
                  <a:srgbClr val="7030A0"/>
                </a:solidFill>
              </a:rPr>
              <a:t> of the organisation’s housing management service.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380FB3-447E-4AB4-8D16-FBD3A68AE5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70417"/>
            <a:ext cx="1684015" cy="134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560</Words>
  <Application>Microsoft Office PowerPoint</Application>
  <PresentationFormat>On-screen Show (4:3)</PresentationFormat>
  <Paragraphs>86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Task and Finish -  a few thoughts to get us chatting</vt:lpstr>
      <vt:lpstr>Thinking differently</vt:lpstr>
      <vt:lpstr>Changing Lives Report </vt:lpstr>
      <vt:lpstr> Are some task better suited to standing groups or semi-regular volunteers?</vt:lpstr>
      <vt:lpstr>Task and finish</vt:lpstr>
      <vt:lpstr>Task and Finish choice</vt:lpstr>
      <vt:lpstr> </vt:lpstr>
      <vt:lpstr>For later…..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Engagement in tougher times</dc:title>
  <dc:creator>Yvonne</dc:creator>
  <cp:lastModifiedBy>daviesyvonne@btinternet.com</cp:lastModifiedBy>
  <cp:revision>25</cp:revision>
  <dcterms:created xsi:type="dcterms:W3CDTF">2016-05-20T07:07:58Z</dcterms:created>
  <dcterms:modified xsi:type="dcterms:W3CDTF">2018-01-16T15:53:37Z</dcterms:modified>
</cp:coreProperties>
</file>