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68" r:id="rId7"/>
    <p:sldId id="271" r:id="rId8"/>
    <p:sldId id="272" r:id="rId9"/>
    <p:sldId id="269" r:id="rId10"/>
    <p:sldId id="266" r:id="rId11"/>
    <p:sldId id="27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5D57A6"/>
    <a:srgbClr val="F1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294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5A5C-A40B-4B1B-A856-70EFDF97EDB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133F-C2B2-4990-9C3D-31F2DB750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Value – social value consultancy, which can be certification, training on social value and its use, creating new values for the UK SVB.</a:t>
            </a:r>
          </a:p>
          <a:p>
            <a:r>
              <a:rPr lang="en-GB" dirty="0"/>
              <a:t>Local – community investment strategies and housing associations delivering sport and physical activity </a:t>
            </a:r>
          </a:p>
          <a:p>
            <a:r>
              <a:rPr lang="en-GB" dirty="0"/>
              <a:t>Insight – </a:t>
            </a:r>
            <a:r>
              <a:rPr lang="en-GB" dirty="0" err="1"/>
              <a:t>RnD</a:t>
            </a:r>
            <a:r>
              <a:rPr lang="en-GB" dirty="0"/>
              <a:t> for HACT. Community Investment and the bottom line; service delivery evaluations; building evidence in the housing sector; the Insight tools</a:t>
            </a:r>
          </a:p>
          <a:p>
            <a:r>
              <a:rPr lang="en-GB" dirty="0"/>
              <a:t>Health – brokering relationships between NHS and HAs; service delivery evaluations</a:t>
            </a:r>
          </a:p>
          <a:p>
            <a:r>
              <a:rPr lang="en-GB" dirty="0"/>
              <a:t>Digital – digital strategy and assessment of maturity; Launchpad for tech innovations;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8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4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0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9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7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9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133F-C2B2-4990-9C3D-31F2DB7509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9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9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0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4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1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7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10E6-BBA3-4C0D-B00E-B8DD1756BD7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E2D5-BE30-4ED4-AF90-739CC5355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campaigntoendloneliness.org/wp-content/uploads/The-Missing-Million-report-FINAL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abody.org.uk/media/2394/21st-century-peabody-report.pdf" TargetMode="External"/><Relationship Id="rId11" Type="http://schemas.openxmlformats.org/officeDocument/2006/relationships/hyperlink" Target="https://www.nesta.org.uk/" TargetMode="External"/><Relationship Id="rId5" Type="http://schemas.openxmlformats.org/officeDocument/2006/relationships/hyperlink" Target="https://advantec.co.uk/ecommerce-consumer-behaviour-survey-2017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social-life.co/public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heodi/shared/wiki/Finding-Open-Data?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13648"/>
            <a:ext cx="12191999" cy="3956061"/>
          </a:xfrm>
          <a:prstGeom prst="rect">
            <a:avLst/>
          </a:prstGeom>
          <a:solidFill>
            <a:srgbClr val="5D5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r="15954" b="22206"/>
          <a:stretch/>
        </p:blipFill>
        <p:spPr>
          <a:xfrm>
            <a:off x="5051685" y="-14990"/>
            <a:ext cx="7135318" cy="395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4306919"/>
            <a:ext cx="2757072" cy="1116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5711252"/>
            <a:ext cx="12187004" cy="1146748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01635" y="4503667"/>
            <a:ext cx="623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rgbClr val="5D57A6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Gaining Customer Insight  </a:t>
            </a:r>
            <a:endParaRPr lang="en-GB" sz="2400" dirty="0">
              <a:solidFill>
                <a:srgbClr val="96969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685" y="6084571"/>
            <a:ext cx="262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antGarde Bk BT" panose="020B0402020202020204" pitchFamily="34" charset="0"/>
              </a:rPr>
              <a:t>www.hact.org.uk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7DBF2-3AE8-42A8-8DBF-A633B84C7965}"/>
              </a:ext>
            </a:extLst>
          </p:cNvPr>
          <p:cNvSpPr txBox="1"/>
          <p:nvPr/>
        </p:nvSpPr>
        <p:spPr>
          <a:xfrm>
            <a:off x="3896324" y="5014767"/>
            <a:ext cx="784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969696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Laura Carmody, Head of Insight and Product Development</a:t>
            </a:r>
            <a:endParaRPr lang="en-GB" sz="1600" dirty="0">
              <a:solidFill>
                <a:srgbClr val="96969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1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5161722" y="733733"/>
            <a:ext cx="633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Who Am I</a:t>
            </a:r>
            <a:r>
              <a:rPr lang="en-GB" sz="2400" dirty="0">
                <a:solidFill>
                  <a:srgbClr val="5D57A6"/>
                </a:solidFill>
              </a:rPr>
              <a:t>? Who are HACT?</a:t>
            </a:r>
            <a:endParaRPr lang="en-GB" dirty="0">
              <a:solidFill>
                <a:srgbClr val="5D57A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7B6F55-1DBA-4D92-A311-A708DD7BA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Dr Laura Carmody – Head of Insight and Product Development at HACT.</a:t>
            </a:r>
          </a:p>
          <a:p>
            <a:r>
              <a:rPr lang="en-GB" dirty="0"/>
              <a:t>Joined HACT in July 2017; Prior to this – Performance and Information Business Analyst at East Thames (now part of L&amp;Q)</a:t>
            </a:r>
          </a:p>
          <a:p>
            <a:r>
              <a:rPr lang="en-GB" dirty="0"/>
              <a:t>Prior to that I was a teacher and a geologist</a:t>
            </a:r>
          </a:p>
          <a:p>
            <a:r>
              <a:rPr lang="en-GB" dirty="0">
                <a:solidFill>
                  <a:srgbClr val="5D57A6"/>
                </a:solidFill>
              </a:rPr>
              <a:t>AND HACT…</a:t>
            </a:r>
          </a:p>
          <a:p>
            <a:r>
              <a:rPr lang="en-GB" dirty="0"/>
              <a:t>Originally set up in the 1960s to help set up housing associations but rebranded in 2012 as the Ideas and Innovation agency for housing.</a:t>
            </a:r>
          </a:p>
          <a:p>
            <a:r>
              <a:rPr lang="en-GB" dirty="0"/>
              <a:t>We now focus on driving innovation in the housing sector and supply chain.</a:t>
            </a:r>
          </a:p>
          <a:p>
            <a:r>
              <a:rPr lang="en-GB" dirty="0"/>
              <a:t>Projects cover 5 workstreams; Value, Local, Insight, Health and Digital.</a:t>
            </a:r>
          </a:p>
        </p:txBody>
      </p:sp>
    </p:spTree>
    <p:extLst>
      <p:ext uri="{BB962C8B-B14F-4D97-AF65-F5344CB8AC3E}">
        <p14:creationId xmlns:p14="http://schemas.microsoft.com/office/powerpoint/2010/main" val="2877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3727938" y="733733"/>
            <a:ext cx="776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Current HACT projects looking at gaining Insight</a:t>
            </a:r>
            <a:endParaRPr lang="en-GB" dirty="0">
              <a:solidFill>
                <a:srgbClr val="5D57A6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66AF9-AFE4-462E-A159-079EF9058794}"/>
              </a:ext>
            </a:extLst>
          </p:cNvPr>
          <p:cNvSpPr/>
          <p:nvPr/>
        </p:nvSpPr>
        <p:spPr>
          <a:xfrm>
            <a:off x="576776" y="1346233"/>
            <a:ext cx="4734236" cy="5135273"/>
          </a:xfrm>
          <a:prstGeom prst="roundRect">
            <a:avLst/>
          </a:prstGeom>
          <a:solidFill>
            <a:srgbClr val="5D5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/>
              <a:t>Resident Satisfaction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Looking at changing the way we look at resident satisfaction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Key drivers and actionable insights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Not just focussing on your dissatisfied residents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Resident feedback from focus groups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Personas/segmentation of resident feedback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Report launch Late Feb/Early March</a:t>
            </a:r>
          </a:p>
          <a:p>
            <a:pPr algn="ctr"/>
            <a:endParaRPr lang="en-GB" sz="2000" b="1" u="sng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B4DA79-6940-48D8-BA57-BE98EFDE73EF}"/>
              </a:ext>
            </a:extLst>
          </p:cNvPr>
          <p:cNvSpPr/>
          <p:nvPr/>
        </p:nvSpPr>
        <p:spPr>
          <a:xfrm>
            <a:off x="6763219" y="1308599"/>
            <a:ext cx="4734236" cy="5135273"/>
          </a:xfrm>
          <a:prstGeom prst="roundRect">
            <a:avLst/>
          </a:prstGeom>
          <a:solidFill>
            <a:srgbClr val="5D5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/>
              <a:t>Random Control Trials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400" dirty="0"/>
              <a:t>HACT has worked a lot on standards of evidence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400" dirty="0"/>
              <a:t>RCTs are great way of generating evidence about what works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400" dirty="0"/>
              <a:t>Employability and health interventions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400" dirty="0"/>
              <a:t>Evidence launch – 1</a:t>
            </a:r>
            <a:r>
              <a:rPr lang="en-GB" sz="2400" baseline="30000" dirty="0"/>
              <a:t>st</a:t>
            </a:r>
            <a:r>
              <a:rPr lang="en-GB" sz="2400" dirty="0"/>
              <a:t> round April 2018, 2</a:t>
            </a:r>
            <a:r>
              <a:rPr lang="en-GB" sz="2400" baseline="30000" dirty="0"/>
              <a:t>nd</a:t>
            </a:r>
            <a:r>
              <a:rPr lang="en-GB" sz="2400" dirty="0"/>
              <a:t> round end of 2018</a:t>
            </a:r>
          </a:p>
        </p:txBody>
      </p:sp>
    </p:spTree>
    <p:extLst>
      <p:ext uri="{BB962C8B-B14F-4D97-AF65-F5344CB8AC3E}">
        <p14:creationId xmlns:p14="http://schemas.microsoft.com/office/powerpoint/2010/main" val="298611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3727938" y="733733"/>
            <a:ext cx="776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Community Insight and Value Insight</a:t>
            </a:r>
            <a:endParaRPr lang="en-GB" dirty="0">
              <a:solidFill>
                <a:srgbClr val="5D57A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34B22-6593-4684-9E18-9C955A0FE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68" r="55065" b="19562"/>
          <a:stretch/>
        </p:blipFill>
        <p:spPr>
          <a:xfrm>
            <a:off x="183302" y="1397519"/>
            <a:ext cx="6228787" cy="2951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29F726-1D13-4209-8146-E41B5A88BC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86" r="54352" b="18709"/>
          <a:stretch/>
        </p:blipFill>
        <p:spPr>
          <a:xfrm>
            <a:off x="5954568" y="3718691"/>
            <a:ext cx="6121828" cy="2905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93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3727938" y="733733"/>
            <a:ext cx="776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New data on Community Insight</a:t>
            </a:r>
            <a:endParaRPr lang="en-GB" dirty="0">
              <a:solidFill>
                <a:srgbClr val="5D57A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390FB-F8E7-47D1-AA56-1941C0718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86" r="67998" b="21268"/>
          <a:stretch/>
        </p:blipFill>
        <p:spPr>
          <a:xfrm>
            <a:off x="426263" y="2013560"/>
            <a:ext cx="5922867" cy="38664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6AC3EB-AC18-416E-82A2-948806409335}"/>
              </a:ext>
            </a:extLst>
          </p:cNvPr>
          <p:cNvGrpSpPr/>
          <p:nvPr/>
        </p:nvGrpSpPr>
        <p:grpSpPr>
          <a:xfrm>
            <a:off x="6662881" y="1477325"/>
            <a:ext cx="4834574" cy="3449954"/>
            <a:chOff x="7612696" y="2407446"/>
            <a:chExt cx="4246369" cy="28285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8C6F76-06BB-4C01-B65E-4038B5828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731" t="11347" r="32269" b="78819"/>
            <a:stretch/>
          </p:blipFill>
          <p:spPr>
            <a:xfrm>
              <a:off x="7612696" y="2407446"/>
              <a:ext cx="4246369" cy="5590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2066DE-DDA5-4B9F-9F57-3A96873BB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923" t="62038" r="37560" b="6523"/>
            <a:stretch/>
          </p:blipFill>
          <p:spPr>
            <a:xfrm>
              <a:off x="7612696" y="3235351"/>
              <a:ext cx="4246369" cy="2000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72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3727938" y="733733"/>
            <a:ext cx="776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Insight Tools</a:t>
            </a:r>
            <a:endParaRPr lang="en-GB" dirty="0">
              <a:solidFill>
                <a:srgbClr val="5D57A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8015-A645-4F54-9D02-93D25B4D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62" y="1467573"/>
            <a:ext cx="11071191" cy="9661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way that HACT have curated help for housing providers to gain further Insight is through Community Insight and partner products.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FA44A-A193-40D4-9577-DBAC5B437001}"/>
              </a:ext>
            </a:extLst>
          </p:cNvPr>
          <p:cNvSpPr/>
          <p:nvPr/>
        </p:nvSpPr>
        <p:spPr>
          <a:xfrm>
            <a:off x="426263" y="5531609"/>
            <a:ext cx="4060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https://www.campaigntoendloneliness.org/wp-content/uploads/The-Missing-Million-report-FINAL.pdf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08469-B983-42B2-9B88-81ADCE4005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46" t="22893" r="21654" b="5356"/>
          <a:stretch/>
        </p:blipFill>
        <p:spPr>
          <a:xfrm>
            <a:off x="548640" y="2573795"/>
            <a:ext cx="3938040" cy="2816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3C3A66-1C9B-4A48-90E0-F87038B6D5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01" t="17072" r="43691" b="5355"/>
          <a:stretch/>
        </p:blipFill>
        <p:spPr>
          <a:xfrm>
            <a:off x="6658314" y="2446500"/>
            <a:ext cx="2534298" cy="3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4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5161722" y="733733"/>
            <a:ext cx="633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Other sources of Data for Insight</a:t>
            </a:r>
            <a:endParaRPr lang="en-GB" dirty="0">
              <a:solidFill>
                <a:srgbClr val="5D57A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BF0EA-B67C-4D54-AC0C-CE37E434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" t="12676" r="16808" b="13372"/>
          <a:stretch/>
        </p:blipFill>
        <p:spPr>
          <a:xfrm>
            <a:off x="383603" y="1544893"/>
            <a:ext cx="5445541" cy="27637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CDEA4-FC1B-488B-AC3B-B185396DEC5D}"/>
              </a:ext>
            </a:extLst>
          </p:cNvPr>
          <p:cNvSpPr/>
          <p:nvPr/>
        </p:nvSpPr>
        <p:spPr>
          <a:xfrm>
            <a:off x="555675" y="40795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https://advantec.co.uk/ecommerce-consumer-behaviour-survey-2017/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B529F-1CB5-4E3D-9AAE-1B7BA736CA86}"/>
              </a:ext>
            </a:extLst>
          </p:cNvPr>
          <p:cNvSpPr/>
          <p:nvPr/>
        </p:nvSpPr>
        <p:spPr>
          <a:xfrm>
            <a:off x="6564923" y="3046486"/>
            <a:ext cx="5243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https://www.peabody.org.uk/media/2394/21st-century-peabody-report.pdf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305E4D-C24C-48E9-8CE7-DA35FFEF48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730" t="50754" r="29962" b="13920"/>
          <a:stretch/>
        </p:blipFill>
        <p:spPr>
          <a:xfrm>
            <a:off x="7203089" y="1533989"/>
            <a:ext cx="3038191" cy="14607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F40D3-EC3E-4757-902E-B10C090CE9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615" t="12013" r="15423" b="8178"/>
          <a:stretch/>
        </p:blipFill>
        <p:spPr>
          <a:xfrm>
            <a:off x="7563972" y="3850388"/>
            <a:ext cx="4431081" cy="2801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A43F06-E51D-477C-B408-121FEFCD43C7}"/>
              </a:ext>
            </a:extLst>
          </p:cNvPr>
          <p:cNvSpPr/>
          <p:nvPr/>
        </p:nvSpPr>
        <p:spPr>
          <a:xfrm>
            <a:off x="3818651" y="5795399"/>
            <a:ext cx="3745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http://www.social-life.co/publication/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A65C7F-33A8-4C00-A02B-5B35EB63D9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424" t="12905" r="13807" b="54053"/>
          <a:stretch/>
        </p:blipFill>
        <p:spPr>
          <a:xfrm>
            <a:off x="364484" y="4835945"/>
            <a:ext cx="3657601" cy="9467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8D3B70-8BFC-45C5-BD01-92F208A4B313}"/>
              </a:ext>
            </a:extLst>
          </p:cNvPr>
          <p:cNvSpPr/>
          <p:nvPr/>
        </p:nvSpPr>
        <p:spPr>
          <a:xfrm>
            <a:off x="3955872" y="4877929"/>
            <a:ext cx="269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1"/>
              </a:rPr>
              <a:t>https://www.nesta.org.uk/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92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6263" y="1270964"/>
            <a:ext cx="11071192" cy="0"/>
          </a:xfrm>
          <a:prstGeom prst="line">
            <a:avLst/>
          </a:prstGeom>
          <a:ln w="1270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" y="470775"/>
            <a:ext cx="1856756" cy="603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0" y="6775553"/>
            <a:ext cx="12192000" cy="158145"/>
          </a:xfrm>
          <a:prstGeom prst="rect">
            <a:avLst/>
          </a:prstGeom>
          <a:solidFill>
            <a:srgbClr val="5D57A6"/>
          </a:solidFill>
          <a:ln>
            <a:solidFill>
              <a:srgbClr val="5D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6678115"/>
            <a:ext cx="12192000" cy="45719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63837-F383-4FBD-AEB5-B73119618105}"/>
              </a:ext>
            </a:extLst>
          </p:cNvPr>
          <p:cNvSpPr txBox="1"/>
          <p:nvPr/>
        </p:nvSpPr>
        <p:spPr>
          <a:xfrm>
            <a:off x="5161722" y="733733"/>
            <a:ext cx="633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D57A6"/>
                </a:solidFill>
              </a:rPr>
              <a:t>Other sources of Data for Insight</a:t>
            </a:r>
            <a:endParaRPr lang="en-GB" dirty="0">
              <a:solidFill>
                <a:srgbClr val="5D57A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8391D0-25CA-4F85-B3F5-4C77FFC2CA94}"/>
              </a:ext>
            </a:extLst>
          </p:cNvPr>
          <p:cNvSpPr/>
          <p:nvPr/>
        </p:nvSpPr>
        <p:spPr>
          <a:xfrm>
            <a:off x="750512" y="3273004"/>
            <a:ext cx="10477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hlinkClick r:id="rId4"/>
              </a:rPr>
              <a:t>https://github.com/theodi/shared/wiki/Finding-Open-Data?</a:t>
            </a:r>
            <a:endParaRPr lang="en-GB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239459-FC98-456E-8114-E1CC65BD9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find out about more open data sources, some of which are already in Community Insight, but others are not possible to visualise in CI, have a look at this blog and the related links.</a:t>
            </a:r>
          </a:p>
        </p:txBody>
      </p:sp>
    </p:spTree>
    <p:extLst>
      <p:ext uri="{BB962C8B-B14F-4D97-AF65-F5344CB8AC3E}">
        <p14:creationId xmlns:p14="http://schemas.microsoft.com/office/powerpoint/2010/main" val="79805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13648"/>
            <a:ext cx="12191999" cy="3956061"/>
          </a:xfrm>
          <a:prstGeom prst="rect">
            <a:avLst/>
          </a:prstGeom>
          <a:solidFill>
            <a:srgbClr val="5D5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64" y="4260457"/>
            <a:ext cx="2757072" cy="1144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5726242"/>
            <a:ext cx="12187004" cy="1146748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89154" y="6084571"/>
            <a:ext cx="206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antGarde Bk BT" panose="020B0402020202020204" pitchFamily="34" charset="0"/>
              </a:rPr>
              <a:t>www.hact.org.uk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6635" y="1133922"/>
            <a:ext cx="20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vantGarde Bk BT" panose="020B0402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0" y="2279951"/>
            <a:ext cx="381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vantGarde Bk BT" panose="020B0402020202020204" pitchFamily="34" charset="0"/>
              </a:rPr>
              <a:t>Laura Carmody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vantGarde Bk BT" panose="020B0402020202020204" pitchFamily="34" charset="0"/>
              </a:rPr>
              <a:t>Laura.carmody@hact.org.uk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9131" y="6108492"/>
            <a:ext cx="206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antGarde Bk BT" panose="020B0402020202020204" pitchFamily="34" charset="0"/>
              </a:rPr>
              <a:t>020 7250 8500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4065" y="6123482"/>
            <a:ext cx="297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antGarde Bk BT" panose="020B0402020202020204" pitchFamily="34" charset="0"/>
              </a:rPr>
              <a:t>49-51 East Rd, London</a:t>
            </a:r>
          </a:p>
        </p:txBody>
      </p:sp>
    </p:spTree>
    <p:extLst>
      <p:ext uri="{BB962C8B-B14F-4D97-AF65-F5344CB8AC3E}">
        <p14:creationId xmlns:p14="http://schemas.microsoft.com/office/powerpoint/2010/main" val="342214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CT Inisght_priorities_Staff Meeting_24Aug" id="{C3E2853A-FE83-4E76-B246-038549E2ECEA}" vid="{36F27B6D-7208-4B02-8C2D-00524EAA7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163AEA8910042AE042794187717EE" ma:contentTypeVersion="" ma:contentTypeDescription="Create a new document." ma:contentTypeScope="" ma:versionID="ee6e514f59990177381e2ca1da7fb90f">
  <xsd:schema xmlns:xsd="http://www.w3.org/2001/XMLSchema" xmlns:xs="http://www.w3.org/2001/XMLSchema" xmlns:p="http://schemas.microsoft.com/office/2006/metadata/properties" xmlns:ns2="95fb3300-75cd-4d09-bba4-14f77b84b256" xmlns:ns3="f444e83b-3bb1-4eee-93be-fe00080512ba" targetNamespace="http://schemas.microsoft.com/office/2006/metadata/properties" ma:root="true" ma:fieldsID="a0899600081b939fd50396e9c70f8782" ns2:_="" ns3:_="">
    <xsd:import namespace="95fb3300-75cd-4d09-bba4-14f77b84b256"/>
    <xsd:import namespace="f444e83b-3bb1-4eee-93be-fe00080512b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b3300-75cd-4d09-bba4-14f77b84b2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4e83b-3bb1-4eee-93be-fe00080512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0A752-A4B7-4566-AE50-447E5F264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b3300-75cd-4d09-bba4-14f77b84b256"/>
    <ds:schemaRef ds:uri="f444e83b-3bb1-4eee-93be-fe0008051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1AF947-997C-44FF-82E6-290B3AE6038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444e83b-3bb1-4eee-93be-fe00080512ba"/>
    <ds:schemaRef ds:uri="95fb3300-75cd-4d09-bba4-14f77b84b25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907B9B-3F39-4B2A-A56F-9914CE6A0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508</Words>
  <Application>Microsoft Office PowerPoint</Application>
  <PresentationFormat>Widescreen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AvantGarde Bk BT</vt:lpstr>
      <vt:lpstr>Calibri</vt:lpstr>
      <vt:lpstr>Calibri Light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Heydenrych</dc:creator>
  <cp:lastModifiedBy>Laura Carmody</cp:lastModifiedBy>
  <cp:revision>85</cp:revision>
  <dcterms:created xsi:type="dcterms:W3CDTF">2016-07-05T08:19:56Z</dcterms:created>
  <dcterms:modified xsi:type="dcterms:W3CDTF">2018-01-16T20:57:44Z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0x01010055E163AEA8910042AE042794187717EE</vt:lpwstr>
  </property>
</Properties>
</file>