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93383B-32BC-4164-869A-8BB68770CCB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0AE2716B-B282-405D-AD4F-5E0851BBCC80}">
      <dgm:prSet phldrT="[Text]" custT="1"/>
      <dgm:spPr/>
      <dgm:t>
        <a:bodyPr/>
        <a:lstStyle/>
        <a:p>
          <a:pPr algn="ctr"/>
          <a:r>
            <a:rPr lang="en-GB" sz="1400" b="1" u="sng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Operational Feedback</a:t>
          </a:r>
        </a:p>
        <a:p>
          <a:pPr algn="ctr"/>
          <a:endParaRPr lang="en-GB" sz="1400" b="1" dirty="0">
            <a:latin typeface="Arial" pitchFamily="34" charset="0"/>
            <a:cs typeface="Arial" pitchFamily="34" charset="0"/>
          </a:endParaRPr>
        </a:p>
        <a:p>
          <a:pPr algn="l"/>
          <a:r>
            <a:rPr lang="en-GB" sz="1400" b="1" dirty="0">
              <a:latin typeface="Arial" pitchFamily="34" charset="0"/>
              <a:cs typeface="Arial" pitchFamily="34" charset="0"/>
            </a:rPr>
            <a:t> </a:t>
          </a:r>
          <a:r>
            <a:rPr lang="en-GB" sz="1400" b="0" dirty="0">
              <a:latin typeface="Arial" pitchFamily="34" charset="0"/>
              <a:cs typeface="Arial" pitchFamily="34" charset="0"/>
            </a:rPr>
            <a:t>- Real </a:t>
          </a:r>
          <a:r>
            <a:rPr lang="en-GB" sz="1400" b="0" dirty="0" smtClean="0">
              <a:latin typeface="Arial" pitchFamily="34" charset="0"/>
              <a:cs typeface="Arial" pitchFamily="34" charset="0"/>
            </a:rPr>
            <a:t>time feedback</a:t>
          </a:r>
          <a:endParaRPr lang="en-GB" sz="1400" b="0" dirty="0">
            <a:latin typeface="Arial" pitchFamily="34" charset="0"/>
            <a:cs typeface="Arial" pitchFamily="34" charset="0"/>
          </a:endParaRPr>
        </a:p>
        <a:p>
          <a:pPr algn="l"/>
          <a:r>
            <a:rPr lang="en-GB" sz="1400" b="0" dirty="0">
              <a:latin typeface="Arial" pitchFamily="34" charset="0"/>
              <a:cs typeface="Arial" pitchFamily="34" charset="0"/>
            </a:rPr>
            <a:t> - Not much </a:t>
          </a:r>
          <a:r>
            <a:rPr lang="en-GB" sz="1400" b="0" dirty="0" smtClean="0">
              <a:latin typeface="Arial" pitchFamily="34" charset="0"/>
              <a:cs typeface="Arial" pitchFamily="34" charset="0"/>
            </a:rPr>
            <a:t>detail </a:t>
          </a:r>
        </a:p>
        <a:p>
          <a:pPr algn="l"/>
          <a:r>
            <a:rPr lang="en-GB" sz="1400" b="0" dirty="0" smtClean="0">
              <a:latin typeface="Arial" pitchFamily="34" charset="0"/>
              <a:cs typeface="Arial" pitchFamily="34" charset="0"/>
            </a:rPr>
            <a:t>-  Greater inputs </a:t>
          </a:r>
          <a:endParaRPr lang="en-GB" sz="1400" b="0" dirty="0">
            <a:latin typeface="Arial" pitchFamily="34" charset="0"/>
            <a:cs typeface="Arial" pitchFamily="34" charset="0"/>
          </a:endParaRPr>
        </a:p>
        <a:p>
          <a:pPr algn="l"/>
          <a:r>
            <a:rPr lang="en-GB" sz="1400" b="0" dirty="0">
              <a:latin typeface="Arial" pitchFamily="34" charset="0"/>
              <a:cs typeface="Arial" pitchFamily="34" charset="0"/>
            </a:rPr>
            <a:t> - Used by 50% FTSE 250</a:t>
          </a:r>
        </a:p>
        <a:p>
          <a:pPr algn="l"/>
          <a:r>
            <a:rPr lang="en-GB" sz="1400" b="0" dirty="0">
              <a:latin typeface="Arial" pitchFamily="34" charset="0"/>
              <a:cs typeface="Arial" pitchFamily="34" charset="0"/>
            </a:rPr>
            <a:t> - Fits </a:t>
          </a:r>
          <a:r>
            <a:rPr lang="en-GB" sz="1400" b="0" dirty="0" smtClean="0">
              <a:latin typeface="Arial" pitchFamily="34" charset="0"/>
              <a:cs typeface="Arial" pitchFamily="34" charset="0"/>
            </a:rPr>
            <a:t>channel shift</a:t>
          </a:r>
          <a:endParaRPr lang="en-GB" sz="1400" b="0" dirty="0">
            <a:latin typeface="Arial" pitchFamily="34" charset="0"/>
            <a:cs typeface="Arial" pitchFamily="34" charset="0"/>
          </a:endParaRPr>
        </a:p>
        <a:p>
          <a:pPr algn="l"/>
          <a:r>
            <a:rPr lang="en-GB" sz="1400" b="0" dirty="0">
              <a:latin typeface="Arial" pitchFamily="34" charset="0"/>
              <a:cs typeface="Arial" pitchFamily="34" charset="0"/>
            </a:rPr>
            <a:t> - Automated </a:t>
          </a:r>
          <a:r>
            <a:rPr lang="en-GB" sz="1400" b="0" dirty="0" smtClean="0">
              <a:latin typeface="Arial" pitchFamily="34" charset="0"/>
              <a:cs typeface="Arial" pitchFamily="34" charset="0"/>
            </a:rPr>
            <a:t>approach </a:t>
          </a:r>
          <a:endParaRPr lang="en-GB" sz="1400" b="0" dirty="0">
            <a:latin typeface="Arial" pitchFamily="34" charset="0"/>
            <a:cs typeface="Arial" pitchFamily="34" charset="0"/>
          </a:endParaRPr>
        </a:p>
        <a:p>
          <a:pPr algn="l"/>
          <a:r>
            <a:rPr lang="en-GB" sz="1400" b="0" dirty="0">
              <a:latin typeface="Arial" pitchFamily="34" charset="0"/>
              <a:cs typeface="Arial" pitchFamily="34" charset="0"/>
            </a:rPr>
            <a:t> - Dashboard for </a:t>
          </a:r>
          <a:r>
            <a:rPr lang="en-GB" sz="1400" b="0" dirty="0" smtClean="0">
              <a:latin typeface="Arial" pitchFamily="34" charset="0"/>
              <a:cs typeface="Arial" pitchFamily="34" charset="0"/>
            </a:rPr>
            <a:t>staff</a:t>
          </a:r>
          <a:endParaRPr lang="en-GB" sz="1400" b="0" dirty="0">
            <a:latin typeface="Arial" pitchFamily="34" charset="0"/>
            <a:cs typeface="Arial" pitchFamily="34" charset="0"/>
          </a:endParaRPr>
        </a:p>
        <a:p>
          <a:pPr algn="l"/>
          <a:r>
            <a:rPr lang="en-GB" sz="1400" b="0" dirty="0">
              <a:latin typeface="Arial" pitchFamily="34" charset="0"/>
              <a:cs typeface="Arial" pitchFamily="34" charset="0"/>
            </a:rPr>
            <a:t> - Instant </a:t>
          </a:r>
          <a:r>
            <a:rPr lang="en-GB" sz="1400" b="0" dirty="0" smtClean="0">
              <a:latin typeface="Arial" pitchFamily="34" charset="0"/>
              <a:cs typeface="Arial" pitchFamily="34" charset="0"/>
            </a:rPr>
            <a:t>performance data</a:t>
          </a:r>
          <a:endParaRPr lang="en-GB" sz="1000" b="1" dirty="0">
            <a:latin typeface="Arial" pitchFamily="34" charset="0"/>
            <a:cs typeface="Arial" pitchFamily="34" charset="0"/>
          </a:endParaRPr>
        </a:p>
      </dgm:t>
    </dgm:pt>
    <dgm:pt modelId="{D8E75651-030F-4594-A6FE-3DC09CB6E11D}" type="parTrans" cxnId="{C2B75EF3-F532-4EB0-AE5B-7E7D3895D8AC}">
      <dgm:prSet/>
      <dgm:spPr/>
      <dgm:t>
        <a:bodyPr/>
        <a:lstStyle/>
        <a:p>
          <a:endParaRPr lang="en-GB"/>
        </a:p>
      </dgm:t>
    </dgm:pt>
    <dgm:pt modelId="{B49D300E-6980-4BF7-AB13-58C92AA81D6E}" type="sibTrans" cxnId="{C2B75EF3-F532-4EB0-AE5B-7E7D3895D8AC}">
      <dgm:prSet/>
      <dgm:spPr/>
      <dgm:t>
        <a:bodyPr/>
        <a:lstStyle/>
        <a:p>
          <a:endParaRPr lang="en-GB"/>
        </a:p>
      </dgm:t>
    </dgm:pt>
    <dgm:pt modelId="{33322A8C-02EB-4D7D-B862-70DA27B72333}">
      <dgm:prSet phldrT="[Text]" custT="1"/>
      <dgm:spPr/>
      <dgm:t>
        <a:bodyPr/>
        <a:lstStyle/>
        <a:p>
          <a:pPr algn="ctr"/>
          <a:r>
            <a:rPr lang="en-GB" sz="1400" b="1" u="sng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Strategic </a:t>
          </a:r>
          <a:r>
            <a:rPr lang="en-GB" sz="1400" b="1" u="sng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Research</a:t>
          </a:r>
        </a:p>
        <a:p>
          <a:pPr algn="ctr"/>
          <a:endParaRPr lang="en-GB" sz="1400" b="1" dirty="0">
            <a:latin typeface="Arial" pitchFamily="34" charset="0"/>
            <a:cs typeface="Arial" pitchFamily="34" charset="0"/>
          </a:endParaRPr>
        </a:p>
        <a:p>
          <a:pPr algn="l"/>
          <a:r>
            <a:rPr lang="en-GB" sz="1400" b="1" dirty="0">
              <a:latin typeface="Arial" pitchFamily="34" charset="0"/>
              <a:cs typeface="Arial" pitchFamily="34" charset="0"/>
            </a:rPr>
            <a:t> </a:t>
          </a:r>
          <a:r>
            <a:rPr lang="en-GB" sz="1400" b="0" dirty="0">
              <a:latin typeface="Arial" pitchFamily="34" charset="0"/>
              <a:cs typeface="Arial" pitchFamily="34" charset="0"/>
            </a:rPr>
            <a:t>- Robust </a:t>
          </a:r>
          <a:r>
            <a:rPr lang="en-GB" sz="1400" b="0" dirty="0" smtClean="0">
              <a:latin typeface="Arial" pitchFamily="34" charset="0"/>
              <a:cs typeface="Arial" pitchFamily="34" charset="0"/>
            </a:rPr>
            <a:t> and independent</a:t>
          </a:r>
          <a:endParaRPr lang="en-GB" sz="1400" b="0" dirty="0">
            <a:latin typeface="Arial" pitchFamily="34" charset="0"/>
            <a:cs typeface="Arial" pitchFamily="34" charset="0"/>
          </a:endParaRPr>
        </a:p>
        <a:p>
          <a:pPr algn="l"/>
          <a:r>
            <a:rPr lang="en-GB" sz="1400" b="0" dirty="0">
              <a:latin typeface="Arial" pitchFamily="34" charset="0"/>
              <a:cs typeface="Arial" pitchFamily="34" charset="0"/>
            </a:rPr>
            <a:t> - </a:t>
          </a:r>
          <a:r>
            <a:rPr lang="en-GB" sz="1400" b="0" dirty="0" smtClean="0">
              <a:latin typeface="Arial" pitchFamily="34" charset="0"/>
              <a:cs typeface="Arial" pitchFamily="34" charset="0"/>
            </a:rPr>
            <a:t>Consultation and advice provided</a:t>
          </a:r>
          <a:endParaRPr lang="en-GB" sz="1400" b="0" dirty="0">
            <a:latin typeface="Arial" pitchFamily="34" charset="0"/>
            <a:cs typeface="Arial" pitchFamily="34" charset="0"/>
          </a:endParaRPr>
        </a:p>
        <a:p>
          <a:pPr algn="l"/>
          <a:r>
            <a:rPr lang="en-GB" sz="1400" b="0" dirty="0">
              <a:latin typeface="Arial" pitchFamily="34" charset="0"/>
              <a:cs typeface="Arial" pitchFamily="34" charset="0"/>
            </a:rPr>
            <a:t> - Combination of </a:t>
          </a:r>
          <a:r>
            <a:rPr lang="en-GB" sz="1400" b="0" dirty="0" smtClean="0">
              <a:latin typeface="Arial" pitchFamily="34" charset="0"/>
              <a:cs typeface="Arial" pitchFamily="34" charset="0"/>
            </a:rPr>
            <a:t>Leadership Factor &amp; </a:t>
          </a:r>
          <a:r>
            <a:rPr lang="en-GB" sz="1400" b="0" dirty="0">
              <a:latin typeface="Arial" pitchFamily="34" charset="0"/>
              <a:cs typeface="Arial" pitchFamily="34" charset="0"/>
            </a:rPr>
            <a:t>STAR</a:t>
          </a:r>
        </a:p>
        <a:p>
          <a:pPr algn="l"/>
          <a:r>
            <a:rPr lang="en-GB" sz="1400" b="0" dirty="0">
              <a:latin typeface="Arial" pitchFamily="34" charset="0"/>
              <a:cs typeface="Arial" pitchFamily="34" charset="0"/>
            </a:rPr>
            <a:t> - Includes </a:t>
          </a:r>
          <a:r>
            <a:rPr lang="en-GB" sz="1400" b="0" dirty="0" smtClean="0">
              <a:latin typeface="Arial" pitchFamily="34" charset="0"/>
              <a:cs typeface="Arial" pitchFamily="34" charset="0"/>
            </a:rPr>
            <a:t>customer perceptions</a:t>
          </a:r>
          <a:endParaRPr lang="en-GB" sz="1400" b="0" dirty="0">
            <a:latin typeface="Arial" pitchFamily="34" charset="0"/>
            <a:cs typeface="Arial" pitchFamily="34" charset="0"/>
          </a:endParaRPr>
        </a:p>
        <a:p>
          <a:pPr algn="l"/>
          <a:r>
            <a:rPr lang="en-GB" sz="1400" b="0" dirty="0">
              <a:latin typeface="Arial" pitchFamily="34" charset="0"/>
              <a:cs typeface="Arial" pitchFamily="34" charset="0"/>
            </a:rPr>
            <a:t> - Move to 6 </a:t>
          </a:r>
          <a:r>
            <a:rPr lang="en-GB" sz="1400" b="0" dirty="0" smtClean="0">
              <a:latin typeface="Arial" pitchFamily="34" charset="0"/>
              <a:cs typeface="Arial" pitchFamily="34" charset="0"/>
            </a:rPr>
            <a:t>monthly surveys</a:t>
          </a:r>
          <a:r>
            <a:rPr lang="en-GB" sz="1200" b="1" dirty="0" smtClean="0">
              <a:latin typeface="Arial" pitchFamily="34" charset="0"/>
              <a:cs typeface="Arial" pitchFamily="34" charset="0"/>
            </a:rPr>
            <a:t> </a:t>
          </a:r>
          <a:endParaRPr lang="en-GB" sz="1200" b="1" dirty="0">
            <a:latin typeface="Arial" pitchFamily="34" charset="0"/>
            <a:cs typeface="Arial" pitchFamily="34" charset="0"/>
          </a:endParaRPr>
        </a:p>
      </dgm:t>
    </dgm:pt>
    <dgm:pt modelId="{9AB72BB4-EBDF-414D-AC5F-306089EB02F5}" type="parTrans" cxnId="{E05825EB-5481-4F34-8B27-870D1C481F30}">
      <dgm:prSet/>
      <dgm:spPr/>
      <dgm:t>
        <a:bodyPr/>
        <a:lstStyle/>
        <a:p>
          <a:endParaRPr lang="en-GB"/>
        </a:p>
      </dgm:t>
    </dgm:pt>
    <dgm:pt modelId="{2B6671D2-FD79-41E2-97AD-4FBDBB7FEB1D}" type="sibTrans" cxnId="{E05825EB-5481-4F34-8B27-870D1C481F30}">
      <dgm:prSet/>
      <dgm:spPr/>
      <dgm:t>
        <a:bodyPr/>
        <a:lstStyle/>
        <a:p>
          <a:endParaRPr lang="en-GB"/>
        </a:p>
      </dgm:t>
    </dgm:pt>
    <dgm:pt modelId="{D8FEA814-B4B2-4A0B-9654-00A6D1B2C3DC}" type="pres">
      <dgm:prSet presAssocID="{4293383B-32BC-4164-869A-8BB68770CCB0}" presName="compositeShape" presStyleCnt="0">
        <dgm:presLayoutVars>
          <dgm:chMax val="7"/>
          <dgm:dir/>
          <dgm:resizeHandles val="exact"/>
        </dgm:presLayoutVars>
      </dgm:prSet>
      <dgm:spPr/>
    </dgm:pt>
    <dgm:pt modelId="{8B5E05BD-F826-469A-94A2-DD43520F39E6}" type="pres">
      <dgm:prSet presAssocID="{0AE2716B-B282-405D-AD4F-5E0851BBCC80}" presName="circ1" presStyleLbl="vennNode1" presStyleIdx="0" presStyleCnt="2" custScaleX="94894" custScaleY="82645" custLinFactNeighborX="-1045" custLinFactNeighborY="-16387"/>
      <dgm:spPr/>
      <dgm:t>
        <a:bodyPr/>
        <a:lstStyle/>
        <a:p>
          <a:endParaRPr lang="en-GB"/>
        </a:p>
      </dgm:t>
    </dgm:pt>
    <dgm:pt modelId="{73C28843-6B02-43BF-B463-D6F81B4759EC}" type="pres">
      <dgm:prSet presAssocID="{0AE2716B-B282-405D-AD4F-5E0851BBCC8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7834DD-A378-4837-900E-D4F18B3684BE}" type="pres">
      <dgm:prSet presAssocID="{33322A8C-02EB-4D7D-B862-70DA27B72333}" presName="circ2" presStyleLbl="vennNode1" presStyleIdx="1" presStyleCnt="2" custScaleX="96262" custScaleY="82645" custLinFactNeighborY="-17229"/>
      <dgm:spPr/>
      <dgm:t>
        <a:bodyPr/>
        <a:lstStyle/>
        <a:p>
          <a:endParaRPr lang="en-GB"/>
        </a:p>
      </dgm:t>
    </dgm:pt>
    <dgm:pt modelId="{60ABEFF3-8E8B-4913-A6B1-CC5C72426B76}" type="pres">
      <dgm:prSet presAssocID="{33322A8C-02EB-4D7D-B862-70DA27B7233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2B75EF3-F532-4EB0-AE5B-7E7D3895D8AC}" srcId="{4293383B-32BC-4164-869A-8BB68770CCB0}" destId="{0AE2716B-B282-405D-AD4F-5E0851BBCC80}" srcOrd="0" destOrd="0" parTransId="{D8E75651-030F-4594-A6FE-3DC09CB6E11D}" sibTransId="{B49D300E-6980-4BF7-AB13-58C92AA81D6E}"/>
    <dgm:cxn modelId="{94839AEE-3BE7-4F19-A8CB-C8B26064E2D9}" type="presOf" srcId="{33322A8C-02EB-4D7D-B862-70DA27B72333}" destId="{DA7834DD-A378-4837-900E-D4F18B3684BE}" srcOrd="0" destOrd="0" presId="urn:microsoft.com/office/officeart/2005/8/layout/venn1"/>
    <dgm:cxn modelId="{E05825EB-5481-4F34-8B27-870D1C481F30}" srcId="{4293383B-32BC-4164-869A-8BB68770CCB0}" destId="{33322A8C-02EB-4D7D-B862-70DA27B72333}" srcOrd="1" destOrd="0" parTransId="{9AB72BB4-EBDF-414D-AC5F-306089EB02F5}" sibTransId="{2B6671D2-FD79-41E2-97AD-4FBDBB7FEB1D}"/>
    <dgm:cxn modelId="{74B6981E-6B24-4482-B9E6-65C42B4C49A4}" type="presOf" srcId="{4293383B-32BC-4164-869A-8BB68770CCB0}" destId="{D8FEA814-B4B2-4A0B-9654-00A6D1B2C3DC}" srcOrd="0" destOrd="0" presId="urn:microsoft.com/office/officeart/2005/8/layout/venn1"/>
    <dgm:cxn modelId="{8AF56582-0CBE-42D4-B872-33786586ABF4}" type="presOf" srcId="{0AE2716B-B282-405D-AD4F-5E0851BBCC80}" destId="{73C28843-6B02-43BF-B463-D6F81B4759EC}" srcOrd="1" destOrd="0" presId="urn:microsoft.com/office/officeart/2005/8/layout/venn1"/>
    <dgm:cxn modelId="{F2B9D048-F437-4117-B451-2E605E00BDF3}" type="presOf" srcId="{33322A8C-02EB-4D7D-B862-70DA27B72333}" destId="{60ABEFF3-8E8B-4913-A6B1-CC5C72426B76}" srcOrd="1" destOrd="0" presId="urn:microsoft.com/office/officeart/2005/8/layout/venn1"/>
    <dgm:cxn modelId="{DA37B2D5-E969-420D-B6D2-2EBB4F26DFAA}" type="presOf" srcId="{0AE2716B-B282-405D-AD4F-5E0851BBCC80}" destId="{8B5E05BD-F826-469A-94A2-DD43520F39E6}" srcOrd="0" destOrd="0" presId="urn:microsoft.com/office/officeart/2005/8/layout/venn1"/>
    <dgm:cxn modelId="{4863092D-454B-4044-A1DA-7479D84FB5C5}" type="presParOf" srcId="{D8FEA814-B4B2-4A0B-9654-00A6D1B2C3DC}" destId="{8B5E05BD-F826-469A-94A2-DD43520F39E6}" srcOrd="0" destOrd="0" presId="urn:microsoft.com/office/officeart/2005/8/layout/venn1"/>
    <dgm:cxn modelId="{78F83F74-1FB8-4333-8BAB-F10BCEEA26DE}" type="presParOf" srcId="{D8FEA814-B4B2-4A0B-9654-00A6D1B2C3DC}" destId="{73C28843-6B02-43BF-B463-D6F81B4759EC}" srcOrd="1" destOrd="0" presId="urn:microsoft.com/office/officeart/2005/8/layout/venn1"/>
    <dgm:cxn modelId="{D20D5FEC-B69D-4441-BAE3-9F53AAABDE1C}" type="presParOf" srcId="{D8FEA814-B4B2-4A0B-9654-00A6D1B2C3DC}" destId="{DA7834DD-A378-4837-900E-D4F18B3684BE}" srcOrd="2" destOrd="0" presId="urn:microsoft.com/office/officeart/2005/8/layout/venn1"/>
    <dgm:cxn modelId="{49564356-9A9F-4E05-B5F2-CAFC6EAF42BF}" type="presParOf" srcId="{D8FEA814-B4B2-4A0B-9654-00A6D1B2C3DC}" destId="{60ABEFF3-8E8B-4913-A6B1-CC5C72426B76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5E05BD-F826-469A-94A2-DD43520F39E6}">
      <dsp:nvSpPr>
        <dsp:cNvPr id="0" name=""/>
        <dsp:cNvSpPr/>
      </dsp:nvSpPr>
      <dsp:spPr>
        <a:xfrm>
          <a:off x="226716" y="0"/>
          <a:ext cx="3928404" cy="34213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sng" kern="1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Operational Feedback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 dirty="0">
            <a:latin typeface="Arial" pitchFamily="34" charset="0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400" b="0" kern="1200" dirty="0">
              <a:latin typeface="Arial" pitchFamily="34" charset="0"/>
              <a:cs typeface="Arial" pitchFamily="34" charset="0"/>
            </a:rPr>
            <a:t>- Real </a:t>
          </a:r>
          <a:r>
            <a:rPr lang="en-GB" sz="1400" b="0" kern="1200" dirty="0" smtClean="0">
              <a:latin typeface="Arial" pitchFamily="34" charset="0"/>
              <a:cs typeface="Arial" pitchFamily="34" charset="0"/>
            </a:rPr>
            <a:t>time feedback</a:t>
          </a:r>
          <a:endParaRPr lang="en-GB" sz="1400" b="0" kern="1200" dirty="0">
            <a:latin typeface="Arial" pitchFamily="34" charset="0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>
              <a:latin typeface="Arial" pitchFamily="34" charset="0"/>
              <a:cs typeface="Arial" pitchFamily="34" charset="0"/>
            </a:rPr>
            <a:t> - Not much </a:t>
          </a:r>
          <a:r>
            <a:rPr lang="en-GB" sz="1400" b="0" kern="1200" dirty="0" smtClean="0">
              <a:latin typeface="Arial" pitchFamily="34" charset="0"/>
              <a:cs typeface="Arial" pitchFamily="34" charset="0"/>
            </a:rPr>
            <a:t>detail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 smtClean="0">
              <a:latin typeface="Arial" pitchFamily="34" charset="0"/>
              <a:cs typeface="Arial" pitchFamily="34" charset="0"/>
            </a:rPr>
            <a:t>-  Greater inputs </a:t>
          </a:r>
          <a:endParaRPr lang="en-GB" sz="1400" b="0" kern="1200" dirty="0">
            <a:latin typeface="Arial" pitchFamily="34" charset="0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>
              <a:latin typeface="Arial" pitchFamily="34" charset="0"/>
              <a:cs typeface="Arial" pitchFamily="34" charset="0"/>
            </a:rPr>
            <a:t> - Used by 50% FTSE 250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>
              <a:latin typeface="Arial" pitchFamily="34" charset="0"/>
              <a:cs typeface="Arial" pitchFamily="34" charset="0"/>
            </a:rPr>
            <a:t> - Fits </a:t>
          </a:r>
          <a:r>
            <a:rPr lang="en-GB" sz="1400" b="0" kern="1200" dirty="0" smtClean="0">
              <a:latin typeface="Arial" pitchFamily="34" charset="0"/>
              <a:cs typeface="Arial" pitchFamily="34" charset="0"/>
            </a:rPr>
            <a:t>channel shift</a:t>
          </a:r>
          <a:endParaRPr lang="en-GB" sz="1400" b="0" kern="1200" dirty="0">
            <a:latin typeface="Arial" pitchFamily="34" charset="0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>
              <a:latin typeface="Arial" pitchFamily="34" charset="0"/>
              <a:cs typeface="Arial" pitchFamily="34" charset="0"/>
            </a:rPr>
            <a:t> - Automated </a:t>
          </a:r>
          <a:r>
            <a:rPr lang="en-GB" sz="1400" b="0" kern="1200" dirty="0" smtClean="0">
              <a:latin typeface="Arial" pitchFamily="34" charset="0"/>
              <a:cs typeface="Arial" pitchFamily="34" charset="0"/>
            </a:rPr>
            <a:t>approach </a:t>
          </a:r>
          <a:endParaRPr lang="en-GB" sz="1400" b="0" kern="1200" dirty="0">
            <a:latin typeface="Arial" pitchFamily="34" charset="0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>
              <a:latin typeface="Arial" pitchFamily="34" charset="0"/>
              <a:cs typeface="Arial" pitchFamily="34" charset="0"/>
            </a:rPr>
            <a:t> - Dashboard for </a:t>
          </a:r>
          <a:r>
            <a:rPr lang="en-GB" sz="1400" b="0" kern="1200" dirty="0" smtClean="0">
              <a:latin typeface="Arial" pitchFamily="34" charset="0"/>
              <a:cs typeface="Arial" pitchFamily="34" charset="0"/>
            </a:rPr>
            <a:t>staff</a:t>
          </a:r>
          <a:endParaRPr lang="en-GB" sz="1400" b="0" kern="1200" dirty="0">
            <a:latin typeface="Arial" pitchFamily="34" charset="0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>
              <a:latin typeface="Arial" pitchFamily="34" charset="0"/>
              <a:cs typeface="Arial" pitchFamily="34" charset="0"/>
            </a:rPr>
            <a:t> - Instant </a:t>
          </a:r>
          <a:r>
            <a:rPr lang="en-GB" sz="1400" b="0" kern="1200" dirty="0" smtClean="0">
              <a:latin typeface="Arial" pitchFamily="34" charset="0"/>
              <a:cs typeface="Arial" pitchFamily="34" charset="0"/>
            </a:rPr>
            <a:t>performance data</a:t>
          </a:r>
          <a:endParaRPr lang="en-GB" sz="1000" b="1" kern="1200" dirty="0">
            <a:latin typeface="Arial" pitchFamily="34" charset="0"/>
            <a:cs typeface="Arial" pitchFamily="34" charset="0"/>
          </a:endParaRPr>
        </a:p>
      </dsp:txBody>
      <dsp:txXfrm>
        <a:off x="775276" y="403447"/>
        <a:ext cx="2265025" cy="2614427"/>
      </dsp:txXfrm>
    </dsp:sp>
    <dsp:sp modelId="{DA7834DD-A378-4837-900E-D4F18B3684BE}">
      <dsp:nvSpPr>
        <dsp:cNvPr id="0" name=""/>
        <dsp:cNvSpPr/>
      </dsp:nvSpPr>
      <dsp:spPr>
        <a:xfrm>
          <a:off x="3225286" y="0"/>
          <a:ext cx="3985036" cy="34213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u="sng" kern="12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Strategic </a:t>
          </a:r>
          <a:r>
            <a:rPr lang="en-GB" sz="1400" b="1" u="sng" kern="1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Research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 dirty="0">
            <a:latin typeface="Arial" pitchFamily="34" charset="0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400" b="0" kern="1200" dirty="0">
              <a:latin typeface="Arial" pitchFamily="34" charset="0"/>
              <a:cs typeface="Arial" pitchFamily="34" charset="0"/>
            </a:rPr>
            <a:t>- Robust </a:t>
          </a:r>
          <a:r>
            <a:rPr lang="en-GB" sz="1400" b="0" kern="1200" dirty="0" smtClean="0">
              <a:latin typeface="Arial" pitchFamily="34" charset="0"/>
              <a:cs typeface="Arial" pitchFamily="34" charset="0"/>
            </a:rPr>
            <a:t> and independent</a:t>
          </a:r>
          <a:endParaRPr lang="en-GB" sz="1400" b="0" kern="1200" dirty="0">
            <a:latin typeface="Arial" pitchFamily="34" charset="0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>
              <a:latin typeface="Arial" pitchFamily="34" charset="0"/>
              <a:cs typeface="Arial" pitchFamily="34" charset="0"/>
            </a:rPr>
            <a:t> - </a:t>
          </a:r>
          <a:r>
            <a:rPr lang="en-GB" sz="1400" b="0" kern="1200" dirty="0" smtClean="0">
              <a:latin typeface="Arial" pitchFamily="34" charset="0"/>
              <a:cs typeface="Arial" pitchFamily="34" charset="0"/>
            </a:rPr>
            <a:t>Consultation and advice provided</a:t>
          </a:r>
          <a:endParaRPr lang="en-GB" sz="1400" b="0" kern="1200" dirty="0">
            <a:latin typeface="Arial" pitchFamily="34" charset="0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>
              <a:latin typeface="Arial" pitchFamily="34" charset="0"/>
              <a:cs typeface="Arial" pitchFamily="34" charset="0"/>
            </a:rPr>
            <a:t> - Combination of </a:t>
          </a:r>
          <a:r>
            <a:rPr lang="en-GB" sz="1400" b="0" kern="1200" dirty="0" smtClean="0">
              <a:latin typeface="Arial" pitchFamily="34" charset="0"/>
              <a:cs typeface="Arial" pitchFamily="34" charset="0"/>
            </a:rPr>
            <a:t>Leadership Factor &amp; </a:t>
          </a:r>
          <a:r>
            <a:rPr lang="en-GB" sz="1400" b="0" kern="1200" dirty="0">
              <a:latin typeface="Arial" pitchFamily="34" charset="0"/>
              <a:cs typeface="Arial" pitchFamily="34" charset="0"/>
            </a:rPr>
            <a:t>STAR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>
              <a:latin typeface="Arial" pitchFamily="34" charset="0"/>
              <a:cs typeface="Arial" pitchFamily="34" charset="0"/>
            </a:rPr>
            <a:t> - Includes </a:t>
          </a:r>
          <a:r>
            <a:rPr lang="en-GB" sz="1400" b="0" kern="1200" dirty="0" smtClean="0">
              <a:latin typeface="Arial" pitchFamily="34" charset="0"/>
              <a:cs typeface="Arial" pitchFamily="34" charset="0"/>
            </a:rPr>
            <a:t>customer perceptions</a:t>
          </a:r>
          <a:endParaRPr lang="en-GB" sz="1400" b="0" kern="1200" dirty="0">
            <a:latin typeface="Arial" pitchFamily="34" charset="0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>
              <a:latin typeface="Arial" pitchFamily="34" charset="0"/>
              <a:cs typeface="Arial" pitchFamily="34" charset="0"/>
            </a:rPr>
            <a:t> - Move to 6 </a:t>
          </a:r>
          <a:r>
            <a:rPr lang="en-GB" sz="1400" b="0" kern="1200" dirty="0" smtClean="0">
              <a:latin typeface="Arial" pitchFamily="34" charset="0"/>
              <a:cs typeface="Arial" pitchFamily="34" charset="0"/>
            </a:rPr>
            <a:t>monthly surveys</a:t>
          </a:r>
          <a:r>
            <a:rPr lang="en-GB" sz="1200" b="1" kern="1200" dirty="0" smtClean="0">
              <a:latin typeface="Arial" pitchFamily="34" charset="0"/>
              <a:cs typeface="Arial" pitchFamily="34" charset="0"/>
            </a:rPr>
            <a:t> </a:t>
          </a:r>
          <a:endParaRPr lang="en-GB" sz="1200" b="1" kern="1200" dirty="0">
            <a:latin typeface="Arial" pitchFamily="34" charset="0"/>
            <a:cs typeface="Arial" pitchFamily="34" charset="0"/>
          </a:endParaRPr>
        </a:p>
      </dsp:txBody>
      <dsp:txXfrm>
        <a:off x="4356175" y="403447"/>
        <a:ext cx="2297678" cy="2614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1914525"/>
            <a:ext cx="5525125" cy="1040603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3C3C3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2967035"/>
            <a:ext cx="5525125" cy="995363"/>
          </a:xfrm>
        </p:spPr>
        <p:txBody>
          <a:bodyPr/>
          <a:lstStyle>
            <a:lvl1pPr marL="0" indent="0" algn="l">
              <a:buNone/>
              <a:defRPr>
                <a:solidFill>
                  <a:srgbClr val="009FDA"/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2618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FDA"/>
              </a:buClr>
              <a:defRPr/>
            </a:lvl1pPr>
            <a:lvl2pPr>
              <a:buClr>
                <a:srgbClr val="009FDA"/>
              </a:buClr>
              <a:defRPr/>
            </a:lvl2pPr>
            <a:lvl3pPr>
              <a:buClr>
                <a:srgbClr val="009FDA"/>
              </a:buClr>
              <a:defRPr/>
            </a:lvl3pPr>
            <a:lvl4pPr>
              <a:buClr>
                <a:srgbClr val="009FDA"/>
              </a:buClr>
              <a:defRPr/>
            </a:lvl4pPr>
            <a:lvl5pPr>
              <a:buClr>
                <a:srgbClr val="009FDA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545C7096-2B5C-BF4F-93BD-D0F0C1C6ED47}" type="datetimeFigureOut">
              <a:rPr lang="en-US" smtClean="0"/>
              <a:pPr/>
              <a:t>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E372A-5CED-0046-B29A-2CE4AB6D26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4551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57201" y="1914525"/>
            <a:ext cx="5525125" cy="1040603"/>
          </a:xfrm>
        </p:spPr>
        <p:txBody>
          <a:bodyPr>
            <a:no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57201" y="2967035"/>
            <a:ext cx="5525125" cy="995363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47650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57201" y="1914525"/>
            <a:ext cx="5525125" cy="1040603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3C3C3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57201" y="2967035"/>
            <a:ext cx="5525125" cy="995363"/>
          </a:xfrm>
        </p:spPr>
        <p:txBody>
          <a:bodyPr/>
          <a:lstStyle>
            <a:lvl1pPr marL="0" indent="0" algn="l">
              <a:buNone/>
              <a:defRPr>
                <a:solidFill>
                  <a:srgbClr val="3C3C3B"/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46113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6610131" cy="9755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64530"/>
            <a:ext cx="7480085" cy="4161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86109" y="273052"/>
            <a:ext cx="600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E372A-5CED-0046-B29A-2CE4AB6D26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14185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548640" rtl="0" eaLnBrk="1" latinLnBrk="0" hangingPunct="1">
        <a:spcBef>
          <a:spcPct val="0"/>
        </a:spcBef>
        <a:buNone/>
        <a:defRPr sz="2400" b="1" kern="1200" baseline="0">
          <a:solidFill>
            <a:srgbClr val="3C3C3B"/>
          </a:solidFill>
          <a:latin typeface="Century Gothic"/>
          <a:ea typeface="+mj-ea"/>
          <a:cs typeface="Century Gothic"/>
        </a:defRPr>
      </a:lvl1pPr>
    </p:titleStyle>
    <p:bodyStyle>
      <a:lvl1pPr marL="320040" indent="-320040" algn="l" defTabSz="548640" rtl="0" eaLnBrk="1" latinLnBrk="0" hangingPunct="1">
        <a:spcBef>
          <a:spcPct val="20000"/>
        </a:spcBef>
        <a:buClr>
          <a:schemeClr val="accent1"/>
        </a:buClr>
        <a:buFont typeface="Courier New"/>
        <a:buChar char="o"/>
        <a:tabLst/>
        <a:defRPr sz="2000" b="0" kern="1200">
          <a:solidFill>
            <a:srgbClr val="3C3C3B"/>
          </a:solidFill>
          <a:latin typeface="Century Gothic"/>
          <a:ea typeface="+mn-ea"/>
          <a:cs typeface="Century Gothic"/>
        </a:defRPr>
      </a:lvl1pPr>
      <a:lvl2pPr marL="861060" indent="-312420" algn="l" defTabSz="548640" rtl="0" eaLnBrk="1" latinLnBrk="0" hangingPunct="1">
        <a:spcBef>
          <a:spcPct val="20000"/>
        </a:spcBef>
        <a:buClr>
          <a:schemeClr val="accent1"/>
        </a:buClr>
        <a:buFont typeface="Courier New"/>
        <a:buChar char="o"/>
        <a:defRPr sz="1800" b="0" kern="1200">
          <a:solidFill>
            <a:srgbClr val="3C3C3B"/>
          </a:solidFill>
          <a:latin typeface="Century Gothic"/>
          <a:ea typeface="+mn-ea"/>
          <a:cs typeface="Century Gothic"/>
        </a:defRPr>
      </a:lvl2pPr>
      <a:lvl3pPr marL="1289686" indent="-192406" algn="l" defTabSz="548640" rtl="0" eaLnBrk="1" latinLnBrk="0" hangingPunct="1">
        <a:spcBef>
          <a:spcPct val="20000"/>
        </a:spcBef>
        <a:buClr>
          <a:schemeClr val="accent1"/>
        </a:buClr>
        <a:buFont typeface="Courier New"/>
        <a:buChar char="o"/>
        <a:defRPr sz="1600" b="0" kern="1200">
          <a:solidFill>
            <a:srgbClr val="3C3C3B"/>
          </a:solidFill>
          <a:latin typeface="Century Gothic"/>
          <a:ea typeface="+mn-ea"/>
          <a:cs typeface="Century Gothic"/>
        </a:defRPr>
      </a:lvl3pPr>
      <a:lvl4pPr marL="1830706" indent="-184786" algn="l" defTabSz="548640" rtl="0" eaLnBrk="1" latinLnBrk="0" hangingPunct="1">
        <a:spcBef>
          <a:spcPct val="20000"/>
        </a:spcBef>
        <a:buClr>
          <a:schemeClr val="accent1"/>
        </a:buClr>
        <a:buFont typeface="Courier New"/>
        <a:buChar char="o"/>
        <a:defRPr sz="1400" b="0" kern="1200">
          <a:solidFill>
            <a:srgbClr val="3C3C3B"/>
          </a:solidFill>
          <a:latin typeface="Century Gothic"/>
          <a:ea typeface="+mn-ea"/>
          <a:cs typeface="Century Gothic"/>
        </a:defRPr>
      </a:lvl4pPr>
      <a:lvl5pPr marL="2371726" indent="-177166" algn="l" defTabSz="548640" rtl="0" eaLnBrk="1" latinLnBrk="0" hangingPunct="1">
        <a:spcBef>
          <a:spcPct val="20000"/>
        </a:spcBef>
        <a:buClr>
          <a:schemeClr val="accent1"/>
        </a:buClr>
        <a:buFont typeface="Courier New"/>
        <a:buChar char="o"/>
        <a:defRPr sz="1400" b="0" kern="1200">
          <a:solidFill>
            <a:srgbClr val="3C3C3B"/>
          </a:solidFill>
          <a:latin typeface="Century Gothic"/>
          <a:ea typeface="+mn-ea"/>
          <a:cs typeface="Century Gothic"/>
        </a:defRPr>
      </a:lvl5pPr>
      <a:lvl6pPr marL="301752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Customer insight  - Rant </a:t>
            </a:r>
            <a:r>
              <a:rPr lang="en-GB" dirty="0" smtClean="0"/>
              <a:t>and Rave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Daniel </a:t>
            </a:r>
            <a:r>
              <a:rPr lang="en-GB" dirty="0" smtClean="0"/>
              <a:t>Klemm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history....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Reform to customer insight in 2015 as previously....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556792"/>
            <a:ext cx="7480085" cy="4161632"/>
          </a:xfrm>
        </p:spPr>
        <p:txBody>
          <a:bodyPr>
            <a:normAutofit fontScale="85000" lnSpcReduction="10000"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Leadership Factor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Annual cost of £153K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Started in October 2013 but contract expired in April 2015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Monthly surveys – Repairs (Dec – 415), Gas servicing (Dec -129), Customer Services (Dec – 375), Planned improvements (Dec – 168)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Quarterly - Exit Surveys (Dec - 37), New Tenancies (Dec - 83), New Sales (Dec – 6), New Build (Dec – 0), ASB (Dec – 36)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 6 Monthly – Complaints  (Dec – 19)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Transactional research done by telephone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High cost due to telephoning customers and detailed analysis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Confidence levels greater than 95% means it’s accurate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Figures are from 2015</a:t>
            </a:r>
          </a:p>
          <a:p>
            <a:pPr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the-leadership-factor-squarelogo-143757073278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620688"/>
            <a:ext cx="1354460" cy="13544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Reform to customer insight in 2015 as previously....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412776"/>
            <a:ext cx="7480085" cy="4161632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74848" y="1844824"/>
            <a:ext cx="8229600" cy="36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STAR</a:t>
            </a:r>
          </a:p>
          <a:p>
            <a:pPr marL="861060" marR="0" lvl="1" indent="-31242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Undertaken in summer 2015 for first time</a:t>
            </a:r>
          </a:p>
          <a:p>
            <a:pPr marL="861060" marR="0" lvl="1" indent="-31242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Cost of £61K</a:t>
            </a:r>
          </a:p>
          <a:p>
            <a:pPr marL="861060" marR="0" lvl="1" indent="-31242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Response rate of 5,402 confidence level at 98.77%</a:t>
            </a:r>
          </a:p>
          <a:p>
            <a:pPr marL="861060" marR="0" lvl="1" indent="-31242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Allows comparison with other housing associations</a:t>
            </a: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Focus on neighbourhoods, estate services and quality of home</a:t>
            </a: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Tenant information – communications preferences, benefits and energy information </a:t>
            </a: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Group wide dissemination meetings/workshops and plans for improvement </a:t>
            </a: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" name="Picture 6" descr="Star%20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0"/>
            <a:ext cx="2339752" cy="25994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Reform to customer insight – findings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412776"/>
            <a:ext cx="7480085" cy="4161632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95536" y="1556792"/>
            <a:ext cx="8229600" cy="41764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Current approach not providing value for money</a:t>
            </a: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Customer feedback not being used to drive service improvement enough</a:t>
            </a: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Leadership Factor approach has mixed reactions </a:t>
            </a:r>
          </a:p>
          <a:p>
            <a:pPr marL="861060" marR="0" lvl="1" indent="-31242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Customer Services very happy and welcome detailed analysis</a:t>
            </a:r>
          </a:p>
          <a:p>
            <a:pPr marL="861060" marR="0" lvl="1" indent="-31242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Repairs are unhappy with the timelessness of data</a:t>
            </a:r>
          </a:p>
          <a:p>
            <a:pPr marL="861060" marR="0" lvl="1" indent="-31242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Research market has changed with new digital and integrated approaches and “beauty</a:t>
            </a:r>
            <a:r>
              <a:rPr kumimoji="0" lang="en-GB" sz="1800" b="0" i="0" u="none" strike="noStrike" kern="1200" cap="none" spc="0" normalizeH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parade of providers”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Need flexibility to test out new service delivery approaches aligned to saving</a:t>
            </a:r>
            <a:r>
              <a:rPr kumimoji="0" lang="en-GB" sz="1800" b="0" i="0" u="none" strike="noStrike" kern="1200" cap="none" spc="0" normalizeH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£20 million by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2020”</a:t>
            </a: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Data for what we need – not to keep regulator happy</a:t>
            </a: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approach.....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Merge the operational and strategic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28800"/>
          <a:ext cx="7480300" cy="4162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2123728" y="5157192"/>
            <a:ext cx="4102100" cy="792088"/>
          </a:xfrm>
          <a:prstGeom prst="roundRect">
            <a:avLst>
              <a:gd name="adj" fmla="val 16667"/>
            </a:avLst>
          </a:prstGeom>
          <a:solidFill>
            <a:srgbClr val="FBD4B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algn="ctr" fontAlgn="base">
              <a:spcBef>
                <a:spcPct val="0"/>
              </a:spcBef>
              <a:spcAft>
                <a:spcPts val="1000"/>
              </a:spcAft>
            </a:pP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Merges the two approaches to  give the best  both worlds</a:t>
            </a:r>
          </a:p>
          <a:p>
            <a:pPr lvl="1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endParaRPr lang="en-GB" sz="1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3779912" y="3645024"/>
            <a:ext cx="720080" cy="15121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-99392"/>
            <a:ext cx="6610131" cy="975518"/>
          </a:xfrm>
        </p:spPr>
        <p:txBody>
          <a:bodyPr/>
          <a:lstStyle/>
          <a:p>
            <a:r>
              <a:rPr lang="en-GB" dirty="0" smtClean="0"/>
              <a:t>Delivering operational and strategic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412776"/>
            <a:ext cx="7480085" cy="4161632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95536" y="908720"/>
            <a:ext cx="8229600" cy="5256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r>
              <a:rPr kumimoji="0" lang="en-GB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March 2016 – Leadership</a:t>
            </a:r>
            <a:r>
              <a:rPr kumimoji="0" lang="en-GB" sz="2900" b="0" i="0" u="none" strike="noStrike" kern="1200" cap="none" spc="0" normalizeH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Team approval</a:t>
            </a: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lang="en-GB" sz="2900" baseline="0" dirty="0" smtClean="0">
              <a:solidFill>
                <a:srgbClr val="3C3C3B"/>
              </a:solidFill>
              <a:latin typeface="Arial" pitchFamily="34" charset="0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r>
              <a:rPr kumimoji="0" lang="en-GB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Summer/Autumn 2016</a:t>
            </a:r>
            <a:r>
              <a:rPr kumimoji="0" lang="en-GB" sz="2900" b="0" i="0" u="none" strike="noStrike" kern="1200" cap="none" spc="0" normalizeH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–</a:t>
            </a:r>
            <a:r>
              <a:rPr kumimoji="0" lang="en-GB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tendering</a:t>
            </a:r>
            <a:r>
              <a:rPr kumimoji="0" lang="en-GB" sz="2900" b="0" i="0" u="none" strike="noStrike" kern="1200" cap="none" spc="0" normalizeH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taking place</a:t>
            </a:r>
            <a:endParaRPr kumimoji="0" lang="en-GB" sz="29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900" b="0" i="0" u="none" strike="noStrike" kern="1200" cap="none" spc="0" normalizeH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77240" lvl="1" indent="-320040" defTabSz="548640">
              <a:spcBef>
                <a:spcPct val="20000"/>
              </a:spcBef>
              <a:buClr>
                <a:srgbClr val="009FDA"/>
              </a:buClr>
              <a:buFontTx/>
              <a:buChar char="-"/>
              <a:defRPr/>
            </a:pPr>
            <a:r>
              <a:rPr lang="en-GB" sz="2900" dirty="0" smtClean="0">
                <a:solidFill>
                  <a:srgbClr val="3C3C3B"/>
                </a:solidFill>
                <a:latin typeface="Arial" pitchFamily="34" charset="0"/>
                <a:cs typeface="Arial" pitchFamily="34" charset="0"/>
              </a:rPr>
              <a:t>Operational feedback – Rant and Rave </a:t>
            </a:r>
          </a:p>
          <a:p>
            <a:pPr marL="777240" lvl="1" indent="-320040" defTabSz="548640">
              <a:spcBef>
                <a:spcPct val="20000"/>
              </a:spcBef>
              <a:buClr>
                <a:srgbClr val="009FDA"/>
              </a:buClr>
              <a:buFontTx/>
              <a:buChar char="-"/>
              <a:defRPr/>
            </a:pPr>
            <a:r>
              <a:rPr lang="en-GB" sz="2900" dirty="0" smtClean="0">
                <a:solidFill>
                  <a:srgbClr val="3C3C3B"/>
                </a:solidFill>
                <a:latin typeface="Arial" pitchFamily="34" charset="0"/>
                <a:cs typeface="Arial" pitchFamily="34" charset="0"/>
              </a:rPr>
              <a:t>Strategic research – Leadership Factor</a:t>
            </a:r>
          </a:p>
          <a:p>
            <a:pPr marL="777240" lvl="1" indent="-320040" defTabSz="548640">
              <a:spcBef>
                <a:spcPct val="20000"/>
              </a:spcBef>
              <a:buClr>
                <a:srgbClr val="009FDA"/>
              </a:buClr>
              <a:buFontTx/>
              <a:buChar char="-"/>
              <a:defRPr/>
            </a:pPr>
            <a:endParaRPr kumimoji="0" lang="en-GB" sz="2900" b="0" i="0" u="none" strike="noStrike" kern="1200" cap="none" spc="0" normalizeH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r>
              <a:rPr lang="en-GB" sz="2900" dirty="0" smtClean="0">
                <a:solidFill>
                  <a:srgbClr val="3C3C3B"/>
                </a:solidFill>
                <a:latin typeface="Arial" pitchFamily="34" charset="0"/>
                <a:cs typeface="Arial" pitchFamily="34" charset="0"/>
              </a:rPr>
              <a:t>Rant and Rave - ongoing for repairs, gas, customer service and new tenancies</a:t>
            </a: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lang="en-GB" sz="2900" dirty="0" smtClean="0">
              <a:solidFill>
                <a:srgbClr val="3C3C3B"/>
              </a:solidFill>
              <a:latin typeface="Arial" pitchFamily="34" charset="0"/>
              <a:cs typeface="Arial" pitchFamily="34" charset="0"/>
            </a:endParaRPr>
          </a:p>
          <a:p>
            <a:pPr marL="777240" lvl="1" indent="-320040" defTabSz="548640">
              <a:spcBef>
                <a:spcPct val="20000"/>
              </a:spcBef>
              <a:buClr>
                <a:srgbClr val="009FDA"/>
              </a:buClr>
              <a:buFontTx/>
              <a:buChar char="-"/>
              <a:defRPr/>
            </a:pPr>
            <a:r>
              <a:rPr lang="en-GB" sz="2900" dirty="0" smtClean="0">
                <a:solidFill>
                  <a:srgbClr val="3C3C3B"/>
                </a:solidFill>
                <a:latin typeface="Arial" pitchFamily="34" charset="0"/>
                <a:cs typeface="Arial" pitchFamily="34" charset="0"/>
              </a:rPr>
              <a:t>December 2016 – “Soft” launch</a:t>
            </a:r>
          </a:p>
          <a:p>
            <a:pPr marL="777240" lvl="1" indent="-320040" defTabSz="548640">
              <a:spcBef>
                <a:spcPct val="20000"/>
              </a:spcBef>
              <a:buClr>
                <a:srgbClr val="009FDA"/>
              </a:buClr>
              <a:buFontTx/>
              <a:buChar char="-"/>
              <a:defRPr/>
            </a:pPr>
            <a:r>
              <a:rPr lang="en-GB" sz="2900" dirty="0" smtClean="0">
                <a:solidFill>
                  <a:srgbClr val="3C3C3B"/>
                </a:solidFill>
                <a:latin typeface="Arial" pitchFamily="34" charset="0"/>
                <a:cs typeface="Arial" pitchFamily="34" charset="0"/>
              </a:rPr>
              <a:t>January 2017 onwards – profile raising and drop in sessions </a:t>
            </a:r>
          </a:p>
          <a:p>
            <a:pPr marL="777240" lvl="1" indent="-320040" defTabSz="548640">
              <a:spcBef>
                <a:spcPct val="20000"/>
              </a:spcBef>
              <a:buClr>
                <a:srgbClr val="009FDA"/>
              </a:buClr>
              <a:buFontTx/>
              <a:buChar char="-"/>
              <a:defRPr/>
            </a:pPr>
            <a:r>
              <a:rPr lang="en-GB" sz="2900" dirty="0" smtClean="0">
                <a:solidFill>
                  <a:srgbClr val="3C3C3B"/>
                </a:solidFill>
                <a:latin typeface="Arial" pitchFamily="34" charset="0"/>
                <a:cs typeface="Arial" pitchFamily="34" charset="0"/>
              </a:rPr>
              <a:t>March internal launch dates – 1 March (Halifax), 2 March (Blackburn) and 24 March (Wakefield)</a:t>
            </a:r>
          </a:p>
          <a:p>
            <a:pPr marL="777240" lvl="1" indent="-320040" defTabSz="548640">
              <a:spcBef>
                <a:spcPct val="20000"/>
              </a:spcBef>
              <a:buClr>
                <a:srgbClr val="009FDA"/>
              </a:buClr>
              <a:buFontTx/>
              <a:buChar char="-"/>
              <a:defRPr/>
            </a:pPr>
            <a:r>
              <a:rPr lang="en-GB" sz="2900" dirty="0" smtClean="0">
                <a:solidFill>
                  <a:srgbClr val="3C3C3B"/>
                </a:solidFill>
                <a:latin typeface="Arial" pitchFamily="34" charset="0"/>
                <a:cs typeface="Arial" pitchFamily="34" charset="0"/>
              </a:rPr>
              <a:t>1 April – “Full” launch including monitoring 24 hour rings backs for low scores</a:t>
            </a:r>
          </a:p>
          <a:p>
            <a:pPr marL="777240" lvl="1" indent="-320040" defTabSz="548640">
              <a:spcBef>
                <a:spcPct val="20000"/>
              </a:spcBef>
              <a:buClr>
                <a:srgbClr val="009FDA"/>
              </a:buClr>
              <a:buFontTx/>
              <a:buChar char="-"/>
              <a:defRPr/>
            </a:pPr>
            <a:r>
              <a:rPr lang="en-GB" sz="2900" dirty="0" smtClean="0">
                <a:solidFill>
                  <a:srgbClr val="3C3C3B"/>
                </a:solidFill>
                <a:latin typeface="Arial" pitchFamily="34" charset="0"/>
                <a:cs typeface="Arial" pitchFamily="34" charset="0"/>
              </a:rPr>
              <a:t>Monthly reports back to Heads of Service/Service leads</a:t>
            </a: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lang="en-GB" sz="2900" baseline="0" dirty="0" smtClean="0">
              <a:solidFill>
                <a:srgbClr val="3C3C3B"/>
              </a:solidFill>
              <a:latin typeface="Arial" pitchFamily="34" charset="0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r>
              <a:rPr lang="en-GB" sz="2900" dirty="0" smtClean="0">
                <a:solidFill>
                  <a:srgbClr val="3C3C3B"/>
                </a:solidFill>
                <a:latin typeface="Arial" pitchFamily="34" charset="0"/>
                <a:cs typeface="Arial" pitchFamily="34" charset="0"/>
              </a:rPr>
              <a:t>Leadership Factor  - twice each year summer and winter</a:t>
            </a:r>
            <a:endParaRPr lang="en-GB" sz="2900" baseline="0" dirty="0" smtClean="0">
              <a:solidFill>
                <a:srgbClr val="3C3C3B"/>
              </a:solidFill>
              <a:latin typeface="Arial" pitchFamily="34" charset="0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9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77240" lvl="1" indent="-320040" defTabSz="548640">
              <a:spcBef>
                <a:spcPct val="20000"/>
              </a:spcBef>
              <a:buClr>
                <a:srgbClr val="009FDA"/>
              </a:buClr>
              <a:buFontTx/>
              <a:buChar char="-"/>
              <a:defRPr/>
            </a:pPr>
            <a:r>
              <a:rPr lang="en-GB" sz="2900" dirty="0" smtClean="0">
                <a:solidFill>
                  <a:srgbClr val="3C3C3B"/>
                </a:solidFill>
                <a:latin typeface="Arial" pitchFamily="34" charset="0"/>
                <a:cs typeface="Arial" pitchFamily="34" charset="0"/>
              </a:rPr>
              <a:t>Uses “STAR T” framework</a:t>
            </a:r>
          </a:p>
          <a:p>
            <a:pPr marL="777240" lvl="1" indent="-320040" defTabSz="548640">
              <a:spcBef>
                <a:spcPct val="20000"/>
              </a:spcBef>
              <a:buClr>
                <a:srgbClr val="009FDA"/>
              </a:buClr>
              <a:buFontTx/>
              <a:buChar char="-"/>
              <a:defRPr/>
            </a:pPr>
            <a:r>
              <a:rPr lang="en-GB" sz="2900" dirty="0" smtClean="0">
                <a:solidFill>
                  <a:srgbClr val="3C3C3B"/>
                </a:solidFill>
                <a:latin typeface="Arial" pitchFamily="34" charset="0"/>
                <a:cs typeface="Arial" pitchFamily="34" charset="0"/>
              </a:rPr>
              <a:t>Winter – fieldwork from 22 January to 23 February  </a:t>
            </a:r>
          </a:p>
          <a:p>
            <a:pPr marL="777240" lvl="1" indent="-320040" defTabSz="548640">
              <a:spcBef>
                <a:spcPct val="20000"/>
              </a:spcBef>
              <a:buClr>
                <a:srgbClr val="009FDA"/>
              </a:buClr>
              <a:buFontTx/>
              <a:buChar char="-"/>
              <a:defRPr/>
            </a:pPr>
            <a:r>
              <a:rPr lang="en-GB" sz="2900" dirty="0" smtClean="0">
                <a:solidFill>
                  <a:srgbClr val="3C3C3B"/>
                </a:solidFill>
                <a:latin typeface="Arial" pitchFamily="34" charset="0"/>
                <a:cs typeface="Arial" pitchFamily="34" charset="0"/>
              </a:rPr>
              <a:t>Sample of 1,500 randomly selected tenants </a:t>
            </a:r>
          </a:p>
          <a:p>
            <a:pPr marL="777240" lvl="1" indent="-320040" defTabSz="548640">
              <a:spcBef>
                <a:spcPct val="20000"/>
              </a:spcBef>
              <a:buClr>
                <a:srgbClr val="009FDA"/>
              </a:buClr>
              <a:buFontTx/>
              <a:buChar char="-"/>
              <a:defRPr/>
            </a:pPr>
            <a:r>
              <a:rPr kumimoji="0" lang="en-GB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Results</a:t>
            </a:r>
            <a:r>
              <a:rPr kumimoji="0" lang="en-GB" sz="2900" b="0" i="0" u="none" strike="noStrike" kern="1200" cap="none" spc="0" normalizeH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presented to Leadership Team and Senior Management Team</a:t>
            </a:r>
          </a:p>
          <a:p>
            <a:pPr marL="777240" lvl="1" indent="-320040" defTabSz="548640">
              <a:spcBef>
                <a:spcPct val="20000"/>
              </a:spcBef>
              <a:buClr>
                <a:srgbClr val="009FDA"/>
              </a:buClr>
              <a:buFontTx/>
              <a:buChar char="-"/>
              <a:defRPr/>
            </a:pPr>
            <a:endParaRPr kumimoji="0" lang="en-GB" sz="2900" b="0" i="0" u="none" strike="noStrike" kern="1200" cap="none" spc="0" normalizeH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indent="-320040" defTabSz="548640">
              <a:spcBef>
                <a:spcPct val="20000"/>
              </a:spcBef>
              <a:buClr>
                <a:srgbClr val="009FDA"/>
              </a:buClr>
              <a:buFont typeface="Courier New" pitchFamily="49" charset="0"/>
              <a:buChar char="o"/>
              <a:defRPr/>
            </a:pPr>
            <a:r>
              <a:rPr lang="en-GB" sz="2900" baseline="0" dirty="0" smtClean="0">
                <a:solidFill>
                  <a:srgbClr val="3C3C3B"/>
                </a:solidFill>
                <a:latin typeface="Arial" pitchFamily="34" charset="0"/>
                <a:cs typeface="Arial" pitchFamily="34" charset="0"/>
              </a:rPr>
              <a:t>Costs</a:t>
            </a:r>
            <a:r>
              <a:rPr lang="en-GB" sz="2900" dirty="0" smtClean="0">
                <a:solidFill>
                  <a:srgbClr val="3C3C3B"/>
                </a:solidFill>
                <a:latin typeface="Arial" pitchFamily="34" charset="0"/>
                <a:cs typeface="Arial" pitchFamily="34" charset="0"/>
              </a:rPr>
              <a:t> reduced by a third (circa £70K) and better insight provided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548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FDA"/>
              </a:buClr>
              <a:buSzTx/>
              <a:buFont typeface="Courier New"/>
              <a:buChar char="o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936_THG_PPT_template_standard">
  <a:themeElements>
    <a:clrScheme name="Custom 34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09FDA"/>
      </a:accent1>
      <a:accent2>
        <a:srgbClr val="2C2C2B"/>
      </a:accent2>
      <a:accent3>
        <a:srgbClr val="B5DEFF"/>
      </a:accent3>
      <a:accent4>
        <a:srgbClr val="797979"/>
      </a:accent4>
      <a:accent5>
        <a:srgbClr val="009FDA"/>
      </a:accent5>
      <a:accent6>
        <a:srgbClr val="2C2C2B"/>
      </a:accent6>
      <a:hlink>
        <a:srgbClr val="5FC6FF"/>
      </a:hlink>
      <a:folHlink>
        <a:srgbClr val="64646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1936_THG_PPT_template_standard" id="{C5AA65FD-36AB-1A44-B454-F7A4673FF0AE}" vid="{C9EB0CA6-ED93-D940-BB73-01BC8D5A5F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516</Words>
  <Application>Microsoft Office PowerPoint</Application>
  <PresentationFormat>On-screen Show (4:3)</PresentationFormat>
  <Paragraphs>139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1936_THG_PPT_template_standard</vt:lpstr>
      <vt:lpstr>Customer insight  - Rant and Rave </vt:lpstr>
      <vt:lpstr>The history....</vt:lpstr>
      <vt:lpstr>Reform to customer insight in 2015 as previously....</vt:lpstr>
      <vt:lpstr>Reform to customer insight in 2015 as previously....</vt:lpstr>
      <vt:lpstr>Reform to customer insight – findings</vt:lpstr>
      <vt:lpstr>The approach.....</vt:lpstr>
      <vt:lpstr>Merge the operational and strategic</vt:lpstr>
      <vt:lpstr>Delivering operational and strategic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leah.smith</dc:creator>
  <cp:lastModifiedBy>daniel klemm</cp:lastModifiedBy>
  <cp:revision>14</cp:revision>
  <dcterms:created xsi:type="dcterms:W3CDTF">2017-05-03T15:36:32Z</dcterms:created>
  <dcterms:modified xsi:type="dcterms:W3CDTF">2018-04-10T06:27:07Z</dcterms:modified>
</cp:coreProperties>
</file>