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26" r:id="rId3"/>
    <p:sldId id="343" r:id="rId4"/>
    <p:sldId id="339" r:id="rId5"/>
    <p:sldId id="338" r:id="rId6"/>
    <p:sldId id="344" r:id="rId7"/>
    <p:sldId id="341" r:id="rId8"/>
    <p:sldId id="259" r:id="rId9"/>
    <p:sldId id="340" r:id="rId10"/>
    <p:sldId id="260" r:id="rId11"/>
    <p:sldId id="328" r:id="rId12"/>
    <p:sldId id="270" r:id="rId13"/>
    <p:sldId id="264" r:id="rId14"/>
    <p:sldId id="27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639" autoAdjust="0"/>
  </p:normalViewPr>
  <p:slideViewPr>
    <p:cSldViewPr>
      <p:cViewPr varScale="1">
        <p:scale>
          <a:sx n="55" d="100"/>
          <a:sy n="55" d="100"/>
        </p:scale>
        <p:origin x="241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E7354-7667-410F-A652-8E29E61F677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414A2-A90A-4B84-92B7-328FEC2489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752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</a:rPr>
              <a:t>Impact of ASB team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Education, Police, Fire, local GPs, your communities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</a:rPr>
              <a:t>Impact of Homelessness team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 &amp; E Department, Social Services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</a:rPr>
              <a:t>Impact of supported housing  team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NHS, Social Services, families, other agencies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</a:rPr>
              <a:t>Social enterprise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Handypersons schemes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Support into work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402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588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75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b="1" dirty="0"/>
              <a:t>Its not about cuts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Put less resources in</a:t>
            </a:r>
            <a:r>
              <a:rPr lang="en-GB" dirty="0"/>
              <a:t> for the same results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Reduce costs </a:t>
            </a:r>
            <a:r>
              <a:rPr lang="en-GB" dirty="0"/>
              <a:t>for same results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Improve results </a:t>
            </a:r>
            <a:r>
              <a:rPr lang="en-GB" dirty="0"/>
              <a:t>using the same resources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Increase </a:t>
            </a:r>
            <a:r>
              <a:rPr lang="en-GB" dirty="0"/>
              <a:t> your resources for proportionate increase in results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15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40F06-B38B-4734-A783-E087D139634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12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40F06-B38B-4734-A783-E087D139634E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80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16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CC701-4241-4188-AC8C-509252AF1C5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B3BDA-CB0E-4192-B4A8-C5DCB618A3F8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WHASP Unconference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solidFill>
                  <a:srgbClr val="7030A0"/>
                </a:solidFill>
                <a:latin typeface="Arial" charset="0"/>
                <a:cs typeface="Arial" charset="0"/>
              </a:rPr>
              <a:t>Relatively low costs 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solidFill>
                  <a:srgbClr val="7030A0"/>
                </a:solidFill>
                <a:latin typeface="Arial" charset="0"/>
                <a:cs typeface="Arial" charset="0"/>
              </a:rPr>
              <a:t>High productivity 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solidFill>
                  <a:srgbClr val="7030A0"/>
                </a:solidFill>
                <a:latin typeface="Arial" charset="0"/>
                <a:cs typeface="Arial" charset="0"/>
              </a:rPr>
              <a:t>Successful outcomes </a:t>
            </a:r>
            <a:r>
              <a:rPr lang="en-GB" sz="3200" dirty="0">
                <a:latin typeface="Arial" charset="0"/>
                <a:cs typeface="Arial" charset="0"/>
              </a:rPr>
              <a:t>e.g. Improved performance, reduced costs, increased customer satisfaction, reduced service failures, reduced waste or added value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47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919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F79D-279F-4510-A5BB-273F5C39FE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95A3B-360C-406C-A76A-81F6BADD815A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WHASP Unconference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49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8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5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4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5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6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33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07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40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1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55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6CEE-E95A-4A94-A865-92E41FBCE6BA}" type="datetimeFigureOut">
              <a:rPr lang="en-GB" smtClean="0"/>
              <a:t>11/04/2018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1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tenantadvisor.ne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enantadvisor.net/blogs" TargetMode="External"/><Relationship Id="rId5" Type="http://schemas.openxmlformats.org/officeDocument/2006/relationships/hyperlink" Target="mailto:yvonne@tenantadvisor.net" TargetMode="Externa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01622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GB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Scrutiny.Net</a:t>
            </a:r>
          </a:p>
          <a:p>
            <a:pPr eaLnBrk="1" hangingPunct="1">
              <a:defRPr/>
            </a:pPr>
            <a:r>
              <a:rPr lang="en-GB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11</a:t>
            </a:r>
            <a:r>
              <a:rPr lang="en-GB" sz="2400" b="1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th</a:t>
            </a:r>
            <a:r>
              <a:rPr lang="en-GB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 April 2018, Habinteg</a:t>
            </a:r>
          </a:p>
          <a:p>
            <a:pPr eaLnBrk="1" hangingPunct="1">
              <a:defRPr/>
            </a:pPr>
            <a:endParaRPr lang="en-GB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800" b="1" dirty="0">
                <a:solidFill>
                  <a:srgbClr val="7030A0"/>
                </a:solidFill>
                <a:latin typeface="Arial" charset="0"/>
                <a:cs typeface="Arial" charset="0"/>
              </a:rPr>
              <a:t>Yvonne Davies, </a:t>
            </a:r>
          </a:p>
          <a:p>
            <a:pPr eaLnBrk="1" hangingPunct="1">
              <a:defRPr/>
            </a:pPr>
            <a:r>
              <a:rPr lang="en-GB" sz="1800" b="1" dirty="0">
                <a:solidFill>
                  <a:srgbClr val="7030A0"/>
                </a:solidFill>
                <a:latin typeface="Arial" charset="0"/>
                <a:cs typeface="Arial" charset="0"/>
              </a:rPr>
              <a:t>Managing Director</a:t>
            </a:r>
          </a:p>
          <a:p>
            <a:pPr eaLnBrk="1" hangingPunct="1">
              <a:defRPr/>
            </a:pPr>
            <a:r>
              <a:rPr lang="en-GB" sz="1800" b="1" dirty="0">
                <a:solidFill>
                  <a:srgbClr val="7030A0"/>
                </a:solidFill>
                <a:latin typeface="Arial" charset="0"/>
                <a:cs typeface="Arial" charset="0"/>
              </a:rPr>
              <a:t>Scrutiny &amp; Empowerment Partners</a:t>
            </a:r>
          </a:p>
          <a:p>
            <a:pPr eaLnBrk="1" hangingPunct="1">
              <a:defRPr/>
            </a:pPr>
            <a:endParaRPr lang="en-GB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1512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>
                <a:solidFill>
                  <a:srgbClr val="7030A0"/>
                </a:solidFill>
                <a:latin typeface="Arial" charset="0"/>
                <a:cs typeface="Arial" charset="0"/>
              </a:rPr>
              <a:t>New RSH Standard: 1.4.18</a:t>
            </a:r>
            <a:br>
              <a:rPr lang="en-GB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b="1" dirty="0">
                <a:solidFill>
                  <a:srgbClr val="7030A0"/>
                </a:solidFill>
                <a:latin typeface="Arial" charset="0"/>
                <a:cs typeface="Arial" charset="0"/>
              </a:rPr>
              <a:t>Value for Money</a:t>
            </a:r>
            <a:br>
              <a:rPr lang="en-GB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br>
              <a:rPr lang="en-GB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pic>
        <p:nvPicPr>
          <p:cNvPr id="2048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122" y="5877271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37E4C15-E851-424A-87A6-B3A61FCEB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97" y="2072198"/>
            <a:ext cx="2765405" cy="153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52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7030A0"/>
                </a:solidFill>
              </a:rPr>
              <a:t>Technical note: new metrics x 6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983162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Reinvestment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New supply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Gearing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EBITDA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Headline social housing cost per unit </a:t>
            </a:r>
            <a:r>
              <a:rPr lang="en-GB" dirty="0">
                <a:solidFill>
                  <a:srgbClr val="7030A0"/>
                </a:solidFill>
              </a:rPr>
              <a:t>(includes community /neighbourhood services)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Operating margin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dirty="0"/>
              <a:t>Return on capital employed</a:t>
            </a:r>
          </a:p>
        </p:txBody>
      </p:sp>
      <p:pic>
        <p:nvPicPr>
          <p:cNvPr id="5" name="Picture 3" descr="C:\Users\daviesyvonne\AppData\Local\Microsoft\Windows\Temporary Internet Files\Content.IE5\4DVAA1G3\MC90044192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7638"/>
            <a:ext cx="3096345" cy="325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5AD30AC-7A9C-49A7-AB5D-8CDD76B66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6093297"/>
            <a:ext cx="1296825" cy="5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3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Formal panels engaged in VFM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Procurement panels</a:t>
            </a:r>
          </a:p>
          <a:p>
            <a:r>
              <a:rPr lang="en-GB" dirty="0"/>
              <a:t>Scrutiny panels</a:t>
            </a:r>
          </a:p>
          <a:p>
            <a:r>
              <a:rPr lang="en-GB" dirty="0"/>
              <a:t>Performance panels</a:t>
            </a:r>
          </a:p>
          <a:p>
            <a:r>
              <a:rPr lang="en-GB" dirty="0"/>
              <a:t>Restructuring services</a:t>
            </a:r>
          </a:p>
          <a:p>
            <a:r>
              <a:rPr lang="en-GB" dirty="0"/>
              <a:t>Participatory budgets</a:t>
            </a:r>
          </a:p>
          <a:p>
            <a:r>
              <a:rPr lang="en-GB" dirty="0"/>
              <a:t>Service Improvement, or task and finish Focus groups</a:t>
            </a:r>
          </a:p>
          <a:p>
            <a:r>
              <a:rPr lang="en-GB" dirty="0"/>
              <a:t>Sending in ideas on saving money or reducing/removing waste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daviesyvonne\AppData\Local\Microsoft\Windows\Temporary Internet Files\Content.IE5\JPXUT35J\MC90007093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75" y="1340768"/>
            <a:ext cx="18745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97F8673-4F77-45D0-8998-BCD1FC28A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6093297"/>
            <a:ext cx="1296825" cy="5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0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Formal engagement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59"/>
            <a:ext cx="6851104" cy="5112569"/>
          </a:xfrm>
        </p:spPr>
        <p:txBody>
          <a:bodyPr>
            <a:normAutofit fontScale="62500" lnSpcReduction="20000"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VFM strategy </a:t>
            </a:r>
            <a:r>
              <a:rPr lang="en-GB" sz="4000" dirty="0"/>
              <a:t>– customer involvement</a:t>
            </a:r>
          </a:p>
          <a:p>
            <a:r>
              <a:rPr lang="en-GB" sz="4000" dirty="0"/>
              <a:t>Critical friend - </a:t>
            </a:r>
            <a:r>
              <a:rPr lang="en-GB" sz="4000" b="1" dirty="0">
                <a:solidFill>
                  <a:srgbClr val="7030A0"/>
                </a:solidFill>
              </a:rPr>
              <a:t>consumer regulatory standards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Discussions</a:t>
            </a:r>
            <a:r>
              <a:rPr lang="en-GB" sz="4000" dirty="0"/>
              <a:t> on shared services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Process mapping </a:t>
            </a:r>
            <a:r>
              <a:rPr lang="en-GB" sz="4000" dirty="0"/>
              <a:t>– flowcharts can help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Right first time </a:t>
            </a:r>
            <a:r>
              <a:rPr lang="en-GB" sz="4000" dirty="0"/>
              <a:t>– repairs 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Benchmarking</a:t>
            </a:r>
            <a:r>
              <a:rPr lang="en-GB" sz="4000" dirty="0"/>
              <a:t> – like for like</a:t>
            </a:r>
          </a:p>
          <a:p>
            <a:r>
              <a:rPr lang="en-GB" sz="4000" dirty="0"/>
              <a:t>ASB </a:t>
            </a:r>
            <a:r>
              <a:rPr lang="en-GB" sz="4000" b="1" dirty="0">
                <a:solidFill>
                  <a:srgbClr val="7030A0"/>
                </a:solidFill>
              </a:rPr>
              <a:t>prevention and early intervention</a:t>
            </a:r>
          </a:p>
          <a:p>
            <a:r>
              <a:rPr lang="en-GB" sz="4000" dirty="0"/>
              <a:t>Investigating the </a:t>
            </a:r>
            <a:r>
              <a:rPr lang="en-GB" sz="4000" b="1" dirty="0">
                <a:solidFill>
                  <a:srgbClr val="7030A0"/>
                </a:solidFill>
              </a:rPr>
              <a:t>private sector offer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Performance - What is measured  </a:t>
            </a:r>
            <a:r>
              <a:rPr lang="en-GB" sz="4000" dirty="0"/>
              <a:t>- is it for tenants or landlords? What matters? Is action taken?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Social value - </a:t>
            </a:r>
            <a:r>
              <a:rPr lang="en-GB" sz="4000" dirty="0"/>
              <a:t>or impact on health/education services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6093297"/>
            <a:ext cx="1296825" cy="567684"/>
          </a:xfrm>
          <a:prstGeom prst="rect">
            <a:avLst/>
          </a:prstGeom>
        </p:spPr>
      </p:pic>
      <p:pic>
        <p:nvPicPr>
          <p:cNvPr id="7" name="Picture 2" descr="C:\Users\Yvonne\AppData\Local\Microsoft\Windows\Temporary Internet Files\Content.IE5\GY9LMZUI\MC9004352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26564"/>
            <a:ext cx="2601618" cy="180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99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Customer strategic engagement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8579296" cy="4785395"/>
          </a:xfrm>
        </p:spPr>
        <p:txBody>
          <a:bodyPr>
            <a:noAutofit/>
          </a:bodyPr>
          <a:lstStyle/>
          <a:p>
            <a:r>
              <a:rPr lang="en-GB" dirty="0"/>
              <a:t>Do customers know the objectives and the VFM strategy?</a:t>
            </a:r>
          </a:p>
          <a:p>
            <a:r>
              <a:rPr lang="en-GB" dirty="0"/>
              <a:t>Does CI activity review and report on VFM?</a:t>
            </a:r>
          </a:p>
          <a:p>
            <a:r>
              <a:rPr lang="en-GB" dirty="0"/>
              <a:t>Do customers comment on performance indicators? </a:t>
            </a:r>
          </a:p>
          <a:p>
            <a:r>
              <a:rPr lang="en-GB" dirty="0"/>
              <a:t>How can we engage customers in setting qualitative standards and performance – consumer standards</a:t>
            </a:r>
          </a:p>
          <a:p>
            <a:r>
              <a:rPr lang="en-GB" dirty="0"/>
              <a:t>How can we engage customers in underperformance?</a:t>
            </a:r>
          </a:p>
          <a:p>
            <a:r>
              <a:rPr lang="en-GB" dirty="0"/>
              <a:t>Do customers get involved in corporate or annual plans?</a:t>
            </a:r>
          </a:p>
          <a:p>
            <a:r>
              <a:rPr lang="en-GB" dirty="0"/>
              <a:t>Do customers know where they fit in, in terms of support and challenge on VFM?</a:t>
            </a:r>
          </a:p>
          <a:p>
            <a:r>
              <a:rPr lang="en-GB" dirty="0"/>
              <a:t>Do customers know how you benchmark and compare to best in class?</a:t>
            </a:r>
          </a:p>
          <a:p>
            <a:r>
              <a:rPr lang="en-GB" dirty="0"/>
              <a:t>Do customers engage in setting quality standards for customer service?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98168" y="6381328"/>
            <a:ext cx="1131506" cy="488005"/>
          </a:xfrm>
          <a:prstGeom prst="rect">
            <a:avLst/>
          </a:prstGeom>
        </p:spPr>
      </p:pic>
      <p:pic>
        <p:nvPicPr>
          <p:cNvPr id="6147" name="Picture 3" descr="C:\Users\Yvonne\AppData\Local\Microsoft\Windows\Temporary Internet Files\Content.IE5\JR37M77N\MC9002833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86" y="1556792"/>
            <a:ext cx="986488" cy="109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04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en-GB" sz="6700" dirty="0">
                <a:hlinkClick r:id="rId3"/>
              </a:rPr>
            </a:br>
            <a:br>
              <a:rPr lang="en-GB" sz="6700" dirty="0">
                <a:hlinkClick r:id="rId3"/>
              </a:rPr>
            </a:br>
            <a:r>
              <a:rPr lang="en-GB" sz="4700" b="1" dirty="0">
                <a:solidFill>
                  <a:srgbClr val="7030A0"/>
                </a:solidFill>
              </a:rPr>
              <a:t>Thank-you - Any questions?</a:t>
            </a:r>
            <a:br>
              <a:rPr lang="en-GB" sz="6700" b="1" dirty="0"/>
            </a:br>
            <a:br>
              <a:rPr lang="en-GB" sz="6700" b="1" dirty="0"/>
            </a:br>
            <a:br>
              <a:rPr lang="en-GB" sz="3600" dirty="0">
                <a:solidFill>
                  <a:srgbClr val="7030A0"/>
                </a:solidFill>
              </a:rPr>
            </a:br>
            <a:endParaRPr lang="en-GB" sz="3600" dirty="0">
              <a:solidFill>
                <a:srgbClr val="7030A0"/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4365104"/>
            <a:ext cx="3123185" cy="134699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923928" y="2349500"/>
            <a:ext cx="4762872" cy="3600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>
                <a:hlinkClick r:id="rId5"/>
              </a:rPr>
              <a:t>yvonne@tenantadvisor.net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Tel: 07867 974659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Check out the free housing policy advice on:</a:t>
            </a:r>
            <a:endParaRPr lang="en-GB" sz="11200" dirty="0">
              <a:hlinkClick r:id="rId6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>
                <a:hlinkClick r:id="rId6"/>
              </a:rPr>
              <a:t>www.tenantadvisor.net/blogs</a:t>
            </a:r>
            <a:r>
              <a:rPr lang="en-GB" sz="112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23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VFM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Economy, Efficiency and Effectiveness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635080" cy="5060781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/>
              <a:t>Transparency</a:t>
            </a:r>
          </a:p>
          <a:p>
            <a:r>
              <a:rPr lang="en-GB" sz="3600" dirty="0"/>
              <a:t>Accountability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7030A0"/>
                </a:solidFill>
              </a:rPr>
              <a:t>It is about:</a:t>
            </a:r>
          </a:p>
          <a:p>
            <a:r>
              <a:rPr lang="en-GB" sz="3600" dirty="0">
                <a:solidFill>
                  <a:srgbClr val="7030A0"/>
                </a:solidFill>
              </a:rPr>
              <a:t>Economy</a:t>
            </a:r>
            <a:r>
              <a:rPr lang="en-GB" sz="3600" dirty="0"/>
              <a:t> – minimise resources used while having regard to quality</a:t>
            </a:r>
          </a:p>
          <a:p>
            <a:r>
              <a:rPr lang="en-GB" sz="3600" dirty="0">
                <a:solidFill>
                  <a:srgbClr val="7030A0"/>
                </a:solidFill>
              </a:rPr>
              <a:t>Efficiency</a:t>
            </a:r>
            <a:r>
              <a:rPr lang="en-GB" sz="3600" dirty="0"/>
              <a:t> – relationship between output from goods and services and the resources to produce them </a:t>
            </a:r>
          </a:p>
          <a:p>
            <a:r>
              <a:rPr lang="en-GB" sz="3600" dirty="0">
                <a:solidFill>
                  <a:srgbClr val="7030A0"/>
                </a:solidFill>
              </a:rPr>
              <a:t>Effectiveness</a:t>
            </a:r>
            <a:r>
              <a:rPr lang="en-GB" sz="3600" dirty="0"/>
              <a:t> – the extent to which objectives are achieved and the relationship between intended and actual impacts</a:t>
            </a:r>
          </a:p>
          <a:p>
            <a:endParaRPr lang="en-GB" dirty="0"/>
          </a:p>
        </p:txBody>
      </p:sp>
      <p:pic>
        <p:nvPicPr>
          <p:cNvPr id="2051" name="Picture 3" descr="C:\Users\Yvonne\AppData\Local\Microsoft\Windows\Temporary Internet Files\Content.IE5\H8Z8HAV0\MC900441705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89040"/>
            <a:ext cx="1652938" cy="165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29451E-5808-4CDF-A298-6F251B748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6093297"/>
            <a:ext cx="1296825" cy="5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Headline social housing costs per unit by provider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28400" y="6357600"/>
            <a:ext cx="7880872" cy="365125"/>
          </a:xfrm>
          <a:prstGeom prst="rect">
            <a:avLst/>
          </a:prstGeom>
        </p:spPr>
        <p:txBody>
          <a:bodyPr/>
          <a:lstStyle/>
          <a:p>
            <a:r>
              <a:rPr lang="en-GB" sz="1200" dirty="0">
                <a:solidFill>
                  <a:srgbClr val="009590"/>
                </a:solidFill>
              </a:rPr>
              <a:t>Median social housing costs per unit (£3,550) shown by the horizontal line. Red markers identify providers where more than 10% of stock is supported housing (excluding housing for older people) or more than 50% is housing for older people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5969024" cy="437615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E7ECBE-BFE8-4FF5-B7CC-7E7280B385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84" y="2276872"/>
            <a:ext cx="1547276" cy="85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4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7308304" cy="1143000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Unit cost variations – most important explanatory factors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802823"/>
              </p:ext>
            </p:extLst>
          </p:nvPr>
        </p:nvGraphicFramePr>
        <p:xfrm>
          <a:off x="2083966" y="1988840"/>
          <a:ext cx="462436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Relative</a:t>
                      </a:r>
                      <a:r>
                        <a:rPr lang="en-GB" baseline="0" dirty="0"/>
                        <a:t> explanatory power of each key explanatory variable (ranked in order)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1.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dirty="0"/>
                        <a:t>Supported</a:t>
                      </a:r>
                      <a:r>
                        <a:rPr lang="en-GB" b="1" baseline="0" dirty="0"/>
                        <a:t> housing (%)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2. Regional</a:t>
                      </a:r>
                      <a:r>
                        <a:rPr lang="en-GB" b="1" baseline="0" dirty="0"/>
                        <a:t> wage index (comb)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3.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dirty="0"/>
                        <a:t>LSVT (&lt;7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0.29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4. Housin</a:t>
                      </a:r>
                      <a:r>
                        <a:rPr lang="en-GB" b="1" baseline="0" dirty="0"/>
                        <a:t>g for older people (%)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Neighbourhood</a:t>
                      </a:r>
                      <a:r>
                        <a:rPr lang="en-GB" baseline="0" dirty="0"/>
                        <a:t> deprivation (IMD)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6. Reduction in non-decent homes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7. LSVT (7-12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352" y="1772816"/>
            <a:ext cx="4111228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959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9590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6EF6D4-2DF5-4703-A9F2-D745BE222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460" y="2204864"/>
            <a:ext cx="1678200" cy="92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1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58B0-F7E2-455C-A76A-25C9729A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>
                <a:solidFill>
                  <a:srgbClr val="7030A0"/>
                </a:solidFill>
                <a:latin typeface="+mn-lt"/>
              </a:rPr>
              <a:t>New VFM standard </a:t>
            </a:r>
            <a:br>
              <a:rPr lang="en-GB" sz="4000" b="1" dirty="0">
                <a:solidFill>
                  <a:srgbClr val="7030A0"/>
                </a:solidFill>
                <a:latin typeface="+mn-lt"/>
              </a:rPr>
            </a:br>
            <a:r>
              <a:rPr lang="en-GB" sz="4000" b="1" dirty="0">
                <a:solidFill>
                  <a:srgbClr val="7030A0"/>
                </a:solidFill>
                <a:latin typeface="+mn-lt"/>
              </a:rPr>
              <a:t>What we knew and what has changed– April 2018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30BE4E-8910-4539-9E8F-F280F8342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5519569" cy="295232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6701C3-2EEB-4EFC-80F9-40BA13DD6C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249"/>
            <a:ext cx="28575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7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9807-6C1B-4AE7-8BFC-18F4521C8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New standard 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66F1A-BA20-4FD5-B2B0-74FD89AF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Replaces the old VFM self assessment</a:t>
            </a:r>
          </a:p>
          <a:p>
            <a:r>
              <a:rPr lang="en-GB" dirty="0"/>
              <a:t>Starts reporting on metrics – mainly financial</a:t>
            </a:r>
          </a:p>
          <a:p>
            <a:r>
              <a:rPr lang="en-GB" dirty="0"/>
              <a:t>Produced a VFM metrics technical note, new standard and code of practice – consultation to xmas 2017</a:t>
            </a:r>
          </a:p>
          <a:p>
            <a:r>
              <a:rPr lang="en-GB" dirty="0"/>
              <a:t>Feedback– social value and impact measurements which were missing – </a:t>
            </a:r>
            <a:r>
              <a:rPr lang="en-GB" dirty="0">
                <a:solidFill>
                  <a:srgbClr val="FF0000"/>
                </a:solidFill>
              </a:rPr>
              <a:t>change to ensuring that financial return from assets and resources is optimised</a:t>
            </a:r>
          </a:p>
          <a:p>
            <a:r>
              <a:rPr lang="en-GB" dirty="0"/>
              <a:t>Feedback – publication of metrics in accounts</a:t>
            </a:r>
            <a:r>
              <a:rPr lang="en-GB" dirty="0">
                <a:solidFill>
                  <a:srgbClr val="FF0000"/>
                </a:solidFill>
              </a:rPr>
              <a:t> – change to ability to report outside the account sin any way they see fit to encourage transparency with stakeholders</a:t>
            </a:r>
          </a:p>
          <a:p>
            <a:r>
              <a:rPr lang="en-GB" dirty="0"/>
              <a:t>Reporting under headings social housing and other, activities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6018C3-0DC5-42CE-83CB-E8706CEAD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417638"/>
            <a:ext cx="1417340" cy="77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rgbClr val="7030A0"/>
                </a:solidFill>
                <a:latin typeface="+mn-lt"/>
              </a:rPr>
            </a:br>
            <a:r>
              <a:rPr lang="en-GB" b="1" dirty="0">
                <a:solidFill>
                  <a:srgbClr val="7030A0"/>
                </a:solidFill>
                <a:latin typeface="+mn-lt"/>
              </a:rPr>
              <a:t>New VFM regulatory standard </a:t>
            </a:r>
            <a:br>
              <a:rPr lang="en-GB" b="1" dirty="0">
                <a:solidFill>
                  <a:srgbClr val="7030A0"/>
                </a:solidFill>
                <a:latin typeface="+mn-lt"/>
              </a:rPr>
            </a:br>
            <a:endParaRPr lang="en-GB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5389"/>
            <a:ext cx="8604448" cy="453593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Have an approach agreed by Board to achieving VFM in meeting strategic objectives and demonstrate VFM to stakeholders Ensure optimum benefit from resources, assets and optimise the 3 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Approach to decision making and improving performance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Targets and monitoring of performance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Publish performance and measurable plans to address underperformance</a:t>
            </a:r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265" y="535931"/>
            <a:ext cx="1188861" cy="983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F47ADC-E387-4F4F-80C9-D1406261B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189513"/>
            <a:ext cx="121276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9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1" dirty="0">
                <a:solidFill>
                  <a:srgbClr val="7030A0"/>
                </a:solidFill>
              </a:rPr>
              <a:t>		VFM Code of practice</a:t>
            </a:r>
          </a:p>
        </p:txBody>
      </p:sp>
      <p:sp>
        <p:nvSpPr>
          <p:cNvPr id="22531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0213"/>
          </a:xfrm>
        </p:spPr>
        <p:txBody>
          <a:bodyPr>
            <a:normAutofit fontScale="85000" lnSpcReduction="10000"/>
          </a:bodyPr>
          <a:lstStyle/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A VFM strategy or embed it in each of your objectives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Maximise return on assets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Operational in activities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Strategic in all decisions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Show understanding of costs and outcomes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Rigorous options appraisal to improve performance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Implications for structures, partnerships, mergers, procurement, geography, business streams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sz="3200" dirty="0">
                <a:latin typeface="Arial" charset="0"/>
                <a:cs typeface="Arial" charset="0"/>
              </a:rPr>
              <a:t>Non social housing activity</a:t>
            </a:r>
          </a:p>
          <a:p>
            <a:pPr marL="255588" lvl="1" eaLnBrk="1" hangingPunct="1">
              <a:spcBef>
                <a:spcPts val="1200"/>
              </a:spcBef>
              <a:spcAft>
                <a:spcPts val="1200"/>
              </a:spcAft>
              <a:buFont typeface="Verdana" pitchFamily="34" charset="0"/>
              <a:buNone/>
            </a:pPr>
            <a:endParaRPr lang="en-GB" b="1" i="1" dirty="0">
              <a:latin typeface="Arial" charset="0"/>
              <a:cs typeface="Arial" charset="0"/>
            </a:endParaRPr>
          </a:p>
          <a:p>
            <a:pPr marL="0" eaLnBrk="1" hangingPunct="1">
              <a:spcBef>
                <a:spcPts val="1200"/>
              </a:spcBef>
              <a:spcAft>
                <a:spcPts val="1200"/>
              </a:spcAft>
              <a:buFont typeface="Wingdings 3" pitchFamily="18" charset="2"/>
              <a:buNone/>
            </a:pPr>
            <a:endParaRPr lang="en-GB" dirty="0"/>
          </a:p>
        </p:txBody>
      </p:sp>
      <p:pic>
        <p:nvPicPr>
          <p:cNvPr id="9218" name="Picture 2" descr="C:\Users\Yvonne\AppData\Local\Microsoft\Windows\Temporary Internet Files\Content.IE5\VIRAUCQE\MC9004387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985" y="692696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2D4A1E2-8DAA-4349-857A-14557BD16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6093297"/>
            <a:ext cx="1296825" cy="5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8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7544" y="452906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GB" dirty="0"/>
              <a:t>Business Health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Operating margin (overall)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Operating margin (social housing)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EBITDA MRI as % of interest (on outstanding debt)</a:t>
            </a:r>
          </a:p>
          <a:p>
            <a:r>
              <a:rPr lang="en-GB" dirty="0"/>
              <a:t>B. Development – capacity and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Units developed (absolute)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Units developed (as a percentage of units owned)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Gearing</a:t>
            </a:r>
          </a:p>
          <a:p>
            <a:r>
              <a:rPr lang="en-GB" dirty="0"/>
              <a:t>C. Outcomes delivered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Customer satisfaction with service provided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£s invested for every £ generated from operations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 new housing supply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 communities</a:t>
            </a:r>
          </a:p>
          <a:p>
            <a:r>
              <a:rPr lang="en-GB" dirty="0"/>
              <a:t>D. Effective asset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Return on capital employed (ROCE)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Occupancy (essentially a positive spin on void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Ratio of responsive repairs to planned maintenance spend</a:t>
            </a:r>
          </a:p>
          <a:p>
            <a:r>
              <a:rPr lang="en-GB" dirty="0"/>
              <a:t>E. Operating efficiencies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Headline social housing cost per unit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Rent collected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Overheads as a percentage of adjusted turnover</a:t>
            </a:r>
          </a:p>
          <a:p>
            <a:r>
              <a:rPr lang="en-GB" dirty="0">
                <a:solidFill>
                  <a:srgbClr val="7030A0"/>
                </a:solidFill>
              </a:rPr>
              <a:t>Plus some  context : turnover split by activity, type of stock managed &amp; supported geographical spread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"/>
            <a:ext cx="6858000" cy="476672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+mn-lt"/>
              </a:rPr>
              <a:t>Value for Money - Pilot Scorecard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53124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GB" dirty="0">
                <a:solidFill>
                  <a:srgbClr val="7030A0"/>
                </a:solidFill>
              </a:rPr>
              <a:t>Business Health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Operating margin (overall)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Operating margin (social housing)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EBITDA MRI as % of interest (on outstanding debt)</a:t>
            </a:r>
          </a:p>
          <a:p>
            <a:r>
              <a:rPr lang="en-GB" dirty="0">
                <a:solidFill>
                  <a:srgbClr val="7030A0"/>
                </a:solidFill>
              </a:rPr>
              <a:t>B. Development – capacity and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Units developed (absolute)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Units developed (as a percentage of units owned)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Gearing</a:t>
            </a:r>
          </a:p>
          <a:p>
            <a:r>
              <a:rPr lang="en-GB" dirty="0">
                <a:solidFill>
                  <a:srgbClr val="7030A0"/>
                </a:solidFill>
              </a:rPr>
              <a:t>C</a:t>
            </a:r>
            <a:r>
              <a:rPr lang="en-GB" dirty="0"/>
              <a:t>. </a:t>
            </a:r>
            <a:r>
              <a:rPr lang="en-GB" dirty="0">
                <a:solidFill>
                  <a:srgbClr val="7030A0"/>
                </a:solidFill>
              </a:rPr>
              <a:t>Outcomes delivered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Customer satisfaction with service provided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£s invested for every £ generated from operations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 new housing supply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in communities</a:t>
            </a:r>
          </a:p>
          <a:p>
            <a:r>
              <a:rPr lang="en-GB" dirty="0">
                <a:solidFill>
                  <a:srgbClr val="7030A0"/>
                </a:solidFill>
              </a:rPr>
              <a:t>D. Effective asset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Return on capital employed (ROCE)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Occupancy (essentially a positive spin on void rate)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Ratio of responsive repairs to planned maintenance spend</a:t>
            </a:r>
          </a:p>
          <a:p>
            <a:r>
              <a:rPr lang="en-GB" dirty="0">
                <a:solidFill>
                  <a:srgbClr val="7030A0"/>
                </a:solidFill>
              </a:rPr>
              <a:t>E</a:t>
            </a:r>
            <a:r>
              <a:rPr lang="en-GB" dirty="0"/>
              <a:t>. </a:t>
            </a:r>
            <a:r>
              <a:rPr lang="en-GB" dirty="0">
                <a:solidFill>
                  <a:srgbClr val="7030A0"/>
                </a:solidFill>
              </a:rPr>
              <a:t>Operating efficiencies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Headline social housing cost per unit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Rent collected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Overheads as a percentage of adjusted turnover</a:t>
            </a:r>
          </a:p>
        </p:txBody>
      </p:sp>
      <p:pic>
        <p:nvPicPr>
          <p:cNvPr id="28" name="Picture 2" descr="C:\Users\Steve\Google Drive\yarrow\Assignments\a Consultancy\Acuity\acuitylogo_5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12776"/>
            <a:ext cx="1522442" cy="49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D755F84B-7D44-4256-9A57-A3CB615F6F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308" y="116632"/>
            <a:ext cx="1674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2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1052</Words>
  <Application>Microsoft Office PowerPoint</Application>
  <PresentationFormat>On-screen Show (4:3)</PresentationFormat>
  <Paragraphs>183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Wingdings 3</vt:lpstr>
      <vt:lpstr>Office Theme</vt:lpstr>
      <vt:lpstr>New RSH Standard: 1.4.18 Value for Money  </vt:lpstr>
      <vt:lpstr>VFM Economy, Efficiency and Effectiveness</vt:lpstr>
      <vt:lpstr>Headline social housing costs per unit by provider </vt:lpstr>
      <vt:lpstr>Unit cost variations – most important explanatory factors</vt:lpstr>
      <vt:lpstr>New VFM standard  What we knew and what has changed– April 2018</vt:lpstr>
      <vt:lpstr>New standard in summary</vt:lpstr>
      <vt:lpstr> New VFM regulatory standard  </vt:lpstr>
      <vt:lpstr>  VFM Code of practice</vt:lpstr>
      <vt:lpstr>Value for Money - Pilot Scorecard</vt:lpstr>
      <vt:lpstr>Technical note: new metrics x 6</vt:lpstr>
      <vt:lpstr>Formal panels engaged in VFM</vt:lpstr>
      <vt:lpstr>Formal engagement</vt:lpstr>
      <vt:lpstr>Customer strategic engagement</vt:lpstr>
      <vt:lpstr>  Thank-you - Any questions?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Value for Money (VFM)</dc:title>
  <dc:creator>daviesyvonne</dc:creator>
  <cp:lastModifiedBy>daviesyvonne@btinternet.com</cp:lastModifiedBy>
  <cp:revision>88</cp:revision>
  <cp:lastPrinted>2014-05-12T11:38:48Z</cp:lastPrinted>
  <dcterms:created xsi:type="dcterms:W3CDTF">2011-09-10T16:28:36Z</dcterms:created>
  <dcterms:modified xsi:type="dcterms:W3CDTF">2018-04-11T10:20:17Z</dcterms:modified>
</cp:coreProperties>
</file>