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8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B511-8B92-4F9B-B788-5DAABBAB3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9930C-75AE-4DC9-90FC-07E5FBA12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BAA64-0C80-4E1E-A177-66CBD1E3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1FC80-5453-415E-94E2-94CB21541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14BD-DA25-4610-86F4-8006BD27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70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5ACDB-F944-434F-AA84-F8CB475ED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30DD9-DD94-4454-A4C2-21C738EE0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037AB-51E7-4BE1-BF5A-F0B7494D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B7D91-D502-4F40-B75B-D12E7DD8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155B-4EDF-47FF-85B6-E22D6D18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5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9099A-B05A-479F-8098-A48F00392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1ED81-23D9-448A-863B-C36EB5084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A72B7-CD29-439F-AF64-BADE853DB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760AF-177A-4438-A128-CB1263FB8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A9A9F-8AC8-4927-B3C4-49347750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1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D9FB9-7971-474F-A01D-838779DDB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57C70-DD0E-4284-9593-199537D58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C495B-C88B-4F81-8EA7-540EBEA65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10D2F-39BB-4594-BF9A-BCF40414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E064F-1D9E-44FE-AD97-6684BD3DF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1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A914A-1364-4E06-8B16-DA4A12CEF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5E026-07C9-4DCA-A319-BAB17FF11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1622-009E-4A11-BFCF-C07F285D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9AB4A-FD33-41A6-9D95-1E13F108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D79FD-DF91-4515-9737-8A8A5637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76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C48C-D11B-4C24-9691-0265A767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FDF69-0FD8-4A66-B4AE-71D63F8C3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BB8F0-4941-4B5B-BB39-1136ADF41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2F3CC-23DF-4E9A-907F-8D3B64DF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E47F5-BAC4-4566-982D-72AB4F6C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1DD6A-A154-4350-9AA4-9A887BB4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F2E8-4971-42FB-BE86-B8F3879E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E9EDE-97FC-499B-8418-0D3EC5DE9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5B8BC-47C4-47EB-9840-91FE9EF75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DED0B-7AC5-414F-99B6-5B33BD1C8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ACD5B6-7E83-4B0F-97F3-32D37939C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8AA237-ECDF-4E8B-862D-F4997417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746DBD-3B74-49B0-8A6E-D6A52A89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19D93-2BD8-463B-A3B9-F0F722197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6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60F4-5DAC-4E2C-910E-6FBEA804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458CE-6901-4550-B514-537904EBE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4F876-169F-42E0-A009-1DD6394ED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0E84E-D166-43E7-A370-34C0CD03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4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7BA6D-F992-43C8-853E-EA63A5105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F3930-F877-4610-8B95-0706A0EF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66287-1964-41AC-890D-7EE28C30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02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C360C-90D6-49E1-912B-A34CFB1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44696-20BD-42D9-908E-D665DE1F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BEF07-6399-49E2-8940-BD5E8B92E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5CD42-9F9C-40AC-B610-BE61685A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DF978-FB72-4789-8ABA-358059C2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D2F61-F71A-48AC-8F67-F8FA4141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54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6B4AB-D4B4-41BD-95AB-06657CC4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D02E85-0D01-4E15-88BC-97919EC06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6FB51-8D67-40AD-83A7-AEE10C963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D3C8A-03FD-46EF-9D27-3352C33D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CFA0B-6630-4E6F-A64D-3A773482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10380-0D72-4C2B-8BA0-120DD782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CF5ED-45F9-4101-B3BB-BDB6CDA96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7D7C6-E5ED-4EF4-8F63-C3A22FD72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00B98-F5E8-42AE-8F36-294E52B6D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5258-DE89-4876-89BC-1293F44760F2}" type="datetimeFigureOut">
              <a:rPr lang="en-GB" smtClean="0"/>
              <a:t>11/04/2018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698FE-D53C-415F-BB7B-2B812A754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F8474-11F4-4561-A585-2F7066960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7EFF-4372-4F96-965D-0938192A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06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etercasier.be/writing/living-in-italy-customer-service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highersights/623164155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omentakingastand.blogspot.com/2012/02/listen-to-meee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eire.com/index/you-never-know-who-s-listen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scelearning.wikispaces.com/year+8+ic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ustintarte.com/2015_07_01_archiv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eichinese5.wikispaces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heninger.blogspot.com/2014/04/inquiry-based-constructivist-learn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B81C-8220-418F-B317-50F510D924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rgbClr val="7030A0"/>
                </a:solidFill>
              </a:rPr>
              <a:t>Customer satisfaction </a:t>
            </a:r>
            <a:br>
              <a:rPr lang="en-GB" sz="4400" b="1" dirty="0">
                <a:solidFill>
                  <a:srgbClr val="7030A0"/>
                </a:solidFill>
              </a:rPr>
            </a:br>
            <a:r>
              <a:rPr lang="en-GB" sz="4400" b="1" dirty="0">
                <a:solidFill>
                  <a:srgbClr val="7030A0"/>
                </a:solidFill>
              </a:rPr>
              <a:t>“views taken into account and acted on”</a:t>
            </a:r>
            <a:br>
              <a:rPr lang="en-GB" sz="4400" b="1" dirty="0">
                <a:solidFill>
                  <a:srgbClr val="7030A0"/>
                </a:solidFill>
              </a:rPr>
            </a:br>
            <a:br>
              <a:rPr lang="en-GB" sz="4400" b="1" dirty="0">
                <a:solidFill>
                  <a:srgbClr val="7030A0"/>
                </a:solidFill>
              </a:rPr>
            </a:br>
            <a:endParaRPr lang="en-GB" sz="4400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2967-9202-4329-9B33-1F65E15DB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b="1" dirty="0"/>
              <a:t>Scrutiny.Net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8000" b="1" dirty="0"/>
              <a:t>Scrutiny.net Habinteg</a:t>
            </a:r>
            <a:r>
              <a:rPr lang="en-GB" sz="8000" b="1"/>
              <a:t>, 11</a:t>
            </a:r>
            <a:r>
              <a:rPr lang="en-GB" sz="8000" b="1" baseline="30000"/>
              <a:t>th</a:t>
            </a:r>
            <a:r>
              <a:rPr lang="en-GB" sz="8000" b="1"/>
              <a:t> </a:t>
            </a:r>
            <a:r>
              <a:rPr lang="en-GB" sz="8000" b="1" dirty="0"/>
              <a:t>April 2018</a:t>
            </a:r>
          </a:p>
          <a:p>
            <a:endParaRPr lang="en-GB" sz="8000" dirty="0">
              <a:solidFill>
                <a:srgbClr val="7030A0"/>
              </a:solidFill>
            </a:endParaRPr>
          </a:p>
          <a:p>
            <a:r>
              <a:rPr lang="en-GB" sz="8000" dirty="0">
                <a:solidFill>
                  <a:srgbClr val="7030A0"/>
                </a:solidFill>
              </a:rPr>
              <a:t>Yvonne Davies</a:t>
            </a:r>
          </a:p>
          <a:p>
            <a:r>
              <a:rPr lang="en-GB" sz="8000" dirty="0">
                <a:solidFill>
                  <a:srgbClr val="7030A0"/>
                </a:solidFill>
              </a:rPr>
              <a:t>Scrutiny and Empowerment Partners Limited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F55DD90-6E23-4199-BD35-A74D7EE44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A2A760-5A62-4618-BF8B-3654821FA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49399" y="2269411"/>
            <a:ext cx="3326984" cy="25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6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403-62DE-47E4-8E9C-AC5B9E2E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Questions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9A3F-FDBB-4017-9EF4-7178BDCBA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focus for involvement/purpose in your organisation?</a:t>
            </a:r>
          </a:p>
          <a:p>
            <a:r>
              <a:rPr lang="en-GB" dirty="0"/>
              <a:t>What is your landlord contact and activity at community centres</a:t>
            </a:r>
          </a:p>
          <a:p>
            <a:r>
              <a:rPr lang="en-GB" dirty="0"/>
              <a:t>Do you delegate any powers to formal customer groups</a:t>
            </a:r>
          </a:p>
          <a:p>
            <a:pPr marL="0" indent="0">
              <a:buNone/>
            </a:pPr>
            <a:r>
              <a:rPr lang="en-GB" dirty="0"/>
              <a:t>and</a:t>
            </a:r>
          </a:p>
          <a:p>
            <a:r>
              <a:rPr lang="en-GB" i="1" dirty="0">
                <a:solidFill>
                  <a:srgbClr val="7030A0"/>
                </a:solidFill>
              </a:rPr>
              <a:t>Instant feedback – more on that later</a:t>
            </a:r>
          </a:p>
          <a:p>
            <a:r>
              <a:rPr lang="en-GB" i="1" dirty="0">
                <a:solidFill>
                  <a:srgbClr val="7030A0"/>
                </a:solidFill>
              </a:rPr>
              <a:t>Estate contacts/wardens – more on block representatives later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A77A831-2AFD-4B07-B5D0-698197926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4ADA84-8560-4CC1-9303-D49B4A56FF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06686" y="5233947"/>
            <a:ext cx="2163327" cy="14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8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045EE-7B58-4BC8-80D7-F688A5DC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Amicus Horizon – 97%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(since merged with Viridian to become Optivo)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88AC2-BBFF-4F75-9537-7A5F09986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Local and regional engagement</a:t>
            </a:r>
          </a:p>
          <a:p>
            <a:r>
              <a:rPr lang="en-GB" dirty="0"/>
              <a:t>Meetings style and content might differ – </a:t>
            </a:r>
            <a:r>
              <a:rPr lang="en-GB"/>
              <a:t>EG: repairs </a:t>
            </a:r>
            <a:r>
              <a:rPr lang="en-GB" dirty="0"/>
              <a:t>in one area </a:t>
            </a:r>
          </a:p>
          <a:p>
            <a:pPr marL="0" indent="0">
              <a:buNone/>
            </a:pPr>
            <a:r>
              <a:rPr lang="en-GB" dirty="0"/>
              <a:t>   and repairs in another region</a:t>
            </a:r>
          </a:p>
          <a:p>
            <a:r>
              <a:rPr lang="en-GB" dirty="0"/>
              <a:t>Contact may differ – preferences collected - some on line groups and some formal meetings</a:t>
            </a:r>
          </a:p>
          <a:p>
            <a:r>
              <a:rPr lang="en-GB" dirty="0"/>
              <a:t>Targeted service improvement - </a:t>
            </a:r>
          </a:p>
          <a:p>
            <a:r>
              <a:rPr lang="en-GB" dirty="0"/>
              <a:t>Use local estate based participation to recruit to formal panels on scrutiny and complaints</a:t>
            </a:r>
          </a:p>
          <a:p>
            <a:r>
              <a:rPr lang="en-GB" dirty="0"/>
              <a:t>Measure and report on service satisfaction every week</a:t>
            </a:r>
          </a:p>
          <a:p>
            <a:r>
              <a:rPr lang="en-GB" dirty="0"/>
              <a:t>Collect satisfaction data on estates and big events – everyone’s job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BC6D2E3-6999-4D5C-9F59-2EB320A1EA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3F7F5D-C701-4FE6-9069-0C5EFBA09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515887" y="1654994"/>
            <a:ext cx="1675825" cy="16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3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9C94-1444-4EB3-96CA-AF0C58095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 ONGO 91%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C8F52-A1EE-4F10-8A89-3608254AD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567"/>
            <a:ext cx="10515600" cy="460439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Mainstreaming and formalised engagement, to replace tenant board members</a:t>
            </a:r>
          </a:p>
          <a:p>
            <a:r>
              <a:rPr lang="en-GB" dirty="0"/>
              <a:t>Community Voice Panel</a:t>
            </a:r>
          </a:p>
          <a:p>
            <a:pPr lvl="1"/>
            <a:r>
              <a:rPr lang="en-GB" dirty="0"/>
              <a:t>Delegated approvals of policy</a:t>
            </a:r>
          </a:p>
          <a:p>
            <a:pPr lvl="1"/>
            <a:r>
              <a:rPr lang="en-GB" dirty="0"/>
              <a:t>Sub groups on equalities and complaints</a:t>
            </a:r>
          </a:p>
          <a:p>
            <a:r>
              <a:rPr lang="en-GB" dirty="0"/>
              <a:t>Scrutiny panel</a:t>
            </a:r>
          </a:p>
          <a:p>
            <a:r>
              <a:rPr lang="en-GB" dirty="0"/>
              <a:t>Young apprentices – positive contact</a:t>
            </a:r>
          </a:p>
          <a:p>
            <a:r>
              <a:rPr lang="en-GB" dirty="0"/>
              <a:t>STAR survey 3-4 times a year – current opinion</a:t>
            </a:r>
          </a:p>
          <a:p>
            <a:r>
              <a:rPr lang="en-GB" dirty="0"/>
              <a:t>Tenant inspectors listen into calls</a:t>
            </a:r>
          </a:p>
          <a:p>
            <a:r>
              <a:rPr lang="en-GB" dirty="0"/>
              <a:t>Text for feedback</a:t>
            </a:r>
          </a:p>
          <a:p>
            <a:r>
              <a:rPr lang="en-GB" dirty="0"/>
              <a:t>Resident association survey feeds into services/issues to be picked up</a:t>
            </a:r>
          </a:p>
          <a:p>
            <a:r>
              <a:rPr lang="en-GB" dirty="0"/>
              <a:t>Survey monkey on line assessments of satisfaction, a few times a year</a:t>
            </a:r>
          </a:p>
          <a:p>
            <a:r>
              <a:rPr lang="en-GB" dirty="0"/>
              <a:t>Customer engagement – help to write the tenant magazine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878D35A-A0EF-40C6-8FF1-7430283083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739E9C-812E-4EA9-AE0A-4BD8A0596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36296" y="2142653"/>
            <a:ext cx="30384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0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EDD76-46F0-4636-83B7-E98C6C3C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One Vision 89%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DBC41-D43C-44CD-98BC-9AFDE5D03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374"/>
            <a:ext cx="10515600" cy="4644589"/>
          </a:xfrm>
        </p:spPr>
        <p:txBody>
          <a:bodyPr>
            <a:normAutofit fontScale="92500"/>
          </a:bodyPr>
          <a:lstStyle/>
          <a:p>
            <a:r>
              <a:rPr lang="en-GB" dirty="0"/>
              <a:t>Tenant Group “you may be doing it but we are not seeing it”</a:t>
            </a:r>
          </a:p>
          <a:p>
            <a:r>
              <a:rPr lang="en-GB" dirty="0"/>
              <a:t>You said we did heading for everything to do with engagement/satisfaction</a:t>
            </a:r>
          </a:p>
          <a:p>
            <a:r>
              <a:rPr lang="en-GB" dirty="0"/>
              <a:t>Promotion on having your say</a:t>
            </a:r>
          </a:p>
          <a:p>
            <a:r>
              <a:rPr lang="en-GB" dirty="0"/>
              <a:t>Hot topic groups – task and finish</a:t>
            </a:r>
          </a:p>
          <a:p>
            <a:r>
              <a:rPr lang="en-GB" dirty="0"/>
              <a:t>2 FT surveys assistants for positive contact</a:t>
            </a:r>
          </a:p>
          <a:p>
            <a:r>
              <a:rPr lang="en-GB" dirty="0"/>
              <a:t>Repair and a Housing management SIG</a:t>
            </a:r>
          </a:p>
          <a:p>
            <a:r>
              <a:rPr lang="en-GB" dirty="0"/>
              <a:t>Policy consultations group</a:t>
            </a:r>
          </a:p>
          <a:p>
            <a:r>
              <a:rPr lang="en-GB" dirty="0"/>
              <a:t>Tenant inspectors and scrutiny panel</a:t>
            </a:r>
          </a:p>
          <a:p>
            <a:r>
              <a:rPr lang="en-GB" dirty="0"/>
              <a:t>Branding group – look at communications and marketing to customers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BD7A5A4-C87F-457C-99CA-ED5D9F0CA7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FDE74E-57DE-4A36-BDF3-FCCF659C9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802356" y="2655613"/>
            <a:ext cx="1889090" cy="224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1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5C964-310A-4585-946D-EEE83449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Calico 88%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D692F-9756-47E3-890B-B5681E12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forms for complaints – made it easy</a:t>
            </a:r>
          </a:p>
          <a:p>
            <a:r>
              <a:rPr lang="en-GB" dirty="0"/>
              <a:t>Banned words like “unfortunately” and “cant”</a:t>
            </a:r>
          </a:p>
          <a:p>
            <a:r>
              <a:rPr lang="en-GB" dirty="0"/>
              <a:t>Stat survey renames – views for vouchers and done annually</a:t>
            </a:r>
          </a:p>
          <a:p>
            <a:r>
              <a:rPr lang="en-GB" dirty="0"/>
              <a:t>Neighbourhood street reps</a:t>
            </a:r>
          </a:p>
          <a:p>
            <a:r>
              <a:rPr lang="en-GB" dirty="0"/>
              <a:t>Tenant audits 2 yearly</a:t>
            </a:r>
          </a:p>
          <a:p>
            <a:r>
              <a:rPr lang="en-GB" dirty="0"/>
              <a:t>Gas engineers deliver messages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9262FD3-A5D8-4262-A908-AC5C45C11A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ABFEA9-6B7E-4722-A363-A3B2C7714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888" y="196780"/>
            <a:ext cx="2006112" cy="200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1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70F0-CAE8-40FA-9DFD-A9F6E987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Cobalt 87%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A1AF0-34D6-4107-A825-013D54A25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712"/>
            <a:ext cx="10515600" cy="457425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Focus intensified on dissatisfaction</a:t>
            </a:r>
          </a:p>
          <a:p>
            <a:pPr lvl="1"/>
            <a:r>
              <a:rPr lang="en-GB" dirty="0"/>
              <a:t>Mini team projects on satisfaction indicators, bring together data from all transactions</a:t>
            </a:r>
          </a:p>
          <a:p>
            <a:pPr lvl="1"/>
            <a:r>
              <a:rPr lang="en-GB" dirty="0"/>
              <a:t>Service excellence workshops for staff</a:t>
            </a:r>
          </a:p>
          <a:p>
            <a:pPr lvl="1"/>
            <a:r>
              <a:rPr lang="en-GB" dirty="0"/>
              <a:t>Personal contact with anyone with any slight negativity – CRM work item raised</a:t>
            </a:r>
          </a:p>
          <a:p>
            <a:r>
              <a:rPr lang="en-GB" dirty="0"/>
              <a:t>Positive contact officer in Governance team</a:t>
            </a:r>
          </a:p>
          <a:p>
            <a:r>
              <a:rPr lang="en-GB" dirty="0"/>
              <a:t>STAR bi-annually, contact centre completes and survey and overseen by former survey supplier</a:t>
            </a:r>
          </a:p>
          <a:p>
            <a:r>
              <a:rPr lang="en-GB" dirty="0"/>
              <a:t>Contact tenants quarterly to do focussed surveys</a:t>
            </a:r>
          </a:p>
          <a:p>
            <a:r>
              <a:rPr lang="en-GB" dirty="0"/>
              <a:t>Tenants and BMs on a Homes and Communities Committee</a:t>
            </a:r>
          </a:p>
          <a:p>
            <a:r>
              <a:rPr lang="en-GB" dirty="0"/>
              <a:t>Setting up a Customer voice and have a Scrutiny Panel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A7C0CBF7-3DDE-485E-BDBF-742740C66C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A087FA-8AAF-4A44-8C41-30F301AA4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042" y="218359"/>
            <a:ext cx="3070532" cy="158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7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99E14-DD6B-4796-9895-899EE6492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Weaver Vale 87%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D940D-39DA-4537-AD3A-136340350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Focus on increased tenant contact</a:t>
            </a:r>
          </a:p>
          <a:p>
            <a:r>
              <a:rPr lang="en-GB" dirty="0"/>
              <a:t>Split business focus from customer focus</a:t>
            </a:r>
          </a:p>
          <a:p>
            <a:r>
              <a:rPr lang="en-GB" dirty="0"/>
              <a:t>Specific communications officer post to contact all customers and ask “what do you think of us”</a:t>
            </a:r>
          </a:p>
          <a:p>
            <a:r>
              <a:rPr lang="en-GB" dirty="0"/>
              <a:t>Speak to 20% of customers a year – get back to them all and tell them what is happening with their comments</a:t>
            </a:r>
          </a:p>
          <a:p>
            <a:pPr lvl="1"/>
            <a:r>
              <a:rPr lang="en-GB" dirty="0"/>
              <a:t>Don’t just tick a box – ask why – Acuity sets the questions</a:t>
            </a:r>
          </a:p>
          <a:p>
            <a:pPr lvl="1"/>
            <a:r>
              <a:rPr lang="en-GB" dirty="0"/>
              <a:t>Ask special questions – January – input into policy and strategy</a:t>
            </a:r>
          </a:p>
          <a:p>
            <a:r>
              <a:rPr lang="en-GB" dirty="0"/>
              <a:t>Tenant partners phone and ask questions- complete a survey monkey questionnaire by phone – in every week – signpost to services too, sometimes follow officers on the patch</a:t>
            </a:r>
          </a:p>
          <a:p>
            <a:r>
              <a:rPr lang="en-GB" dirty="0"/>
              <a:t>Open day – top 3 asks</a:t>
            </a:r>
          </a:p>
          <a:p>
            <a:r>
              <a:rPr lang="en-GB" dirty="0"/>
              <a:t>CI report to Board quarterly</a:t>
            </a:r>
          </a:p>
          <a:p>
            <a:r>
              <a:rPr lang="en-GB" dirty="0"/>
              <a:t>Customers voice and a scrutiny panel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BA24FE2-5381-410E-B955-E9AC900BFB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FE012A5-516A-401D-9551-7388754B6E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691635" y="198076"/>
            <a:ext cx="2086602" cy="208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0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E661-CDB5-4835-91F5-0FE2A391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Magenta 84%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AD86C-CF9B-4AB2-9314-CA68D1548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Focus on public messages of being here for the long term</a:t>
            </a:r>
          </a:p>
          <a:p>
            <a:r>
              <a:rPr lang="en-GB" dirty="0"/>
              <a:t>Customer first focus</a:t>
            </a:r>
          </a:p>
          <a:p>
            <a:r>
              <a:rPr lang="en-GB" dirty="0"/>
              <a:t>Partnerships and branding – shared use of community centres</a:t>
            </a:r>
          </a:p>
          <a:p>
            <a:r>
              <a:rPr lang="en-GB" dirty="0"/>
              <a:t>Kept all community centres x 15</a:t>
            </a:r>
          </a:p>
          <a:p>
            <a:r>
              <a:rPr lang="en-GB" dirty="0"/>
              <a:t>Partnership with Umbrella Group to share information on business and cuts – rent reduction</a:t>
            </a:r>
          </a:p>
          <a:p>
            <a:pPr lvl="1"/>
            <a:r>
              <a:rPr lang="en-GB" dirty="0"/>
              <a:t>Repair contract – gift for community grant – managed by umbrella group sub group</a:t>
            </a:r>
          </a:p>
          <a:p>
            <a:pPr lvl="1"/>
            <a:r>
              <a:rPr lang="en-GB" dirty="0"/>
              <a:t>One tenant sorts the agenda and chairs </a:t>
            </a:r>
          </a:p>
          <a:p>
            <a:pPr lvl="1"/>
            <a:r>
              <a:rPr lang="en-GB" dirty="0"/>
              <a:t>Pull in police and councillors to meetings</a:t>
            </a:r>
          </a:p>
          <a:p>
            <a:pPr lvl="1"/>
            <a:r>
              <a:rPr lang="en-GB" dirty="0"/>
              <a:t>Some from TARAs and others from the community – 30 in total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CD2BC6D-2F33-4F35-B1F5-BB474802A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FA1480-41BC-4E0A-B745-FA3C56D51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420141" y="587075"/>
            <a:ext cx="1014936" cy="191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17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67926-2C0D-407F-BFAA-06208918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Some patterns are 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36EB2-0303-4E84-82E9-D8EA8DD2D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Focus on that indicator and doing things differently – branding and then a consistent contact and approach</a:t>
            </a:r>
          </a:p>
          <a:p>
            <a:r>
              <a:rPr lang="en-GB" dirty="0"/>
              <a:t>Improved website</a:t>
            </a:r>
          </a:p>
          <a:p>
            <a:r>
              <a:rPr lang="en-GB" dirty="0"/>
              <a:t>Positive contact – specific officer – not based in call centre</a:t>
            </a:r>
          </a:p>
          <a:p>
            <a:r>
              <a:rPr lang="en-GB" dirty="0"/>
              <a:t>Surveys at least once a year and mini surveys in between</a:t>
            </a:r>
          </a:p>
          <a:p>
            <a:r>
              <a:rPr lang="en-GB" dirty="0"/>
              <a:t>Follow up on surveys</a:t>
            </a:r>
          </a:p>
          <a:p>
            <a:r>
              <a:rPr lang="en-GB" dirty="0"/>
              <a:t>Focus of all officers to ask questions</a:t>
            </a:r>
          </a:p>
          <a:p>
            <a:r>
              <a:rPr lang="en-GB" dirty="0"/>
              <a:t>At least 1 or 2 formal panels</a:t>
            </a:r>
          </a:p>
          <a:p>
            <a:r>
              <a:rPr lang="en-GB" dirty="0"/>
              <a:t>Task and finish opportunities</a:t>
            </a:r>
          </a:p>
          <a:p>
            <a:endParaRPr lang="en-GB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1F4FE77-9E6B-4F16-973F-4A699D4D5B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643" y="6088286"/>
            <a:ext cx="1253536" cy="67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89CD49-31BF-40C1-91D6-5A1B930BF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883958" y="3954654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67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717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Customer satisfaction  “views taken into account and acted on”  </vt:lpstr>
      <vt:lpstr>Amicus Horizon – 97% (since merged with Viridian to become Optivo)</vt:lpstr>
      <vt:lpstr> ONGO 91%</vt:lpstr>
      <vt:lpstr>One Vision 89%</vt:lpstr>
      <vt:lpstr>Calico 88%</vt:lpstr>
      <vt:lpstr>Cobalt 87%</vt:lpstr>
      <vt:lpstr>Weaver Vale 87%</vt:lpstr>
      <vt:lpstr>Magenta 84%</vt:lpstr>
      <vt:lpstr>Some patterns are forming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satisfaction  “views taken into account and acted on”</dc:title>
  <dc:creator>daviesyvonne@btinternet.com</dc:creator>
  <cp:lastModifiedBy>daviesyvonne@btinternet.com</cp:lastModifiedBy>
  <cp:revision>10</cp:revision>
  <dcterms:created xsi:type="dcterms:W3CDTF">2018-04-09T15:42:46Z</dcterms:created>
  <dcterms:modified xsi:type="dcterms:W3CDTF">2018-04-11T10:21:08Z</dcterms:modified>
</cp:coreProperties>
</file>