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579" r:id="rId4"/>
    <p:sldId id="577" r:id="rId5"/>
    <p:sldId id="581" r:id="rId6"/>
    <p:sldId id="580" r:id="rId7"/>
    <p:sldId id="582" r:id="rId8"/>
    <p:sldId id="584" r:id="rId9"/>
    <p:sldId id="592" r:id="rId10"/>
    <p:sldId id="593" r:id="rId11"/>
    <p:sldId id="604" r:id="rId12"/>
    <p:sldId id="591" r:id="rId13"/>
    <p:sldId id="595" r:id="rId14"/>
    <p:sldId id="596" r:id="rId15"/>
    <p:sldId id="585" r:id="rId16"/>
    <p:sldId id="561" r:id="rId17"/>
    <p:sldId id="607" r:id="rId18"/>
    <p:sldId id="609" r:id="rId19"/>
    <p:sldId id="610" r:id="rId20"/>
    <p:sldId id="611" r:id="rId21"/>
    <p:sldId id="608" r:id="rId22"/>
    <p:sldId id="612" r:id="rId23"/>
    <p:sldId id="613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58417" autoAdjust="0"/>
  </p:normalViewPr>
  <p:slideViewPr>
    <p:cSldViewPr snapToGrid="0">
      <p:cViewPr varScale="1">
        <p:scale>
          <a:sx n="55" d="100"/>
          <a:sy n="55" d="100"/>
        </p:scale>
        <p:origin x="1923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53C5-3DF2-4A7F-9628-95A9F590D542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E3DE1-7A29-475C-BD8F-99575D475C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36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8FFF8-DB8B-42B9-90D8-B6C336EE67B6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1122-921B-429C-80F9-618DCFDD9D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7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47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Early intervention is a safeguard before</a:t>
            </a:r>
            <a:r>
              <a:rPr lang="en-GB" baseline="0" dirty="0"/>
              <a:t> things too 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Do an audit – regularly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Look at triggers before things escalate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Is the relevant information available and is it accessible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You are relying on someone reporting it. (audit so you know) e.g. damp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Dangers are vastly different e.g. boiler/damp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Issues of training so staff know what is an emergency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Regulator be more proactive, look at something in the middle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Seems to all based on opinion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Have something similar to economic standards, V1, V2, V3, etc. for consumer standards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Its all about £ + costs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2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3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Best Neighbourhood Competition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dirty="0"/>
              <a:t>Communities Stars Heros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dirty="0"/>
              <a:t>Rewards rewarding good customers (monthly cash reward) HB customers not included/do</a:t>
            </a:r>
            <a:r>
              <a:rPr lang="en-GB" baseline="0" dirty="0"/>
              <a:t> </a:t>
            </a:r>
            <a:r>
              <a:rPr lang="en-GB" u="sng" baseline="0" dirty="0"/>
              <a:t>not supported</a:t>
            </a:r>
            <a:r>
              <a:rPr lang="en-GB" baseline="0" dirty="0"/>
              <a:t> by customers. To be reviewed, (if included = won cash to be used to pay arrears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How do you reward good tenants? 60 minute makeover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Involved customers/points for HRS/transferred for outings/activities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Community fridge/holiday hunger programmes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Recognise fund local community projects/tool hire schemes -&gt; address tenancy issues/gardens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Community champions/street champions, good neighbours/customer involvement, neighbourhood satisfaction (mini star)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Neighbourhood matters/meet staff, contractors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228600" indent="-228600">
              <a:buFont typeface="+mj-lt"/>
              <a:buAutoNum type="arabicPeriod" startAt="2"/>
            </a:pPr>
            <a:r>
              <a:rPr lang="en-GB" baseline="0" dirty="0"/>
              <a:t>Discussion of what stigma means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Positive stories, proud to live in area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Press/partner approach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Community projects that work with the whole community, support services i.e. apprenticeships, support into work do not include “non housing customers”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Social media/unable to challenge unfair comments customers trained to address comment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Good news stories/competition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Welcome representatives for new residents</a:t>
            </a:r>
          </a:p>
          <a:p>
            <a:pPr marL="228600" indent="-228600">
              <a:buFont typeface="Arial" pitchFamily="34" charset="0"/>
              <a:buChar char="•"/>
            </a:pPr>
            <a:endParaRPr lang="en-GB" baseline="0" dirty="0"/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Can’t see any correlation between best n’hood competition and tackling stigma for social housing tenants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Message about being careful what projects you launch to address stigma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Cultural messages constantly reinforced that home ownership is the best model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GB" baseline="0" dirty="0"/>
              <a:t>Media has a role to in setting the views of the tenants in social housing. We can’t control the media.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Talk more about the positives of living in social housing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Landlords to promote positives of tenants more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Government has huge role to play. Stop focusing so much on home ownership as best model – talk about social housing as a stepping stone to eventually owning our own home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Drilled into people at a young age – you should get on the property ladder. Average age to buy a home keeps increasing – now late 30s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Some private properties aren’t as high a standard as people get older, pensions and have less money to keep on top at home improvements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Feel view isn’t balanced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Should we do more government lobbying – organisations and tenants coming together to talk and pressure the government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Lack of affordable social housing being built – we need more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Private rented properties – not enough focus &amp; regulation – need more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Keep focusing on supporting local ideas, initiatives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Organisations should do more to empty tenants as staff help break down stigma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Can’t give them a sub-standard service/ products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Can be stigma for certain types of property e.g. sheltered. 1 bed properties, high-rise blocks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baseline="0" dirty="0"/>
              <a:t>Some language – doesn’t help e.g. social housing	</a:t>
            </a:r>
          </a:p>
          <a:p>
            <a:pPr marL="228600" indent="-2286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74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Training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Explore what the private sector does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Right people in right</a:t>
            </a:r>
            <a:r>
              <a:rPr lang="en-GB" baseline="0" dirty="0"/>
              <a:t> jobs with right pay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CIoH – qualifications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Focus on customer service as part of management process i.e. 1:1s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/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Q2.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Monitor the no. of ASB cases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Tenancies left in first 12 months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Void turnaround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Complaints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/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Q3.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Encourage leaseholders to get involved in groups/surveys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Consultation for service charges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56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</a:t>
            </a:r>
          </a:p>
          <a:p>
            <a:r>
              <a:rPr lang="en-GB" dirty="0"/>
              <a:t>Engagement, community development support &amp; well being, money/income, 3</a:t>
            </a:r>
            <a:r>
              <a:rPr lang="en-GB" baseline="30000" dirty="0"/>
              <a:t>rd</a:t>
            </a:r>
            <a:r>
              <a:rPr lang="en-GB" dirty="0"/>
              <a:t> sector funding, work &amp; ent, digital inclusion, bingo, ASB,</a:t>
            </a:r>
            <a:r>
              <a:rPr lang="en-GB" baseline="0" dirty="0"/>
              <a:t> social inclusion, health, partnership working, HAs &amp; Las working together, Flexible meeting places. Working in neighbourhoods. Knowing your tenants/customers. Job seeking/training. Landlord being visible &amp; transparent. Make offers clearer, estate inspections/walkabouts. Activities &amp; trips. Food poverty programmes foodbank. Charity work, residents making decisions where money spent</a:t>
            </a:r>
          </a:p>
          <a:p>
            <a:r>
              <a:rPr lang="en-GB" baseline="0" dirty="0"/>
              <a:t>2. </a:t>
            </a:r>
            <a:r>
              <a:rPr lang="en-GB" u="sng" baseline="0" dirty="0"/>
              <a:t>Yes</a:t>
            </a:r>
          </a:p>
          <a:p>
            <a:r>
              <a:rPr lang="en-GB" dirty="0"/>
              <a:t>Landlords do more than provide houses &amp; people should know about that.</a:t>
            </a:r>
            <a:r>
              <a:rPr lang="en-GB" baseline="0" dirty="0"/>
              <a:t> Apprenticeships – HAs need to get better at reporting. HACT Impact Assessments.</a:t>
            </a:r>
          </a:p>
          <a:p>
            <a:r>
              <a:rPr lang="en-GB" baseline="0" dirty="0"/>
              <a:t>3. – PCSO, five, mediators, council, ASB teams, social services</a:t>
            </a:r>
          </a:p>
          <a:p>
            <a:r>
              <a:rPr lang="en-GB" baseline="0" dirty="0"/>
              <a:t>4. KPI: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Resolutions could be a KPI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Good neighbourhoods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Personal perceptions – alongside KPIs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6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Q1.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Have a place to safeguard the process of Standards Policy and procedure. (i.e. 5 yr. plan, policy review)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E.voice, survey monkey, questionnaire KPI performance indicators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Tablets available (laptop) to involved +community</a:t>
            </a:r>
            <a:r>
              <a:rPr lang="en-GB" baseline="0" dirty="0"/>
              <a:t> hubs</a:t>
            </a:r>
          </a:p>
          <a:p>
            <a:pPr marL="0" indent="0">
              <a:buFont typeface="+mj-lt"/>
              <a:buNone/>
            </a:pPr>
            <a:endParaRPr lang="en-GB" baseline="0" dirty="0"/>
          </a:p>
          <a:p>
            <a:pPr marL="0" indent="0">
              <a:buFont typeface="+mj-lt"/>
              <a:buNone/>
            </a:pPr>
            <a:r>
              <a:rPr lang="en-GB" baseline="0" dirty="0"/>
              <a:t>Q2.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Expectations of tenants via landlord voice (in newsletter, layout what do we do, what we expect from you)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Finding alternative ways to resolve issues. (i.e. a service Screening)(use another service)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List of approved workman</a:t>
            </a:r>
          </a:p>
          <a:p>
            <a:pPr marL="228600" indent="-228600">
              <a:buFont typeface="+mj-lt"/>
              <a:buAutoNum type="arabicPeriod"/>
            </a:pPr>
            <a:endParaRPr lang="en-GB" baseline="0" dirty="0"/>
          </a:p>
          <a:p>
            <a:pPr marL="0" indent="0">
              <a:buFont typeface="+mj-lt"/>
              <a:buNone/>
            </a:pPr>
            <a:r>
              <a:rPr lang="en-GB" baseline="0" dirty="0"/>
              <a:t>Q3.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List of recommended contractors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More input by older organisations &amp; community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Help each other to resolve a situation (residents)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Communication need improving between residents and awareness of their responsibilities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Educate residents on general health &amp; safety</a:t>
            </a:r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509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Regulation</a:t>
            </a:r>
          </a:p>
          <a:p>
            <a:endParaRPr lang="en-GB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Level playing field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Can they actually do something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Not achieving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Transparency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Standards the same for everyone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Benchmarking</a:t>
            </a:r>
            <a:r>
              <a:rPr lang="en-GB" baseline="0" dirty="0"/>
              <a:t> differences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37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Same Regs for both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No 2 tier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Standards – Tenant</a:t>
            </a:r>
            <a:r>
              <a:rPr lang="en-GB" baseline="0" dirty="0"/>
              <a:t> inclusion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Ring fencing 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8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No – not effective everywhere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Some organisations better than others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Some don’t have or encourage tenant groups e.g.</a:t>
            </a:r>
            <a:r>
              <a:rPr lang="en-GB" baseline="0" dirty="0"/>
              <a:t> scrutiny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Some has too small to have dedicated staff to support tenants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Lack of communication in some organisations – no feedback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Provide information – get nothing back from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Need a joined up approach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Work with partners?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Confusion about what role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Structures change &amp; expectations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Decisions and influences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Are scrutiny making the decisions or being led by the organisation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Tick box exercise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Tenants should have the ability to review their own choice of subject &amp; not be influenced by what management want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More transparency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More knowledge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Less interference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The right support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KLOEs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Staff &amp; tenants getting to know each other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Surveys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On line, social media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Any tenant should be able to give their opinion &amp; see what happens with the information we collect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You said - we did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Some people don’t want to be involved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Door knocking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Estate visits – walkabouts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Loyalty points – incentives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Involved for the right reasons – not just for personal gain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0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Q1.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Know</a:t>
            </a:r>
            <a:r>
              <a:rPr lang="en-GB" baseline="0" dirty="0"/>
              <a:t>ing the communities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Seeking ideas from community members (different age groups). For example what is needed in the community – larger homes?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What’s in the neighbourhood? Transport links, schools, shop, doctors etc.,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Energy efficient homes – cheaper to run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Future proofing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/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Q2.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Involvement from day 1 right through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Use of incentives to encourage involvement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Open days to look at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Study visits – look at what others have done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Simplify language used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Use surveys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Training/provide all relevant info/apprenticeships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Use digital platforms – apps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Meetings &amp; events outside of office hours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01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Some orgs have joined up tenants panels to oversee complaints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dirty="0"/>
              <a:t>Southway</a:t>
            </a:r>
            <a:r>
              <a:rPr lang="en-GB" baseline="0" dirty="0"/>
              <a:t>, Salix, Pendleton Together, Mosscare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GB" baseline="0" dirty="0"/>
              <a:t>Once gone through internal policy – goes to another organisation – stage 3 – registered panel. This feedback goes to the ombudsman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GB" baseline="0" dirty="0"/>
              <a:t>Can also recommend it doesn’t go to the ombudsman. Governance team lead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South Lakes Housing – registered Designated Persons – so can independently assess complaints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GB" baseline="0" dirty="0"/>
              <a:t>Could deal with complaints from anywhere in the country. Company secretary organises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Feel it works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Landlords to abide by complaints panel/designated person decisions – Agree a resolution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Handful of complaints come to panel – out of hundreds</a:t>
            </a:r>
          </a:p>
          <a:p>
            <a:pPr marL="228600" lvl="0" indent="-228600">
              <a:buFont typeface="+mj-lt"/>
              <a:buAutoNum type="arabicPeriod" startAt="2"/>
            </a:pPr>
            <a:r>
              <a:rPr lang="en-GB" baseline="0" dirty="0"/>
              <a:t>Want tenants to use internal complaints processes first – not be reliant on ombudsman. Shouldn’t be seen as a quick easy option. Don’t reduce 8 week time</a:t>
            </a:r>
          </a:p>
          <a:p>
            <a:pPr marL="228600" lvl="0" indent="-228600">
              <a:buFont typeface="+mj-lt"/>
              <a:buAutoNum type="arabicPeriod" startAt="2"/>
            </a:pPr>
            <a:r>
              <a:rPr lang="en-GB" baseline="0" dirty="0"/>
              <a:t>Promote on website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Promote in sign up packs/welcome packs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Include on complaints policy/guidance information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Documents available on request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South lakes annual report – blank calendar for tenants to use – each page has a section of annual report on – sent to all sheltered &amp; people on request. Promote complaints process in this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Staff very supportive &amp; promote</a:t>
            </a:r>
          </a:p>
          <a:p>
            <a:pPr marL="1143000" lvl="2" indent="-2286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78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Employing the right people to do the right job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Staff training (how to speak</a:t>
            </a:r>
            <a:r>
              <a:rPr lang="en-GB" baseline="0" dirty="0"/>
              <a:t> to people)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Face to face customer service rather than automated phone calls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Make frontline staff feel as important as everybody else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KPI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Mystery shopper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Surveys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Contact customers face to face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(everything printed in plain English)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baseline="0" dirty="0"/>
              <a:t>Leaseholders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Regular meeting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Newsletters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Scheme managers to speak to</a:t>
            </a:r>
          </a:p>
          <a:p>
            <a:pPr marL="0" lvl="0" indent="0">
              <a:buFont typeface="Arial" pitchFamily="34" charset="0"/>
              <a:buNone/>
            </a:pPr>
            <a:r>
              <a:rPr lang="en-GB" baseline="0" dirty="0"/>
              <a:t>End merging of HA to keep them small, managed by the end user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79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Send information to regulator about changes that customers/tenants have influenced/changed as evidence – decision making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Annual statement? – show framework – bring back impact statement – what has been the difference?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Regulator</a:t>
            </a:r>
            <a:r>
              <a:rPr lang="en-GB" baseline="0" dirty="0"/>
              <a:t> needs to be clear about what it expects – can it be more prescriptive?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Regulator needs to be accessible directly with tenants – need a route somewhere to whistle blow!!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Regulator to identify good practice + share – set standard that isn’t voluntary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Regulator needs to be firm with those that don’t deliver against Standards – talk of fines? For those that don’t – How can we penalise those that don’t tow the 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In depth assessment? – making engagement part of that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Inspection regime – bring this 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253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Not the right approach! – a need for change within a closed/set</a:t>
            </a:r>
            <a:r>
              <a:rPr lang="en-GB" baseline="0" dirty="0"/>
              <a:t> time frame in line with Health and Safety (Grenfell)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More pro-active regulator (more staff)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Research Information not just hear-say (word of mouth)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More customer involvement and say having more of a voice and more scope – “transparency”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We feel we are not involved in self regulation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NO SAY what so ever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Our voice are important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Do we really understand self regulation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94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Publicise it – online, leaflets,</a:t>
            </a:r>
            <a:r>
              <a:rPr lang="en-GB" baseline="0" dirty="0"/>
              <a:t> posters, new tenants at sign up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Greater transparency by L’lands e.g. to promote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Once complaint is made clearly state at onset what could be. This enables complainant to know at the beginning what options are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Ask what the tenant wants at the start. To manage expectations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What happens when process is finished. There is a clear process for escalation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Explain the timetable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/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5.</a:t>
            </a:r>
          </a:p>
          <a:p>
            <a:pPr marL="0" indent="0">
              <a:buFont typeface="Arial" pitchFamily="34" charset="0"/>
              <a:buNone/>
            </a:pPr>
            <a:endParaRPr lang="en-GB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Once tenant has made complaint ownership is with the L’lord –the tenant should not have to chase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Complainant should be in the loop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Send out details to complainant of the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Complaints should be seen as a positive for service improvement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Are informal complaints captured – definition of a complaint. Its not just formal. Some patterns can be missed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Proper recording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Run a report on key words from call centres to pick up themes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How do customers monitor complaints?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/>
              <a:t>Its done in Annual reports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/>
              <a:t>Panel’s quarterly information not always detailed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Tenants calling tenants. Do surveys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Reality check. Also do walkabouts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All calls should be logged &amp; monitored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Tenants want speedy solutions &amp; staff should be empowered to solve without going through the procedure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Need to have realistic targets &amp; meet them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Collective responsibility for staff  &amp; no blame culture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GB" baseline="0" dirty="0"/>
          </a:p>
          <a:p>
            <a:pPr marL="0" lvl="0" indent="0">
              <a:buFontTx/>
              <a:buNone/>
            </a:pPr>
            <a:r>
              <a:rPr lang="en-GB" baseline="0" dirty="0"/>
              <a:t>6.</a:t>
            </a:r>
          </a:p>
          <a:p>
            <a:pPr marL="0" lvl="0" indent="0">
              <a:buFontTx/>
              <a:buNone/>
            </a:pPr>
            <a:endParaRPr lang="en-GB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Safety should always be immediate (building + personal + vulnerability)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Having one direct person who has ownership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Involve tenants in complaints – link up with other RSLs to hear others – Manchester has this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If it a safety issue the could be a separate process to go through – higher up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Complaints are monitored by the organisation – what about independence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Communication – verbal complaints - same info can be left off issues of getting right information in dept’s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Organisation should be better at recording complaints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/>
              <a:t>A service failure is a complaint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1122-921B-429C-80F9-618DCFDD9D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68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Defining what is deliverable in a liveable basic standard of property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Tenants should not have to identify repairs etc. when they first move in should be rectified before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Do</a:t>
            </a:r>
            <a:r>
              <a:rPr lang="en-GB" baseline="0" dirty="0"/>
              <a:t> something once but no expectation of programmes to continue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Energy efficient homes: heating, damp proofing, windows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Decent standards need to be agreed with scrutiny customer groups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Bathrooms – kitchens do not last the time dictated at present. Quality does not match private properties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Taking into account tenants needs – not all standard kitchens/bathrooms fit their needs – one size does not fit all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Cost effective new boilers but leave old radiators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Communal flats – safety – upgrading sensor lighting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Appropriate outside lighting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Involvement in tenants in choices of building choices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Do annual plans of performance areas – by tenants looking at complaints – do scrutiny – mini mystery shop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Substandard work that they wouldn’t get away with in private homes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Are the HAs/landlord getting what they pay contractors for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Disruption to tenants length of time works takes to be done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Working with individuals not al fit in one box . Consider age/disabilities/needs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Customers need to be involved from beginning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Gas safety – tenants having own appliances fitted by? Corgi registered but how do landlords know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Any new builds or remodelled properties should consider solar panels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Looking at products that will last &amp; be cost effective to repair + be able to get part quickly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6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Q1.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Have their voice heard by the landlord through tenant involvement (i.e.. scrutiny, neighbourhood panels, forums etc.)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Legislation</a:t>
            </a:r>
            <a:r>
              <a:rPr lang="en-GB" baseline="0" dirty="0"/>
              <a:t> rules adhered to tenants awareness of more safety in their homes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More communication regarding safety, especially regarding repairs, renovation, etc., between Landlord &amp; tenant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Complaints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Annual checks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Keep tenants informed and updated with safety regulations by inclusion in “welcome pack”, information by social media, newsletter, etc., or rent statement, as much awareness, satisfaction survey</a:t>
            </a:r>
          </a:p>
          <a:p>
            <a:pPr marL="228600" indent="-228600">
              <a:buFont typeface="+mj-lt"/>
              <a:buAutoNum type="arabicPeriod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Q2.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Present Decent Home Standards is not fit for purpose (i.e.. planned investment needs to be looked at)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Stock condition needs to be reviewed by your landlord on a regular basis, i.e.. bathrooms, kitchens, 30 years is too long especially the quality of the stock deteriorates over years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Landlords should interact with local authorities to make all their community safe and decent to live in communication with all authorities is vital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Workmen doing repairs can take any problems needed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7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when KPIs</a:t>
            </a:r>
            <a:r>
              <a:rPr lang="en-GB" baseline="0" dirty="0"/>
              <a:t> trigger concern</a:t>
            </a:r>
          </a:p>
          <a:p>
            <a:r>
              <a:rPr lang="en-GB" baseline="0" dirty="0"/>
              <a:t>Agreed KPIs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ASB, Neighbourhood Management – all list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Should also report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Void turn around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Rent collection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Systems in place for more tenants to be involved in all areas performance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Scrutiny Groups Independent of other groups – conflict of interest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League tables of no use unless comparable to similar size organisation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Clarity/understanding for tenants on who the Regulator is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Tenant involvement with the regulator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Regulator should see + be interested in KPIs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Associations/organisations to report on KPIs – annually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/>
              <a:t>Landlords to communicate more/better with tenants: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Open Door policy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Various methods of 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Annual home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18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Partially based but not totally. A lot more to building new</a:t>
            </a:r>
            <a:r>
              <a:rPr lang="en-GB" baseline="0" dirty="0"/>
              <a:t> properties than residents opinions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Engaging with customers, money, better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North/south divide, greenbelt, cash starved councils, no capacity, political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4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People do feel engaged and feel heard</a:t>
            </a:r>
            <a:r>
              <a:rPr lang="en-GB" baseline="0" dirty="0"/>
              <a:t> but would like to have access to more relevant info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Website, social media, more *hubs &amp; meetings*, pop-ups, people should be given knowledge of events &amp; services, apps, flyers, leaflets, our own home magazine, “menu” of opportunities &amp; services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*Absolutely* i.e. poverty, truth, Comm. Should be much more representative, more access to MPs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 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MP surgeries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Tenant surgeries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baseline="0" dirty="0"/>
              <a:t>HA event for tenants to be heard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9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4 standards are sufficient providing as long as all RPs/</a:t>
            </a:r>
            <a:r>
              <a:rPr lang="en-GB" baseline="0" dirty="0"/>
              <a:t>Councils have tenant involvement at all levels of the organisation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We feel that all the standards should apply to councils, RPs and HA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The regulator should be given more powers to produce other documents as codes of practice and provide clarity on national consumer standards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Have a standard that everybody complies with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CC701-4241-4188-AC8C-509252AF1C5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CA6D-FEA6-4FC3-BEC0-86562363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WHASP Unconference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B617-CCF3-4EB0-8D49-543A9646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8FDA4-1C06-48FF-B056-548AE417B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56E4-F377-4865-93F3-B2390D2B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40E3-09FB-42B3-A18E-319F8564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DB62C-AB6E-425D-BDA4-B84EA7B8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642D-DE41-4240-83F5-DBC7536B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AA25E-FA8A-4733-A980-9DFF1A54C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47BAC-8372-4875-A579-8B83FB30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B69F-9584-4138-86F4-9664B1B3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A646-A896-4201-B7FD-03F5A9B1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6CCE2-311E-4A84-9A9D-01928471D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5D81B-1DE0-448B-AC02-D27584275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E2CA6-FFA1-4B82-BCAD-D83F35DE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DB18-2E1F-491D-90B7-EFAC03AD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272C-C219-4BF0-808A-9AD20048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41DF-6292-4CC9-AEC0-0239B94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5F21-96CE-4037-AB37-27A20D2D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CDE6-6786-4EEB-8ABD-C6ED398E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4A601-C13F-4324-9F67-876E12E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ED89E-6F53-4033-BE04-E2EFA487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8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1D04-F5E1-42A4-B214-D8FCE47B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07153-CE47-4F4B-9BEE-7B6BFDE2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CF78-E64E-4EAC-8F96-AA1BCF13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EFE9-8470-4EC5-AD85-AA09B124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94449-CBAE-4CD8-A812-D2900387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0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144E-4ABA-4FF6-943C-F56F4CEA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A7B7-3305-42A2-BCB7-C6B1A3A4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31C83-72A4-4BE2-A080-8D73E54D7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CC8C5-FC97-4179-A03D-5C286A6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85B60-354A-466C-AFE7-16238700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E6F1-79C1-435D-A5DB-D5619FBA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B5B0-C25A-4436-AF69-604D0AA0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DF61A-B4AA-4722-9CF4-CBC0C610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D6630-A137-460D-BD45-EF389830A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551D6-B6D9-4DCB-9AA3-A7A6286BC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A890F-49E6-45DF-AFAF-BD49240A8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6193A-72E4-4388-858A-464A97C5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10E1B-BD01-47C0-86C1-E463D83F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4B318-D9FC-4CF6-AB01-0A61A18C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74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6ED8-62BD-4E54-9B5E-6B519AA5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ECE01-D10B-422A-B1F4-17BE5574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BCE57-16C8-4091-8614-3BEAC782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6DB20-420E-4996-AA1B-1B79CB24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6C365-8629-49D8-AA64-FE4F8B4A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68C25-9A79-43D0-AF4D-6C0350EA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EF19-024D-466B-96EF-B88A96EC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27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D9BF-8B64-43C0-9D9D-8658FE50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C691-C13F-49EF-A722-FEA509DD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ADC4F-44AE-4112-8202-D65BE8C1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0DF0A-9EF8-49F3-AA03-1E0F8229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5154D-06EF-4D62-9CE3-B6204A7F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5EB79-A04F-4763-8A93-248F255E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01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421C-32D5-4E00-8995-B9A216A2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34220-1969-4C9B-85D4-3C4FAC35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7F153-B1B8-4BA9-8FC4-653D935A4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D59A4-BD33-43DF-95C6-E32AD058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1AC65-247F-4277-877C-0F2C7537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ECE0-29EE-4A34-BC68-A074B3AB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50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91DA6-1BDD-4065-84E4-3F3DEAA0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FB030-AB41-4C61-A439-F98A61E30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CF23B-1722-418E-AD97-CCC2F9772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1F97-B7DE-4B20-8EE5-A7BA666E193D}" type="datetimeFigureOut">
              <a:rPr lang="en-GB" smtClean="0"/>
              <a:t>31/10/2018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5675-1921-4868-B2BD-733111B04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14D5-EF6B-42AD-9923-340F71093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3202-FE25-40AF-B370-3841990F0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8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@tenantadviso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3C8D-A66A-4278-B220-9CE86FBED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5565"/>
            <a:ext cx="9144000" cy="277857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</a:rPr>
              <a:t>Housing Green Paper</a:t>
            </a:r>
            <a:br>
              <a:rPr lang="en-GB" sz="4400" b="1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</a:rPr>
              <a:t>Call for Evidence on Regulation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sz="4400" b="1" u="sng" dirty="0"/>
              <a:t>First Cut – Unedited Flip Charts</a:t>
            </a:r>
            <a:br>
              <a:rPr lang="en-GB" b="1" dirty="0"/>
            </a:br>
            <a:r>
              <a:rPr lang="en-GB" sz="3100" b="1" dirty="0"/>
              <a:t>Scrutiny.Net</a:t>
            </a:r>
            <a:br>
              <a:rPr lang="en-GB" sz="3100" b="1" dirty="0"/>
            </a:br>
            <a:r>
              <a:rPr lang="en-GB" sz="3100" b="1" dirty="0"/>
              <a:t>30</a:t>
            </a:r>
            <a:r>
              <a:rPr lang="en-GB" sz="3100" b="1" baseline="30000" dirty="0"/>
              <a:t>th</a:t>
            </a:r>
            <a:r>
              <a:rPr lang="en-GB" sz="3100" b="1" dirty="0"/>
              <a:t> October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009B2-E465-4A8D-BA93-EFE703552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79396"/>
            <a:ext cx="9144000" cy="12724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Yvonne Davies</a:t>
            </a:r>
          </a:p>
          <a:p>
            <a:r>
              <a:rPr lang="en-GB" dirty="0">
                <a:hlinkClick r:id="rId3"/>
              </a:rPr>
              <a:t>Yvonne@tenantadvisor.net</a:t>
            </a:r>
            <a:endParaRPr lang="en-GB" dirty="0"/>
          </a:p>
          <a:p>
            <a:r>
              <a:rPr lang="en-GB" dirty="0"/>
              <a:t>07867974659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7D0A5-5486-4824-9EE3-42B917CA4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14" y="3958562"/>
            <a:ext cx="2061467" cy="9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Two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A Stronger Regulator – Breaches of Standards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170"/>
            <a:ext cx="10515600" cy="4182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Serious Detriment threshold = serious breach of health and safety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serious detriment the right level at which the regulator should intervene for breaches in consumer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not – the regulator be more proactive in consumer regulation?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7" y="5672484"/>
            <a:ext cx="1834121" cy="1051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Three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A Stronger Regulator – Breaches of Standards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353"/>
            <a:ext cx="10515600" cy="415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Serious Detriment threshold = serious breach of health and safety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the regulator use KPIs and phased interventions as a means of identifying and tackling poor performance on consumer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the regulator have a greater ability to scrutinise Councils, ALMOs &amp; Co-operatives? Are the enforcement measure right </a:t>
            </a:r>
            <a:r>
              <a:rPr lang="en-GB" dirty="0">
                <a:solidFill>
                  <a:srgbClr val="C00000"/>
                </a:solidFill>
              </a:rPr>
              <a:t>– see chart!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7" y="5672484"/>
            <a:ext cx="1834121" cy="1051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133475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Four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Tacking Stigma - Thriving Communities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3773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could we support or deliver a best neighbourhood competition?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As well as sharing positive stories of social housing residents and their neighbourhoods – what more could be done to tackle the stigma of social housing?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25" y="5190784"/>
            <a:ext cx="2698242" cy="1546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7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1334750" cy="1732402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Five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Embedding Good Customer Services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077"/>
            <a:ext cx="10515600" cy="42508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is needed to further encourage the professionalisation of housing management to ensure all staff deliver a good quality service?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KPIs should be used to measure whether landlords are providing good neighbourhood management?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more could we do to help leaseholders of a social housing landlord?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3" y="5598038"/>
            <a:ext cx="1987584" cy="113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1334750" cy="1732402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Six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Embedding Good Neighbourhood Services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077"/>
            <a:ext cx="10515600" cy="42508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evidence is there of the important role that many landlords play beyond their key responsibilities?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landlord report on the social value they deliver?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are landlords working with local partners to tackle ASB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performance indicator could be used to measure this work?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3" y="5598038"/>
            <a:ext cx="1987584" cy="113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133475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Seven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Empowering Residents – Resident Choice &amp; Control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19238"/>
            <a:ext cx="11670664" cy="46577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Are there more innovative ways of giving social housing residents greater choice and control over the services they receive from their landlords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 you think there are benefits to models that support residents to take on some of their own services? What is needed to make that work?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landlords ensure residents have more choice over contractor services, while retaining oversight of quality and value for  money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59" y="5107022"/>
            <a:ext cx="2844408" cy="1630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+mn-lt"/>
              </a:rPr>
              <a:t>Unconference Three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56" y="5739070"/>
            <a:ext cx="1927478" cy="9155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2" y="1628800"/>
            <a:ext cx="7998124" cy="3672408"/>
          </a:xfrm>
        </p:spPr>
      </p:pic>
    </p:spTree>
    <p:extLst>
      <p:ext uri="{BB962C8B-B14F-4D97-AF65-F5344CB8AC3E}">
        <p14:creationId xmlns:p14="http://schemas.microsoft.com/office/powerpoint/2010/main" val="413557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</a:rPr>
            </a:b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Question: </a:t>
            </a:r>
            <a:br>
              <a:rPr lang="en-GB" b="1" dirty="0">
                <a:solidFill>
                  <a:srgbClr val="7030A0"/>
                </a:solidFill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F289D-F9D9-4DCC-8C53-9C32AC92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How can the Regulator identify poor Landlord performance on customer services?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26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Question: </a:t>
            </a:r>
            <a:br>
              <a:rPr lang="en-GB" b="1" dirty="0">
                <a:solidFill>
                  <a:srgbClr val="7030A0"/>
                </a:solidFill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0DF5F-99FF-468F-A7B9-4AE442C3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Should the Regulator have greater abilities to scrutinise Councils &amp; ALMOs?  How, where, what subjects?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58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r>
              <a:rPr lang="en-GB" b="1" dirty="0">
                <a:solidFill>
                  <a:srgbClr val="7030A0"/>
                </a:solidFill>
              </a:rPr>
              <a:t>Question: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Is involvement effective &amp; if not how can we improve it?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017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2DC1-DFAE-4D08-ABA0-268750D0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</a:rPr>
              <a:t>–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Table One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Effective Complaints Resolution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493C-DBF6-4540-8C26-E1E5F81C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Are there ways of strengthening the mediation opportunities available for landlords and residents to resolve disputes locally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we reduce the 8 week waiting time to take the compliant to the ombudsman or the role of designated persons(Tenant Panel, MP or Councillor) altogether?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we can we ensure designated persons are better able to promote local resolutions?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09B1DE-4D67-42D3-83E5-A2997F186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90" y="4744244"/>
            <a:ext cx="3532354" cy="2024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46CBA-01CE-41C3-BA24-CCCF60919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Question: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B327-B41A-4D29-91A1-5B8736EC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How can we encourage social housing residents to eb involved in the planning and design of new developments?</a:t>
            </a:r>
          </a:p>
        </p:txBody>
      </p:sp>
    </p:spTree>
    <p:extLst>
      <p:ext uri="{BB962C8B-B14F-4D97-AF65-F5344CB8AC3E}">
        <p14:creationId xmlns:p14="http://schemas.microsoft.com/office/powerpoint/2010/main" val="108951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1334750" cy="1732402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Rerun on Unconf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Five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Embedding Good Customer Services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077"/>
            <a:ext cx="10515600" cy="42508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is needed to further encourage the professionalisation of housing management to ensure all staff deliver a good quality service?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KPIs should be used to measure whether landlords are providing good neighbourhood management?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more could we do to help leaseholders of a social housing landlord?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3" y="5598038"/>
            <a:ext cx="1987584" cy="113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3" y="76572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Question: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B327-B41A-4D29-91A1-5B8736EC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How can the regulator best measure engagement?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7BA-BBAE-4242-A9A3-CE8487B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Question: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B327-B41A-4D29-91A1-5B8736EC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Is Self Regulation the right approach? – if not – what?</a:t>
            </a:r>
            <a:br>
              <a:rPr lang="en-GB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2DC1-DFAE-4D08-ABA0-268750D0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</a:rPr>
              <a:t>–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Table Two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Effective Complaints Resolution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493C-DBF6-4540-8C26-E1E5F81C1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How can we ensure that residents understand how best to escalate complaint and redress?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/>
              <a:t>How can we best ensure that landlords processes for dealing with complaints are fast and effective?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/>
              <a:t>How can we best ensure safety concerns are handled swiftly and effectively with the existing redress framework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7B4FDE-EAD6-4DAC-A802-53EA64E4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90" y="4468603"/>
            <a:ext cx="3532354" cy="2024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C9707-C4DE-425F-B96D-FD369A3AC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Three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Ensuring Homes are Safe and Decent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can residents best be supported in this important role of working with landlords to ensure homes are safe?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Are there any changes to what constitutes the decent homes standard – what additional measures will ensure homes are safe and decent?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90" y="4001294"/>
            <a:ext cx="3532354" cy="2024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Four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Ensuring Homes are Safe and Decent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can residents best be supported in this important role of working with landlords to ensure homes are safe?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Are there any changes to what constitutes the decent homes standard – what additional measures will ensure homes are safe and decent?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90" y="4001294"/>
            <a:ext cx="3532354" cy="2024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Five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Empowering residents – Landlord Performance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65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Proposed KPIs on Repairs, Safety, Complaints, Resident Engagement, Neighbourhood Management, ASB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Are the proposed indicators in the right areas? What is missing?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landlords report in these each year?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this report be to the regulator?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more could be done for landlords to be more transparent with their residents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90136"/>
            <a:ext cx="3200400" cy="1834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Six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Empowering Residents – Resident Experience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65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Proposed KPIs on Repairs, Safety, Complaints, Resident Engagement, Neighbourhood Management, ASB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the right for the landlord to build be based on the resident view of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incentives would deter worst performers and incentivise best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about landlords that do not build?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21" y="5286300"/>
            <a:ext cx="2182271" cy="1250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One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Seven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Empowering Residents – Resident experience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6577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Are current resident engagement and scrutiny measures effective?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can be done to make residents aware of exiting ways to engage with landlords and influence how services are delivered?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there a need for stronger representation for residents at national level?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its yes to (3), how should this best be achieved?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07" y="4556964"/>
            <a:ext cx="3300985" cy="1891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5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93675"/>
            <a:ext cx="10515600" cy="1625397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Unconference Session Two 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Table One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A stronger regulator –  consumer standards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7030A0"/>
                </a:solidFill>
              </a:rPr>
            </a:br>
            <a:br>
              <a:rPr lang="en-GB" sz="2700" b="1" dirty="0">
                <a:solidFill>
                  <a:srgbClr val="7030A0"/>
                </a:solidFill>
                <a:latin typeface="+mn-lt"/>
              </a:rPr>
            </a:br>
            <a:endParaRPr lang="en-GB" sz="27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BBA7-9E3E-446D-B9E8-EBD6F7C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796"/>
            <a:ext cx="10515600" cy="4455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Standards on Involvement, Customer Care, Complaints, Allocations, Mutual Exchanges, Repairs and Improvements, Estate Management, Nuisance and ASB, Tenancies, Social and Economic Wellbeing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Are the 4 consumer standards right – Home, Tenancy, Involvement and Neighbourhood/Community?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they change to align to any of the new performance indicators? If so – How?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the regulator be given powers to produce other documents such as code of practice to provide further clarity on requirements of the consumer standards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BA721D2-B5C9-43EB-BFFA-54848985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13" y="5586064"/>
            <a:ext cx="2219528" cy="1271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101DA-0A21-438C-8F75-C868D3E9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93" y="5963920"/>
            <a:ext cx="1592446" cy="7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3753</Words>
  <Application>Microsoft Office PowerPoint</Application>
  <PresentationFormat>Widescreen</PresentationFormat>
  <Paragraphs>413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      Housing Green Paper Call for Evidence on Regulation First Cut – Unedited Flip Charts Scrutiny.Net 30th October 2018</vt:lpstr>
      <vt:lpstr>Unconference Session One – Table One Effective Complaints Resolution</vt:lpstr>
      <vt:lpstr>Unconference Session One – Table Two Effective Complaints Resolution</vt:lpstr>
      <vt:lpstr>    Unconference Session One - Table Three Ensuring Homes are Safe and Decent      </vt:lpstr>
      <vt:lpstr>    Unconference Session One - Table Four Ensuring Homes are Safe and Decent      </vt:lpstr>
      <vt:lpstr>    Unconference Session One - Table Five Empowering residents – Landlord Performance      </vt:lpstr>
      <vt:lpstr>    Unconference Session One - Table Six Empowering Residents – Resident Experience      </vt:lpstr>
      <vt:lpstr>    Unconference Session One - Table Seven Empowering Residents – Resident experience      </vt:lpstr>
      <vt:lpstr>    Unconference Session Two - Table One A stronger regulator –  consumer standards      </vt:lpstr>
      <vt:lpstr>    Unconference Session Two - Table Two A Stronger Regulator – Breaches of Standards      </vt:lpstr>
      <vt:lpstr>    Unconference Session Two - Table Three A Stronger Regulator – Breaches of Standards      </vt:lpstr>
      <vt:lpstr>    Unconference Session Two - Table Four Tacking Stigma - Thriving Communities      </vt:lpstr>
      <vt:lpstr>    Unconference Session Two - Table Five Embedding Good Customer Services      </vt:lpstr>
      <vt:lpstr>    Unconference Session Two - Table Six Embedding Good Neighbourhood Services      </vt:lpstr>
      <vt:lpstr>    Unconference Session One - Table Seven Empowering Residents – Resident Choice &amp; Control      </vt:lpstr>
      <vt:lpstr>Unconference Three</vt:lpstr>
      <vt:lpstr>  Question:   </vt:lpstr>
      <vt:lpstr>Question:   </vt:lpstr>
      <vt:lpstr>  Question:  Is involvement effective &amp; if not how can we improve it? </vt:lpstr>
      <vt:lpstr>Question: </vt:lpstr>
      <vt:lpstr>    Rerun on Unconf Session Two - Table Five Embedding Good Customer Services      </vt:lpstr>
      <vt:lpstr>Question: </vt:lpstr>
      <vt:lpstr>Question: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Green Paper Consumer Regulation Review - what is it asking tenants? Scrutiny.Net 4th October 2018</dc:title>
  <dc:creator>Yvonne Davies</dc:creator>
  <cp:lastModifiedBy>Yvonne Davies</cp:lastModifiedBy>
  <cp:revision>94</cp:revision>
  <cp:lastPrinted>2018-10-29T11:55:33Z</cp:lastPrinted>
  <dcterms:created xsi:type="dcterms:W3CDTF">2018-10-03T09:18:22Z</dcterms:created>
  <dcterms:modified xsi:type="dcterms:W3CDTF">2018-10-31T18:10:00Z</dcterms:modified>
</cp:coreProperties>
</file>