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83" r:id="rId6"/>
    <p:sldId id="291" r:id="rId7"/>
    <p:sldId id="260" r:id="rId8"/>
    <p:sldId id="284" r:id="rId9"/>
    <p:sldId id="285" r:id="rId10"/>
    <p:sldId id="286" r:id="rId11"/>
    <p:sldId id="287" r:id="rId12"/>
    <p:sldId id="288" r:id="rId13"/>
    <p:sldId id="289" r:id="rId14"/>
    <p:sldId id="290" r:id="rId15"/>
    <p:sldId id="271"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7A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3" autoAdjust="0"/>
    <p:restoredTop sz="42383" autoAdjust="0"/>
  </p:normalViewPr>
  <p:slideViewPr>
    <p:cSldViewPr snapToGrid="0">
      <p:cViewPr varScale="1">
        <p:scale>
          <a:sx n="40" d="100"/>
          <a:sy n="40" d="100"/>
        </p:scale>
        <p:origin x="2412" y="2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FD6400-AA80-0D4F-9179-69A8808612B0}" type="doc">
      <dgm:prSet loTypeId="urn:microsoft.com/office/officeart/2005/8/layout/hProcess9" loCatId="" qsTypeId="urn:microsoft.com/office/officeart/2005/8/quickstyle/simple1" qsCatId="simple" csTypeId="urn:microsoft.com/office/officeart/2005/8/colors/colorful1" csCatId="colorful" phldr="1"/>
      <dgm:spPr/>
    </dgm:pt>
    <dgm:pt modelId="{B3C73E3E-1B1B-6146-B4C8-6CDABA8E6974}">
      <dgm:prSet phldrT="[Text]"/>
      <dgm:spPr/>
      <dgm:t>
        <a:bodyPr/>
        <a:lstStyle/>
        <a:p>
          <a:r>
            <a:rPr lang="en-US" dirty="0"/>
            <a:t>What are the barriers?</a:t>
          </a:r>
        </a:p>
      </dgm:t>
    </dgm:pt>
    <dgm:pt modelId="{6840443A-56EE-B848-9943-16853A3A8155}" type="parTrans" cxnId="{602A6AF4-593D-1448-A796-17B3B5CA0354}">
      <dgm:prSet/>
      <dgm:spPr/>
      <dgm:t>
        <a:bodyPr/>
        <a:lstStyle/>
        <a:p>
          <a:endParaRPr lang="en-US"/>
        </a:p>
      </dgm:t>
    </dgm:pt>
    <dgm:pt modelId="{40B80040-1AFA-3346-A281-AB9F5EBCF370}" type="sibTrans" cxnId="{602A6AF4-593D-1448-A796-17B3B5CA0354}">
      <dgm:prSet/>
      <dgm:spPr/>
      <dgm:t>
        <a:bodyPr/>
        <a:lstStyle/>
        <a:p>
          <a:endParaRPr lang="en-US"/>
        </a:p>
      </dgm:t>
    </dgm:pt>
    <dgm:pt modelId="{75B8DBB0-3554-864F-953A-AD46FA2C761C}">
      <dgm:prSet phldrT="[Text]"/>
      <dgm:spPr/>
      <dgm:t>
        <a:bodyPr/>
        <a:lstStyle/>
        <a:p>
          <a:r>
            <a:rPr lang="en-US" dirty="0"/>
            <a:t>What are your ideas to increase engagement?</a:t>
          </a:r>
        </a:p>
      </dgm:t>
    </dgm:pt>
    <dgm:pt modelId="{B1F34449-C420-6340-8F13-69AB68C927CA}" type="parTrans" cxnId="{341FC1EB-81F9-6E42-A538-D6BB2B6B0EA7}">
      <dgm:prSet/>
      <dgm:spPr/>
      <dgm:t>
        <a:bodyPr/>
        <a:lstStyle/>
        <a:p>
          <a:endParaRPr lang="en-US"/>
        </a:p>
      </dgm:t>
    </dgm:pt>
    <dgm:pt modelId="{83E4BAD9-F2FC-6D4F-893F-9EC1D1A92497}" type="sibTrans" cxnId="{341FC1EB-81F9-6E42-A538-D6BB2B6B0EA7}">
      <dgm:prSet/>
      <dgm:spPr/>
      <dgm:t>
        <a:bodyPr/>
        <a:lstStyle/>
        <a:p>
          <a:endParaRPr lang="en-US"/>
        </a:p>
      </dgm:t>
    </dgm:pt>
    <dgm:pt modelId="{1673B2CC-5D55-1E49-85B1-73B3E2623F24}">
      <dgm:prSet phldrT="[Text]"/>
      <dgm:spPr/>
      <dgm:t>
        <a:bodyPr/>
        <a:lstStyle/>
        <a:p>
          <a:r>
            <a:rPr lang="en-US" dirty="0"/>
            <a:t>How do they already engage with other services?</a:t>
          </a:r>
        </a:p>
      </dgm:t>
    </dgm:pt>
    <dgm:pt modelId="{C235C4AF-7EDC-9245-B9F9-098A70EE3D28}" type="parTrans" cxnId="{E81E300E-B427-5D4B-9377-63932BAF6735}">
      <dgm:prSet/>
      <dgm:spPr/>
      <dgm:t>
        <a:bodyPr/>
        <a:lstStyle/>
        <a:p>
          <a:endParaRPr lang="en-US"/>
        </a:p>
      </dgm:t>
    </dgm:pt>
    <dgm:pt modelId="{021B302A-1550-5D46-A803-326053AABB15}" type="sibTrans" cxnId="{E81E300E-B427-5D4B-9377-63932BAF6735}">
      <dgm:prSet/>
      <dgm:spPr/>
      <dgm:t>
        <a:bodyPr/>
        <a:lstStyle/>
        <a:p>
          <a:endParaRPr lang="en-US"/>
        </a:p>
      </dgm:t>
    </dgm:pt>
    <dgm:pt modelId="{77A02806-AB05-A644-A666-7309E0A45D9B}">
      <dgm:prSet phldrT="[Text]"/>
      <dgm:spPr/>
      <dgm:t>
        <a:bodyPr/>
        <a:lstStyle/>
        <a:p>
          <a:r>
            <a:rPr lang="en-US" dirty="0"/>
            <a:t>What matters to them?</a:t>
          </a:r>
        </a:p>
      </dgm:t>
    </dgm:pt>
    <dgm:pt modelId="{2358DDF5-352D-3B41-A67E-AADBA8246943}" type="parTrans" cxnId="{6C2D0555-F6D1-0A42-B098-7874D8523D0D}">
      <dgm:prSet/>
      <dgm:spPr/>
      <dgm:t>
        <a:bodyPr/>
        <a:lstStyle/>
        <a:p>
          <a:endParaRPr lang="en-US"/>
        </a:p>
      </dgm:t>
    </dgm:pt>
    <dgm:pt modelId="{B46136B0-3852-8848-B9C4-08B63AC8F0AE}" type="sibTrans" cxnId="{6C2D0555-F6D1-0A42-B098-7874D8523D0D}">
      <dgm:prSet/>
      <dgm:spPr/>
      <dgm:t>
        <a:bodyPr/>
        <a:lstStyle/>
        <a:p>
          <a:endParaRPr lang="en-US"/>
        </a:p>
      </dgm:t>
    </dgm:pt>
    <dgm:pt modelId="{D092A40A-1EE8-244D-B6B9-301A0685317B}" type="pres">
      <dgm:prSet presAssocID="{05FD6400-AA80-0D4F-9179-69A8808612B0}" presName="CompostProcess" presStyleCnt="0">
        <dgm:presLayoutVars>
          <dgm:dir/>
          <dgm:resizeHandles val="exact"/>
        </dgm:presLayoutVars>
      </dgm:prSet>
      <dgm:spPr/>
    </dgm:pt>
    <dgm:pt modelId="{22D2FA74-DF92-2949-8054-A60DA9009F41}" type="pres">
      <dgm:prSet presAssocID="{05FD6400-AA80-0D4F-9179-69A8808612B0}" presName="arrow" presStyleLbl="bgShp" presStyleIdx="0" presStyleCnt="1"/>
      <dgm:spPr/>
    </dgm:pt>
    <dgm:pt modelId="{B8378C64-9047-F043-B387-DDABD3F99CEA}" type="pres">
      <dgm:prSet presAssocID="{05FD6400-AA80-0D4F-9179-69A8808612B0}" presName="linearProcess" presStyleCnt="0"/>
      <dgm:spPr/>
    </dgm:pt>
    <dgm:pt modelId="{8D6C626E-0E17-B54D-87AA-BD535C5BF66F}" type="pres">
      <dgm:prSet presAssocID="{B3C73E3E-1B1B-6146-B4C8-6CDABA8E6974}" presName="textNode" presStyleLbl="node1" presStyleIdx="0" presStyleCnt="4">
        <dgm:presLayoutVars>
          <dgm:bulletEnabled val="1"/>
        </dgm:presLayoutVars>
      </dgm:prSet>
      <dgm:spPr/>
    </dgm:pt>
    <dgm:pt modelId="{C7AE6939-B489-8B42-BF78-61A5B81B9363}" type="pres">
      <dgm:prSet presAssocID="{40B80040-1AFA-3346-A281-AB9F5EBCF370}" presName="sibTrans" presStyleCnt="0"/>
      <dgm:spPr/>
    </dgm:pt>
    <dgm:pt modelId="{1F60D4B7-7078-C549-B364-9E8A7C6CC318}" type="pres">
      <dgm:prSet presAssocID="{77A02806-AB05-A644-A666-7309E0A45D9B}" presName="textNode" presStyleLbl="node1" presStyleIdx="1" presStyleCnt="4">
        <dgm:presLayoutVars>
          <dgm:bulletEnabled val="1"/>
        </dgm:presLayoutVars>
      </dgm:prSet>
      <dgm:spPr/>
    </dgm:pt>
    <dgm:pt modelId="{828A158C-71CB-2247-A470-4E7919A82998}" type="pres">
      <dgm:prSet presAssocID="{B46136B0-3852-8848-B9C4-08B63AC8F0AE}" presName="sibTrans" presStyleCnt="0"/>
      <dgm:spPr/>
    </dgm:pt>
    <dgm:pt modelId="{507669BE-C40D-E243-9808-EBE392C5E5CE}" type="pres">
      <dgm:prSet presAssocID="{1673B2CC-5D55-1E49-85B1-73B3E2623F24}" presName="textNode" presStyleLbl="node1" presStyleIdx="2" presStyleCnt="4">
        <dgm:presLayoutVars>
          <dgm:bulletEnabled val="1"/>
        </dgm:presLayoutVars>
      </dgm:prSet>
      <dgm:spPr/>
    </dgm:pt>
    <dgm:pt modelId="{38F5B02D-6A85-804B-AB2A-7C467E9659CF}" type="pres">
      <dgm:prSet presAssocID="{021B302A-1550-5D46-A803-326053AABB15}" presName="sibTrans" presStyleCnt="0"/>
      <dgm:spPr/>
    </dgm:pt>
    <dgm:pt modelId="{812E50DD-CE8E-0A4C-BB5B-A1E514E632D4}" type="pres">
      <dgm:prSet presAssocID="{75B8DBB0-3554-864F-953A-AD46FA2C761C}" presName="textNode" presStyleLbl="node1" presStyleIdx="3" presStyleCnt="4">
        <dgm:presLayoutVars>
          <dgm:bulletEnabled val="1"/>
        </dgm:presLayoutVars>
      </dgm:prSet>
      <dgm:spPr/>
    </dgm:pt>
  </dgm:ptLst>
  <dgm:cxnLst>
    <dgm:cxn modelId="{A7B6D909-737C-294B-A246-922B22015522}" type="presOf" srcId="{05FD6400-AA80-0D4F-9179-69A8808612B0}" destId="{D092A40A-1EE8-244D-B6B9-301A0685317B}" srcOrd="0" destOrd="0" presId="urn:microsoft.com/office/officeart/2005/8/layout/hProcess9"/>
    <dgm:cxn modelId="{E81E300E-B427-5D4B-9377-63932BAF6735}" srcId="{05FD6400-AA80-0D4F-9179-69A8808612B0}" destId="{1673B2CC-5D55-1E49-85B1-73B3E2623F24}" srcOrd="2" destOrd="0" parTransId="{C235C4AF-7EDC-9245-B9F9-098A70EE3D28}" sibTransId="{021B302A-1550-5D46-A803-326053AABB15}"/>
    <dgm:cxn modelId="{FF1D1835-5EFB-C44A-A14F-B279D78C339F}" type="presOf" srcId="{77A02806-AB05-A644-A666-7309E0A45D9B}" destId="{1F60D4B7-7078-C549-B364-9E8A7C6CC318}" srcOrd="0" destOrd="0" presId="urn:microsoft.com/office/officeart/2005/8/layout/hProcess9"/>
    <dgm:cxn modelId="{81D87A38-52E1-3A44-A7B5-71C7BEF7BFBD}" type="presOf" srcId="{B3C73E3E-1B1B-6146-B4C8-6CDABA8E6974}" destId="{8D6C626E-0E17-B54D-87AA-BD535C5BF66F}" srcOrd="0" destOrd="0" presId="urn:microsoft.com/office/officeart/2005/8/layout/hProcess9"/>
    <dgm:cxn modelId="{6C2D0555-F6D1-0A42-B098-7874D8523D0D}" srcId="{05FD6400-AA80-0D4F-9179-69A8808612B0}" destId="{77A02806-AB05-A644-A666-7309E0A45D9B}" srcOrd="1" destOrd="0" parTransId="{2358DDF5-352D-3B41-A67E-AADBA8246943}" sibTransId="{B46136B0-3852-8848-B9C4-08B63AC8F0AE}"/>
    <dgm:cxn modelId="{3B33C97D-DC38-754B-B3DA-4904A782D9CE}" type="presOf" srcId="{1673B2CC-5D55-1E49-85B1-73B3E2623F24}" destId="{507669BE-C40D-E243-9808-EBE392C5E5CE}" srcOrd="0" destOrd="0" presId="urn:microsoft.com/office/officeart/2005/8/layout/hProcess9"/>
    <dgm:cxn modelId="{A3FC5884-C042-D84A-8FDD-E38B949754E0}" type="presOf" srcId="{75B8DBB0-3554-864F-953A-AD46FA2C761C}" destId="{812E50DD-CE8E-0A4C-BB5B-A1E514E632D4}" srcOrd="0" destOrd="0" presId="urn:microsoft.com/office/officeart/2005/8/layout/hProcess9"/>
    <dgm:cxn modelId="{341FC1EB-81F9-6E42-A538-D6BB2B6B0EA7}" srcId="{05FD6400-AA80-0D4F-9179-69A8808612B0}" destId="{75B8DBB0-3554-864F-953A-AD46FA2C761C}" srcOrd="3" destOrd="0" parTransId="{B1F34449-C420-6340-8F13-69AB68C927CA}" sibTransId="{83E4BAD9-F2FC-6D4F-893F-9EC1D1A92497}"/>
    <dgm:cxn modelId="{602A6AF4-593D-1448-A796-17B3B5CA0354}" srcId="{05FD6400-AA80-0D4F-9179-69A8808612B0}" destId="{B3C73E3E-1B1B-6146-B4C8-6CDABA8E6974}" srcOrd="0" destOrd="0" parTransId="{6840443A-56EE-B848-9943-16853A3A8155}" sibTransId="{40B80040-1AFA-3346-A281-AB9F5EBCF370}"/>
    <dgm:cxn modelId="{EF952204-AE16-5F43-A7FC-B8B73D92F1F8}" type="presParOf" srcId="{D092A40A-1EE8-244D-B6B9-301A0685317B}" destId="{22D2FA74-DF92-2949-8054-A60DA9009F41}" srcOrd="0" destOrd="0" presId="urn:microsoft.com/office/officeart/2005/8/layout/hProcess9"/>
    <dgm:cxn modelId="{7F1A6C26-3FA7-2B43-80F9-C09C7DE19190}" type="presParOf" srcId="{D092A40A-1EE8-244D-B6B9-301A0685317B}" destId="{B8378C64-9047-F043-B387-DDABD3F99CEA}" srcOrd="1" destOrd="0" presId="urn:microsoft.com/office/officeart/2005/8/layout/hProcess9"/>
    <dgm:cxn modelId="{FE75F454-7AE7-A849-A316-EB041B0C1373}" type="presParOf" srcId="{B8378C64-9047-F043-B387-DDABD3F99CEA}" destId="{8D6C626E-0E17-B54D-87AA-BD535C5BF66F}" srcOrd="0" destOrd="0" presId="urn:microsoft.com/office/officeart/2005/8/layout/hProcess9"/>
    <dgm:cxn modelId="{ABA7C793-A5EA-3141-8429-89BE81A7DE59}" type="presParOf" srcId="{B8378C64-9047-F043-B387-DDABD3F99CEA}" destId="{C7AE6939-B489-8B42-BF78-61A5B81B9363}" srcOrd="1" destOrd="0" presId="urn:microsoft.com/office/officeart/2005/8/layout/hProcess9"/>
    <dgm:cxn modelId="{60DC37B3-5177-5E40-82F2-010C410E64A2}" type="presParOf" srcId="{B8378C64-9047-F043-B387-DDABD3F99CEA}" destId="{1F60D4B7-7078-C549-B364-9E8A7C6CC318}" srcOrd="2" destOrd="0" presId="urn:microsoft.com/office/officeart/2005/8/layout/hProcess9"/>
    <dgm:cxn modelId="{0C89C487-0E62-5B4D-87DD-946B1BF135D0}" type="presParOf" srcId="{B8378C64-9047-F043-B387-DDABD3F99CEA}" destId="{828A158C-71CB-2247-A470-4E7919A82998}" srcOrd="3" destOrd="0" presId="urn:microsoft.com/office/officeart/2005/8/layout/hProcess9"/>
    <dgm:cxn modelId="{D5DECDDC-CD2C-7F4A-90D0-CB68B51E76CF}" type="presParOf" srcId="{B8378C64-9047-F043-B387-DDABD3F99CEA}" destId="{507669BE-C40D-E243-9808-EBE392C5E5CE}" srcOrd="4" destOrd="0" presId="urn:microsoft.com/office/officeart/2005/8/layout/hProcess9"/>
    <dgm:cxn modelId="{16DE34A0-0B5C-994A-B002-B5C26C959740}" type="presParOf" srcId="{B8378C64-9047-F043-B387-DDABD3F99CEA}" destId="{38F5B02D-6A85-804B-AB2A-7C467E9659CF}" srcOrd="5" destOrd="0" presId="urn:microsoft.com/office/officeart/2005/8/layout/hProcess9"/>
    <dgm:cxn modelId="{B6B988A6-944F-6D4B-91F4-22FB0A548BDA}" type="presParOf" srcId="{B8378C64-9047-F043-B387-DDABD3F99CEA}" destId="{812E50DD-CE8E-0A4C-BB5B-A1E514E632D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2FA74-DF92-2949-8054-A60DA9009F41}">
      <dsp:nvSpPr>
        <dsp:cNvPr id="0" name=""/>
        <dsp:cNvSpPr/>
      </dsp:nvSpPr>
      <dsp:spPr>
        <a:xfrm>
          <a:off x="566960" y="0"/>
          <a:ext cx="6425551" cy="503910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6C626E-0E17-B54D-87AA-BD535C5BF66F}">
      <dsp:nvSpPr>
        <dsp:cNvPr id="0" name=""/>
        <dsp:cNvSpPr/>
      </dsp:nvSpPr>
      <dsp:spPr>
        <a:xfrm>
          <a:off x="3783" y="1511732"/>
          <a:ext cx="1819736" cy="20156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What are the barriers?</a:t>
          </a:r>
        </a:p>
      </dsp:txBody>
      <dsp:txXfrm>
        <a:off x="92615" y="1600564"/>
        <a:ext cx="1642072" cy="1837979"/>
      </dsp:txXfrm>
    </dsp:sp>
    <dsp:sp modelId="{1F60D4B7-7078-C549-B364-9E8A7C6CC318}">
      <dsp:nvSpPr>
        <dsp:cNvPr id="0" name=""/>
        <dsp:cNvSpPr/>
      </dsp:nvSpPr>
      <dsp:spPr>
        <a:xfrm>
          <a:off x="1914506" y="1511732"/>
          <a:ext cx="1819736" cy="201564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What matters to them?</a:t>
          </a:r>
        </a:p>
      </dsp:txBody>
      <dsp:txXfrm>
        <a:off x="2003338" y="1600564"/>
        <a:ext cx="1642072" cy="1837979"/>
      </dsp:txXfrm>
    </dsp:sp>
    <dsp:sp modelId="{507669BE-C40D-E243-9808-EBE392C5E5CE}">
      <dsp:nvSpPr>
        <dsp:cNvPr id="0" name=""/>
        <dsp:cNvSpPr/>
      </dsp:nvSpPr>
      <dsp:spPr>
        <a:xfrm>
          <a:off x="3825229" y="1511732"/>
          <a:ext cx="1819736" cy="201564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How do they already engage with other services?</a:t>
          </a:r>
        </a:p>
      </dsp:txBody>
      <dsp:txXfrm>
        <a:off x="3914061" y="1600564"/>
        <a:ext cx="1642072" cy="1837979"/>
      </dsp:txXfrm>
    </dsp:sp>
    <dsp:sp modelId="{812E50DD-CE8E-0A4C-BB5B-A1E514E632D4}">
      <dsp:nvSpPr>
        <dsp:cNvPr id="0" name=""/>
        <dsp:cNvSpPr/>
      </dsp:nvSpPr>
      <dsp:spPr>
        <a:xfrm>
          <a:off x="5735952" y="1511732"/>
          <a:ext cx="1819736" cy="201564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What are your ideas to increase engagement?</a:t>
          </a:r>
        </a:p>
      </dsp:txBody>
      <dsp:txXfrm>
        <a:off x="5824784" y="1600564"/>
        <a:ext cx="1642072" cy="18379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A2AAC-93F9-7640-8AB1-BE77402635DC}" type="datetimeFigureOut">
              <a:rPr lang="en-US" smtClean="0"/>
              <a:t>12/19/2018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A96DC-DA42-EA48-9B3B-135511C9E4E3}" type="slidenum">
              <a:rPr lang="en-US" smtClean="0"/>
              <a:t>‹#›</a:t>
            </a:fld>
            <a:endParaRPr lang="en-US" dirty="0"/>
          </a:p>
        </p:txBody>
      </p:sp>
    </p:spTree>
    <p:extLst>
      <p:ext uri="{BB962C8B-B14F-4D97-AF65-F5344CB8AC3E}">
        <p14:creationId xmlns:p14="http://schemas.microsoft.com/office/powerpoint/2010/main" val="639322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housing.org.uk/resource-library/browse/discussion-paper-accountability-and-transparency-in-the-housing-associatio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housing.org.uk/resource-library/browse/discussion-paper-accountability-and-transparency-in-the-housing-associ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Andrew Van Doorn, Chief Executive at HACT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Yvonne Davies, Managing Director, Scrutiny and Empowerment Partners Limited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Yvonne and Andrew will discuss innovation in Resident Engagement, followed in an interactive session with the audience, on customer engagement.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last years’ conference, our engagement in need for transparency and accountability influenced this:</a:t>
            </a:r>
          </a:p>
          <a:p>
            <a:r>
              <a:rPr lang="en-GB" sz="1200" u="sng" kern="1200" dirty="0">
                <a:solidFill>
                  <a:schemeClr val="tx1"/>
                </a:solidFill>
                <a:effectLst/>
                <a:latin typeface="+mn-lt"/>
                <a:ea typeface="+mn-ea"/>
                <a:cs typeface="+mn-cs"/>
                <a:hlinkClick r:id="rId3"/>
              </a:rPr>
              <a:t>www.housing.org.uk/resource-library/browse/discussion-paper-accountability-and-transparency-in-the-housing-association/</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Flip chart paper and pens on tables and verbal summary feedback from the audience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13A96DC-DA42-EA48-9B3B-135511C9E4E3}" type="slidenum">
              <a:rPr lang="en-US" smtClean="0"/>
              <a:t>1</a:t>
            </a:fld>
            <a:endParaRPr lang="en-US" dirty="0"/>
          </a:p>
        </p:txBody>
      </p:sp>
    </p:spTree>
    <p:extLst>
      <p:ext uri="{BB962C8B-B14F-4D97-AF65-F5344CB8AC3E}">
        <p14:creationId xmlns:p14="http://schemas.microsoft.com/office/powerpoint/2010/main" val="1981158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Symbol"/>
              <a:buNone/>
            </a:pPr>
            <a:r>
              <a:rPr lang="en-GB" sz="1200" b="1" dirty="0">
                <a:effectLst/>
                <a:latin typeface="+mn-lt"/>
                <a:ea typeface="Calibri"/>
                <a:cs typeface="Times New Roman"/>
              </a:rPr>
              <a:t>Discussion and ideas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are their barriers?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matters to them?</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How do they already engage with other services?</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What are your ideas to increase their engagement?</a:t>
            </a:r>
          </a:p>
          <a:p>
            <a:pPr>
              <a:lnSpc>
                <a:spcPct val="115000"/>
              </a:lnSpc>
              <a:spcAft>
                <a:spcPts val="1000"/>
              </a:spcAft>
            </a:pPr>
            <a:endParaRPr lang="en-GB" sz="1200" dirty="0">
              <a:effectLst/>
              <a:latin typeface="+mn-lt"/>
              <a:ea typeface="Calibri"/>
              <a:cs typeface="Times New Roman"/>
            </a:endParaRPr>
          </a:p>
          <a:p>
            <a:endParaRPr lang="en-US" sz="1200" dirty="0">
              <a:effectLst/>
              <a:latin typeface="+mn-lt"/>
              <a:cs typeface="Times New Roman"/>
            </a:endParaRPr>
          </a:p>
          <a:p>
            <a:pPr>
              <a:lnSpc>
                <a:spcPct val="115000"/>
              </a:lnSpc>
              <a:spcAft>
                <a:spcPts val="1000"/>
              </a:spcAft>
            </a:pPr>
            <a:r>
              <a:rPr lang="en-GB" sz="1200" u="sng" dirty="0">
                <a:effectLst/>
                <a:latin typeface="+mn-lt"/>
                <a:ea typeface="Calibri"/>
                <a:cs typeface="Times New Roman"/>
              </a:rPr>
              <a:t>Barriers</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Industry jargon</a:t>
            </a:r>
          </a:p>
          <a:p>
            <a:pPr marL="342900" lvl="0" indent="-342900">
              <a:lnSpc>
                <a:spcPct val="115000"/>
              </a:lnSpc>
              <a:spcAft>
                <a:spcPts val="0"/>
              </a:spcAft>
              <a:buFont typeface="Symbol"/>
              <a:buChar char=""/>
            </a:pPr>
            <a:r>
              <a:rPr lang="en-GB" sz="1200" dirty="0">
                <a:effectLst/>
                <a:latin typeface="+mn-lt"/>
                <a:ea typeface="Calibri"/>
                <a:cs typeface="Times New Roman"/>
              </a:rPr>
              <a:t>Childcare/family commitments</a:t>
            </a:r>
          </a:p>
          <a:p>
            <a:pPr marL="342900" lvl="0" indent="-342900">
              <a:lnSpc>
                <a:spcPct val="115000"/>
              </a:lnSpc>
              <a:spcAft>
                <a:spcPts val="0"/>
              </a:spcAft>
              <a:buFont typeface="Symbol"/>
              <a:buChar char=""/>
            </a:pPr>
            <a:r>
              <a:rPr lang="en-GB" sz="1200" dirty="0">
                <a:effectLst/>
                <a:latin typeface="+mn-lt"/>
                <a:ea typeface="Calibri"/>
                <a:cs typeface="Times New Roman"/>
              </a:rPr>
              <a:t>Health</a:t>
            </a:r>
          </a:p>
          <a:p>
            <a:pPr marL="342900" lvl="0" indent="-342900">
              <a:lnSpc>
                <a:spcPct val="115000"/>
              </a:lnSpc>
              <a:spcAft>
                <a:spcPts val="0"/>
              </a:spcAft>
              <a:buFont typeface="Symbol"/>
              <a:buChar char=""/>
            </a:pPr>
            <a:r>
              <a:rPr lang="en-GB" sz="1200" dirty="0">
                <a:effectLst/>
                <a:latin typeface="+mn-lt"/>
                <a:ea typeface="Calibri"/>
                <a:cs typeface="Times New Roman"/>
              </a:rPr>
              <a:t>Language barriers</a:t>
            </a:r>
          </a:p>
          <a:p>
            <a:pPr marL="342900" lvl="0" indent="-342900">
              <a:lnSpc>
                <a:spcPct val="115000"/>
              </a:lnSpc>
              <a:spcAft>
                <a:spcPts val="0"/>
              </a:spcAft>
              <a:buFont typeface="Symbol"/>
              <a:buChar char=""/>
            </a:pPr>
            <a:r>
              <a:rPr lang="en-GB" sz="1200" dirty="0">
                <a:effectLst/>
                <a:latin typeface="+mn-lt"/>
                <a:ea typeface="Calibri"/>
                <a:cs typeface="Times New Roman"/>
              </a:rPr>
              <a:t>Transport – work</a:t>
            </a:r>
          </a:p>
          <a:p>
            <a:pPr marL="342900" lvl="0" indent="-342900">
              <a:lnSpc>
                <a:spcPct val="115000"/>
              </a:lnSpc>
              <a:spcAft>
                <a:spcPts val="0"/>
              </a:spcAft>
              <a:buFont typeface="Symbol"/>
              <a:buChar char=""/>
            </a:pPr>
            <a:r>
              <a:rPr lang="en-GB" sz="1200" dirty="0">
                <a:effectLst/>
                <a:latin typeface="+mn-lt"/>
                <a:ea typeface="Calibri"/>
                <a:cs typeface="Times New Roman"/>
              </a:rPr>
              <a:t>Time commitments</a:t>
            </a:r>
          </a:p>
          <a:p>
            <a:pPr marL="342900" lvl="0" indent="-342900">
              <a:lnSpc>
                <a:spcPct val="115000"/>
              </a:lnSpc>
              <a:spcAft>
                <a:spcPts val="0"/>
              </a:spcAft>
              <a:buFont typeface="Symbol"/>
              <a:buChar char=""/>
            </a:pPr>
            <a:r>
              <a:rPr lang="en-GB" sz="1200" dirty="0">
                <a:effectLst/>
                <a:latin typeface="+mn-lt"/>
                <a:ea typeface="Calibri"/>
                <a:cs typeface="Times New Roman"/>
              </a:rPr>
              <a:t>Not seen development/change over time</a:t>
            </a:r>
          </a:p>
          <a:p>
            <a:pPr marL="342900" lvl="0" indent="-342900">
              <a:lnSpc>
                <a:spcPct val="115000"/>
              </a:lnSpc>
              <a:spcAft>
                <a:spcPts val="0"/>
              </a:spcAft>
              <a:buFont typeface="Symbol"/>
              <a:buChar char=""/>
            </a:pPr>
            <a:r>
              <a:rPr lang="en-GB" sz="1200" dirty="0">
                <a:effectLst/>
                <a:latin typeface="+mn-lt"/>
                <a:ea typeface="Calibri"/>
                <a:cs typeface="Times New Roman"/>
              </a:rPr>
              <a:t>Confidence </a:t>
            </a:r>
          </a:p>
          <a:p>
            <a:pPr marL="342900" lvl="0" indent="-342900">
              <a:lnSpc>
                <a:spcPct val="115000"/>
              </a:lnSpc>
              <a:spcAft>
                <a:spcPts val="0"/>
              </a:spcAft>
              <a:buFont typeface="Symbol"/>
              <a:buChar char=""/>
            </a:pPr>
            <a:r>
              <a:rPr lang="en-GB" sz="1200" dirty="0">
                <a:effectLst/>
                <a:latin typeface="+mn-lt"/>
                <a:ea typeface="Calibri"/>
                <a:cs typeface="Times New Roman"/>
              </a:rPr>
              <a:t>Timings</a:t>
            </a:r>
          </a:p>
          <a:p>
            <a:pPr marL="342900" lvl="0" indent="-342900">
              <a:lnSpc>
                <a:spcPct val="115000"/>
              </a:lnSpc>
              <a:spcAft>
                <a:spcPts val="1000"/>
              </a:spcAft>
              <a:buFont typeface="Symbol"/>
              <a:buChar char=""/>
            </a:pPr>
            <a:r>
              <a:rPr lang="en-GB" sz="1200" dirty="0">
                <a:effectLst/>
                <a:latin typeface="+mn-lt"/>
                <a:ea typeface="Calibri"/>
                <a:cs typeface="Times New Roman"/>
              </a:rPr>
              <a:t>Awareness – evening safety</a:t>
            </a:r>
          </a:p>
          <a:p>
            <a:pPr marL="342900" lvl="0" indent="-342900">
              <a:lnSpc>
                <a:spcPct val="115000"/>
              </a:lnSpc>
              <a:spcAft>
                <a:spcPts val="0"/>
              </a:spcAft>
              <a:buFont typeface="Symbol"/>
              <a:buChar char=""/>
            </a:pPr>
            <a:r>
              <a:rPr lang="en-GB" sz="1200" dirty="0">
                <a:effectLst/>
                <a:latin typeface="+mn-lt"/>
                <a:ea typeface="Calibri"/>
                <a:cs typeface="Times New Roman"/>
              </a:rPr>
              <a:t>Working – peer pressure</a:t>
            </a:r>
          </a:p>
          <a:p>
            <a:pPr marL="342900" lvl="0" indent="-342900">
              <a:lnSpc>
                <a:spcPct val="115000"/>
              </a:lnSpc>
              <a:spcAft>
                <a:spcPts val="0"/>
              </a:spcAft>
              <a:buFont typeface="Symbol"/>
              <a:buChar char=""/>
            </a:pPr>
            <a:r>
              <a:rPr lang="en-GB" sz="1200" dirty="0">
                <a:effectLst/>
                <a:latin typeface="+mn-lt"/>
                <a:ea typeface="Calibri"/>
                <a:cs typeface="Times New Roman"/>
              </a:rPr>
              <a:t>Family commitments</a:t>
            </a:r>
          </a:p>
          <a:p>
            <a:pPr marL="342900" lvl="0" indent="-342900">
              <a:lnSpc>
                <a:spcPct val="115000"/>
              </a:lnSpc>
              <a:spcAft>
                <a:spcPts val="0"/>
              </a:spcAft>
              <a:buFont typeface="Symbol"/>
              <a:buChar char=""/>
            </a:pPr>
            <a:r>
              <a:rPr lang="en-GB" sz="1200" dirty="0">
                <a:effectLst/>
                <a:latin typeface="+mn-lt"/>
                <a:ea typeface="Calibri"/>
                <a:cs typeface="Times New Roman"/>
              </a:rPr>
              <a:t>How does it benefit me?</a:t>
            </a:r>
          </a:p>
          <a:p>
            <a:pPr marL="342900" lvl="0" indent="-342900">
              <a:lnSpc>
                <a:spcPct val="115000"/>
              </a:lnSpc>
              <a:spcAft>
                <a:spcPts val="0"/>
              </a:spcAft>
              <a:buFont typeface="Symbol"/>
              <a:buChar char=""/>
            </a:pPr>
            <a:r>
              <a:rPr lang="en-GB" sz="1200" dirty="0">
                <a:effectLst/>
                <a:latin typeface="+mn-lt"/>
                <a:ea typeface="Calibri"/>
                <a:cs typeface="Times New Roman"/>
              </a:rPr>
              <a:t>Not enough options – ways to be involved</a:t>
            </a:r>
          </a:p>
          <a:p>
            <a:pPr marL="342900" lvl="0" indent="-342900">
              <a:lnSpc>
                <a:spcPct val="115000"/>
              </a:lnSpc>
              <a:spcAft>
                <a:spcPts val="1000"/>
              </a:spcAft>
              <a:buFont typeface="Symbol"/>
              <a:buChar char=""/>
            </a:pPr>
            <a:r>
              <a:rPr lang="en-GB" sz="1200" dirty="0">
                <a:effectLst/>
                <a:latin typeface="+mn-lt"/>
                <a:ea typeface="Calibri"/>
                <a:cs typeface="Times New Roman"/>
              </a:rPr>
              <a:t>Formality</a:t>
            </a:r>
          </a:p>
          <a:p>
            <a:pPr marL="0" lvl="0" indent="0">
              <a:lnSpc>
                <a:spcPct val="115000"/>
              </a:lnSpc>
              <a:spcAft>
                <a:spcPts val="1000"/>
              </a:spcAft>
              <a:buFont typeface="Symbol"/>
              <a:buNone/>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What matters?</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Efficiency – timely</a:t>
            </a:r>
          </a:p>
          <a:p>
            <a:pPr marL="342900" lvl="0" indent="-342900">
              <a:lnSpc>
                <a:spcPct val="115000"/>
              </a:lnSpc>
              <a:spcAft>
                <a:spcPts val="0"/>
              </a:spcAft>
              <a:buFont typeface="Symbol"/>
              <a:buChar char=""/>
            </a:pPr>
            <a:r>
              <a:rPr lang="en-GB" sz="1200" dirty="0">
                <a:effectLst/>
                <a:latin typeface="+mn-lt"/>
                <a:ea typeface="Calibri"/>
                <a:cs typeface="Times New Roman"/>
              </a:rPr>
              <a:t>Representation of women on frontline staff</a:t>
            </a:r>
          </a:p>
          <a:p>
            <a:pPr marL="342900" lvl="0" indent="-342900">
              <a:lnSpc>
                <a:spcPct val="115000"/>
              </a:lnSpc>
              <a:spcAft>
                <a:spcPts val="0"/>
              </a:spcAft>
              <a:buFont typeface="Symbol"/>
              <a:buChar char=""/>
            </a:pPr>
            <a:r>
              <a:rPr lang="en-GB" sz="1200" dirty="0">
                <a:effectLst/>
                <a:latin typeface="+mn-lt"/>
                <a:ea typeface="Calibri"/>
                <a:cs typeface="Times New Roman"/>
              </a:rPr>
              <a:t>Safety – e.g. ID of staff attending homes</a:t>
            </a:r>
          </a:p>
          <a:p>
            <a:pPr marL="342900" lvl="0" indent="-342900">
              <a:lnSpc>
                <a:spcPct val="115000"/>
              </a:lnSpc>
              <a:spcAft>
                <a:spcPts val="0"/>
              </a:spcAft>
              <a:buFont typeface="Symbol"/>
              <a:buChar char=""/>
            </a:pPr>
            <a:r>
              <a:rPr lang="en-GB" sz="1200" dirty="0">
                <a:effectLst/>
                <a:latin typeface="+mn-lt"/>
                <a:ea typeface="Calibri"/>
                <a:cs typeface="Times New Roman"/>
              </a:rPr>
              <a:t>Cost/money worries</a:t>
            </a:r>
          </a:p>
          <a:p>
            <a:pPr marL="342900" lvl="0" indent="-342900">
              <a:lnSpc>
                <a:spcPct val="115000"/>
              </a:lnSpc>
              <a:spcAft>
                <a:spcPts val="0"/>
              </a:spcAft>
              <a:buFont typeface="Symbol"/>
              <a:buChar char=""/>
            </a:pPr>
            <a:r>
              <a:rPr lang="en-GB" sz="1200" dirty="0">
                <a:effectLst/>
                <a:latin typeface="+mn-lt"/>
                <a:ea typeface="Calibri"/>
                <a:cs typeface="Times New Roman"/>
              </a:rPr>
              <a:t>Equality – having a voice</a:t>
            </a:r>
          </a:p>
          <a:p>
            <a:pPr marL="342900" lvl="0" indent="-342900">
              <a:lnSpc>
                <a:spcPct val="115000"/>
              </a:lnSpc>
              <a:spcAft>
                <a:spcPts val="0"/>
              </a:spcAft>
              <a:buFont typeface="Symbol"/>
              <a:buChar char=""/>
            </a:pPr>
            <a:r>
              <a:rPr lang="en-GB" sz="1200" dirty="0">
                <a:effectLst/>
                <a:latin typeface="+mn-lt"/>
                <a:ea typeface="Calibri"/>
                <a:cs typeface="Times New Roman"/>
              </a:rPr>
              <a:t>Family/caring responsibilities</a:t>
            </a:r>
          </a:p>
          <a:p>
            <a:pPr marL="342900" lvl="0" indent="-342900">
              <a:lnSpc>
                <a:spcPct val="115000"/>
              </a:lnSpc>
              <a:spcAft>
                <a:spcPts val="1000"/>
              </a:spcAft>
              <a:buFont typeface="Symbol"/>
              <a:buChar char=""/>
            </a:pPr>
            <a:r>
              <a:rPr lang="en-GB" sz="1200" dirty="0">
                <a:effectLst/>
                <a:latin typeface="+mn-lt"/>
                <a:ea typeface="Calibri"/>
                <a:cs typeface="Times New Roman"/>
              </a:rPr>
              <a:t>Employment</a:t>
            </a:r>
          </a:p>
          <a:p>
            <a:pPr marL="342900" lvl="0" indent="-342900">
              <a:lnSpc>
                <a:spcPct val="115000"/>
              </a:lnSpc>
              <a:spcAft>
                <a:spcPts val="0"/>
              </a:spcAft>
              <a:buFont typeface="Symbol"/>
              <a:buChar char=""/>
            </a:pPr>
            <a:r>
              <a:rPr lang="en-GB" sz="1200" dirty="0">
                <a:effectLst/>
                <a:latin typeface="+mn-lt"/>
                <a:ea typeface="Calibri"/>
                <a:cs typeface="Times New Roman"/>
              </a:rPr>
              <a:t>Something that directly effects them or those they care for</a:t>
            </a:r>
          </a:p>
          <a:p>
            <a:pPr marL="342900" lvl="0" indent="-342900">
              <a:lnSpc>
                <a:spcPct val="115000"/>
              </a:lnSpc>
              <a:spcAft>
                <a:spcPts val="0"/>
              </a:spcAft>
              <a:buFont typeface="Symbol"/>
              <a:buChar char=""/>
            </a:pPr>
            <a:r>
              <a:rPr lang="en-GB" sz="1200" dirty="0">
                <a:effectLst/>
                <a:latin typeface="+mn-lt"/>
                <a:ea typeface="Calibri"/>
                <a:cs typeface="Times New Roman"/>
              </a:rPr>
              <a:t>Environment – things that effect the neighbourhood</a:t>
            </a:r>
          </a:p>
          <a:p>
            <a:pPr marL="342900" lvl="0" indent="-342900">
              <a:lnSpc>
                <a:spcPct val="115000"/>
              </a:lnSpc>
              <a:spcAft>
                <a:spcPts val="1000"/>
              </a:spcAft>
              <a:buFont typeface="Symbol"/>
              <a:buChar char=""/>
            </a:pPr>
            <a:r>
              <a:rPr lang="en-GB" sz="1200" dirty="0">
                <a:effectLst/>
                <a:latin typeface="+mn-lt"/>
                <a:ea typeface="Calibri"/>
                <a:cs typeface="Times New Roman"/>
              </a:rPr>
              <a:t>Being part of a network (may not go on my own)</a:t>
            </a:r>
          </a:p>
          <a:p>
            <a:pPr marL="0" lvl="0" indent="0">
              <a:lnSpc>
                <a:spcPct val="115000"/>
              </a:lnSpc>
              <a:spcAft>
                <a:spcPts val="1000"/>
              </a:spcAft>
              <a:buFont typeface="Symbol"/>
              <a:buNone/>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How do they already engage?</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NHS – health services – they are targeted based on their needs</a:t>
            </a:r>
          </a:p>
          <a:p>
            <a:pPr marL="342900" lvl="0" indent="-342900">
              <a:lnSpc>
                <a:spcPct val="115000"/>
              </a:lnSpc>
              <a:spcAft>
                <a:spcPts val="0"/>
              </a:spcAft>
              <a:buFont typeface="Symbol"/>
              <a:buChar char=""/>
            </a:pPr>
            <a:r>
              <a:rPr lang="en-GB" sz="1200" dirty="0">
                <a:effectLst/>
                <a:latin typeface="+mn-lt"/>
                <a:ea typeface="Calibri"/>
                <a:cs typeface="Times New Roman"/>
              </a:rPr>
              <a:t>Go to sessions held in local community i.e. keep fit classes</a:t>
            </a:r>
          </a:p>
          <a:p>
            <a:pPr marL="342900" lvl="0" indent="-342900">
              <a:lnSpc>
                <a:spcPct val="115000"/>
              </a:lnSpc>
              <a:spcAft>
                <a:spcPts val="1000"/>
              </a:spcAft>
              <a:buFont typeface="Symbol"/>
              <a:buChar char=""/>
            </a:pPr>
            <a:r>
              <a:rPr lang="en-GB" sz="1200" dirty="0">
                <a:effectLst/>
                <a:latin typeface="+mn-lt"/>
                <a:ea typeface="Calibri"/>
                <a:cs typeface="Times New Roman"/>
              </a:rPr>
              <a:t>These people operate on Facebook etc.</a:t>
            </a:r>
          </a:p>
          <a:p>
            <a:pPr>
              <a:lnSpc>
                <a:spcPct val="115000"/>
              </a:lnSpc>
              <a:spcAft>
                <a:spcPts val="1000"/>
              </a:spcAft>
            </a:pPr>
            <a:endParaRPr lang="en-GB" sz="1200" u="sng"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Ideas to increase engagement?</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Facebook </a:t>
            </a:r>
          </a:p>
          <a:p>
            <a:pPr marL="342900" lvl="0" indent="-342900">
              <a:lnSpc>
                <a:spcPct val="115000"/>
              </a:lnSpc>
              <a:spcAft>
                <a:spcPts val="0"/>
              </a:spcAft>
              <a:buFont typeface="Symbol"/>
              <a:buChar char=""/>
            </a:pPr>
            <a:r>
              <a:rPr lang="en-GB" sz="1200" dirty="0">
                <a:effectLst/>
                <a:latin typeface="+mn-lt"/>
                <a:ea typeface="Calibri"/>
                <a:cs typeface="Times New Roman"/>
              </a:rPr>
              <a:t>Hobby or social connections via hobby, taster sessions make it special</a:t>
            </a:r>
          </a:p>
          <a:p>
            <a:pPr marL="342900" lvl="0" indent="-342900">
              <a:lnSpc>
                <a:spcPct val="115000"/>
              </a:lnSpc>
              <a:spcAft>
                <a:spcPts val="0"/>
              </a:spcAft>
              <a:buFont typeface="Symbol"/>
              <a:buChar char=""/>
            </a:pPr>
            <a:r>
              <a:rPr lang="en-GB" sz="1200" dirty="0">
                <a:effectLst/>
                <a:latin typeface="+mn-lt"/>
                <a:ea typeface="Calibri"/>
                <a:cs typeface="Times New Roman"/>
              </a:rPr>
              <a:t>Safety – home -&gt; volunteer sector minor housing repairs training</a:t>
            </a:r>
          </a:p>
          <a:p>
            <a:pPr marL="342900" lvl="0" indent="-342900">
              <a:lnSpc>
                <a:spcPct val="115000"/>
              </a:lnSpc>
              <a:spcAft>
                <a:spcPts val="0"/>
              </a:spcAft>
              <a:buFont typeface="Symbol"/>
              <a:buChar char=""/>
            </a:pPr>
            <a:r>
              <a:rPr lang="en-GB" sz="1200" dirty="0">
                <a:effectLst/>
                <a:latin typeface="+mn-lt"/>
                <a:ea typeface="Calibri"/>
                <a:cs typeface="Times New Roman"/>
              </a:rPr>
              <a:t>Focus on diversity</a:t>
            </a:r>
          </a:p>
          <a:p>
            <a:pPr marL="342900" lvl="0" indent="-342900">
              <a:lnSpc>
                <a:spcPct val="115000"/>
              </a:lnSpc>
              <a:spcAft>
                <a:spcPts val="0"/>
              </a:spcAft>
              <a:buFont typeface="Symbol"/>
              <a:buChar char=""/>
            </a:pPr>
            <a:r>
              <a:rPr lang="en-GB" sz="1200" dirty="0">
                <a:effectLst/>
                <a:latin typeface="+mn-lt"/>
                <a:ea typeface="Calibri"/>
                <a:cs typeface="Times New Roman"/>
              </a:rPr>
              <a:t>Minor housing repairs training</a:t>
            </a:r>
          </a:p>
          <a:p>
            <a:pPr marL="342900" lvl="0" indent="-342900">
              <a:lnSpc>
                <a:spcPct val="115000"/>
              </a:lnSpc>
              <a:spcAft>
                <a:spcPts val="0"/>
              </a:spcAft>
              <a:buFont typeface="Symbol"/>
              <a:buChar char=""/>
            </a:pPr>
            <a:r>
              <a:rPr lang="en-GB" sz="1200" dirty="0">
                <a:effectLst/>
                <a:latin typeface="+mn-lt"/>
                <a:ea typeface="Calibri"/>
                <a:cs typeface="Times New Roman"/>
              </a:rPr>
              <a:t>Meeting during the day</a:t>
            </a:r>
          </a:p>
          <a:p>
            <a:pPr marL="342900" lvl="0" indent="-342900">
              <a:lnSpc>
                <a:spcPct val="115000"/>
              </a:lnSpc>
              <a:spcAft>
                <a:spcPts val="1000"/>
              </a:spcAft>
              <a:buFont typeface="Symbol"/>
              <a:buChar char=""/>
            </a:pPr>
            <a:r>
              <a:rPr lang="en-GB" sz="1200" dirty="0">
                <a:effectLst/>
                <a:latin typeface="+mn-lt"/>
                <a:ea typeface="Calibri"/>
                <a:cs typeface="Times New Roman"/>
              </a:rPr>
              <a:t>More informal</a:t>
            </a:r>
            <a:endParaRPr lang="en-US" dirty="0"/>
          </a:p>
          <a:p>
            <a:pPr marL="342900" lvl="0" indent="-342900">
              <a:lnSpc>
                <a:spcPct val="115000"/>
              </a:lnSpc>
              <a:spcAft>
                <a:spcPts val="0"/>
              </a:spcAft>
              <a:buFont typeface="Symbol"/>
              <a:buChar char=""/>
            </a:pPr>
            <a:r>
              <a:rPr lang="en-GB" sz="1200" dirty="0">
                <a:effectLst/>
                <a:latin typeface="+mn-lt"/>
                <a:ea typeface="Calibri"/>
                <a:cs typeface="Times New Roman"/>
              </a:rPr>
              <a:t>Should connect to their hobby – what they already do I like</a:t>
            </a:r>
          </a:p>
          <a:p>
            <a:pPr marL="342900" lvl="0" indent="-342900">
              <a:lnSpc>
                <a:spcPct val="115000"/>
              </a:lnSpc>
              <a:spcAft>
                <a:spcPts val="0"/>
              </a:spcAft>
              <a:buFont typeface="Symbol"/>
              <a:buChar char=""/>
            </a:pPr>
            <a:r>
              <a:rPr lang="en-GB" sz="1200" dirty="0">
                <a:effectLst/>
                <a:latin typeface="+mn-lt"/>
                <a:ea typeface="Calibri"/>
                <a:cs typeface="Times New Roman"/>
              </a:rPr>
              <a:t>Taster sessions – make it social</a:t>
            </a:r>
          </a:p>
          <a:p>
            <a:pPr marL="342900" lvl="0" indent="-342900">
              <a:lnSpc>
                <a:spcPct val="115000"/>
              </a:lnSpc>
              <a:spcAft>
                <a:spcPts val="0"/>
              </a:spcAft>
              <a:buFont typeface="Symbol"/>
              <a:buChar char=""/>
            </a:pPr>
            <a:r>
              <a:rPr lang="en-GB" sz="1200" dirty="0">
                <a:effectLst/>
                <a:latin typeface="+mn-lt"/>
                <a:ea typeface="Calibri"/>
                <a:cs typeface="Times New Roman"/>
              </a:rPr>
              <a:t>Feel good Friday – focussed on enjoying their company, cooking demo’s and input on things like digital inclusion</a:t>
            </a:r>
          </a:p>
          <a:p>
            <a:pPr marL="342900" lvl="0" indent="-342900">
              <a:lnSpc>
                <a:spcPct val="115000"/>
              </a:lnSpc>
              <a:spcAft>
                <a:spcPts val="0"/>
              </a:spcAft>
              <a:buFont typeface="Symbol"/>
              <a:buChar char=""/>
            </a:pPr>
            <a:r>
              <a:rPr lang="en-GB" sz="1200" dirty="0">
                <a:effectLst/>
                <a:latin typeface="+mn-lt"/>
                <a:ea typeface="Calibri"/>
                <a:cs typeface="Times New Roman"/>
              </a:rPr>
              <a:t>Using incentives, i.e. Zumba class and at the end offer courses i.e.. literacy/numeracy</a:t>
            </a:r>
          </a:p>
          <a:p>
            <a:pPr marL="342900" lvl="0" indent="-342900">
              <a:lnSpc>
                <a:spcPct val="115000"/>
              </a:lnSpc>
              <a:spcAft>
                <a:spcPts val="1000"/>
              </a:spcAft>
              <a:buFont typeface="Symbol"/>
              <a:buChar char=""/>
            </a:pPr>
            <a:r>
              <a:rPr lang="en-GB" sz="1200" dirty="0">
                <a:effectLst/>
                <a:latin typeface="+mn-lt"/>
                <a:ea typeface="Calibri"/>
                <a:cs typeface="Times New Roman"/>
              </a:rPr>
              <a:t>Armchair travel visit the world from your armchair, see the country, taste the food</a:t>
            </a:r>
          </a:p>
          <a:p>
            <a:endParaRPr lang="en-US" dirty="0"/>
          </a:p>
        </p:txBody>
      </p:sp>
      <p:sp>
        <p:nvSpPr>
          <p:cNvPr id="4" name="Slide Number Placeholder 3"/>
          <p:cNvSpPr>
            <a:spLocks noGrp="1"/>
          </p:cNvSpPr>
          <p:nvPr>
            <p:ph type="sldNum" sz="quarter" idx="10"/>
          </p:nvPr>
        </p:nvSpPr>
        <p:spPr/>
        <p:txBody>
          <a:bodyPr/>
          <a:lstStyle/>
          <a:p>
            <a:fld id="{313A96DC-DA42-EA48-9B3B-135511C9E4E3}" type="slidenum">
              <a:rPr lang="en-US" smtClean="0"/>
              <a:t>10</a:t>
            </a:fld>
            <a:endParaRPr lang="en-US" dirty="0"/>
          </a:p>
        </p:txBody>
      </p:sp>
    </p:spTree>
    <p:extLst>
      <p:ext uri="{BB962C8B-B14F-4D97-AF65-F5344CB8AC3E}">
        <p14:creationId xmlns:p14="http://schemas.microsoft.com/office/powerpoint/2010/main" val="1954125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Symbol"/>
              <a:buNone/>
            </a:pPr>
            <a:r>
              <a:rPr lang="en-GB" sz="1200" b="1" dirty="0">
                <a:effectLst/>
                <a:latin typeface="+mn-lt"/>
                <a:ea typeface="Calibri"/>
                <a:cs typeface="Times New Roman"/>
              </a:rPr>
              <a:t>Discussion and ideas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are their barriers?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matters to them?</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How do they already engage with other services?</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What are your ideas to increase their engagement?</a:t>
            </a:r>
          </a:p>
          <a:p>
            <a:pPr>
              <a:lnSpc>
                <a:spcPct val="115000"/>
              </a:lnSpc>
              <a:spcAft>
                <a:spcPts val="1000"/>
              </a:spcAft>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Matters</a:t>
            </a:r>
          </a:p>
          <a:p>
            <a:pPr marL="17145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Easy &amp; quick – different + quick ways to get multiple innovation/go where they are. Badge it.</a:t>
            </a:r>
          </a:p>
          <a:p>
            <a:pPr>
              <a:lnSpc>
                <a:spcPct val="115000"/>
              </a:lnSpc>
              <a:spcAft>
                <a:spcPts val="1000"/>
              </a:spcAft>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Barriers</a:t>
            </a:r>
            <a:endParaRPr lang="en-GB" sz="1200" dirty="0">
              <a:effectLst/>
              <a:latin typeface="+mn-lt"/>
              <a:ea typeface="Calibri"/>
              <a:cs typeface="Times New Roman"/>
            </a:endParaRPr>
          </a:p>
          <a:p>
            <a:pPr marL="342900" lvl="0" indent="-342900">
              <a:lnSpc>
                <a:spcPct val="115000"/>
              </a:lnSpc>
              <a:spcAft>
                <a:spcPts val="1000"/>
              </a:spcAft>
              <a:buFont typeface="Symbol"/>
              <a:buChar char=""/>
            </a:pPr>
            <a:r>
              <a:rPr lang="en-GB" sz="1200" dirty="0">
                <a:effectLst/>
                <a:latin typeface="+mn-lt"/>
                <a:ea typeface="Calibri"/>
                <a:cs typeface="Times New Roman"/>
              </a:rPr>
              <a:t>Cost</a:t>
            </a:r>
          </a:p>
          <a:p>
            <a:pPr marL="342900" lvl="0" indent="-342900">
              <a:lnSpc>
                <a:spcPct val="115000"/>
              </a:lnSpc>
              <a:spcAft>
                <a:spcPts val="1000"/>
              </a:spcAft>
              <a:buFont typeface="Symbol"/>
              <a:buChar char=""/>
            </a:pPr>
            <a:r>
              <a:rPr lang="en-GB" sz="1200" dirty="0">
                <a:effectLst/>
                <a:latin typeface="+mn-lt"/>
                <a:ea typeface="Calibri"/>
                <a:cs typeface="Times New Roman"/>
              </a:rPr>
              <a:t>Lifestyle</a:t>
            </a:r>
          </a:p>
          <a:p>
            <a:pPr marL="0" lvl="0" indent="0">
              <a:lnSpc>
                <a:spcPct val="115000"/>
              </a:lnSpc>
              <a:spcAft>
                <a:spcPts val="1000"/>
              </a:spcAft>
              <a:buFont typeface="Symbol"/>
              <a:buNone/>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Engage</a:t>
            </a:r>
            <a:endParaRPr lang="en-GB" sz="1200" dirty="0">
              <a:effectLst/>
              <a:latin typeface="+mn-lt"/>
              <a:ea typeface="Calibri"/>
              <a:cs typeface="Times New Roman"/>
            </a:endParaRPr>
          </a:p>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GB" sz="1200" dirty="0">
                <a:effectLst/>
                <a:latin typeface="+mn-lt"/>
                <a:ea typeface="Calibri"/>
                <a:cs typeface="Times New Roman"/>
              </a:rPr>
              <a:t>Men – golf clubs – NHS pay for membership</a:t>
            </a:r>
          </a:p>
          <a:p>
            <a:pPr marL="342900" lvl="0" indent="-342900">
              <a:lnSpc>
                <a:spcPct val="115000"/>
              </a:lnSpc>
              <a:spcAft>
                <a:spcPts val="0"/>
              </a:spcAft>
              <a:buFont typeface="Symbol"/>
              <a:buChar char=""/>
            </a:pPr>
            <a:r>
              <a:rPr lang="en-GB" sz="1200" dirty="0">
                <a:effectLst/>
                <a:latin typeface="+mn-lt"/>
                <a:ea typeface="Calibri"/>
                <a:cs typeface="Times New Roman"/>
              </a:rPr>
              <a:t>Second volunteer from existing groups e.g. SIG’s</a:t>
            </a:r>
          </a:p>
          <a:p>
            <a:pPr marL="342900" lvl="0" indent="-342900">
              <a:lnSpc>
                <a:spcPct val="115000"/>
              </a:lnSpc>
              <a:spcAft>
                <a:spcPts val="0"/>
              </a:spcAft>
              <a:buFont typeface="Symbol"/>
              <a:buChar char=""/>
            </a:pPr>
            <a:r>
              <a:rPr lang="en-GB" sz="1200" dirty="0">
                <a:effectLst/>
                <a:latin typeface="+mn-lt"/>
                <a:ea typeface="Calibri"/>
                <a:cs typeface="Times New Roman"/>
              </a:rPr>
              <a:t>Engage with local service users such as NHS to develop physical involvement</a:t>
            </a:r>
          </a:p>
          <a:p>
            <a:pPr marL="342900" lvl="0" indent="-342900">
              <a:lnSpc>
                <a:spcPct val="115000"/>
              </a:lnSpc>
              <a:spcAft>
                <a:spcPts val="1000"/>
              </a:spcAft>
              <a:buFont typeface="Symbol"/>
              <a:buChar char=""/>
            </a:pPr>
            <a:r>
              <a:rPr lang="en-GB" sz="1200" dirty="0">
                <a:effectLst/>
                <a:latin typeface="+mn-lt"/>
                <a:ea typeface="Calibri"/>
                <a:cs typeface="Times New Roman"/>
              </a:rPr>
              <a:t>Better use of social media platform</a:t>
            </a:r>
          </a:p>
          <a:p>
            <a:pPr marL="342900" lvl="0" indent="-342900">
              <a:lnSpc>
                <a:spcPct val="115000"/>
              </a:lnSpc>
              <a:spcAft>
                <a:spcPts val="1000"/>
              </a:spcAft>
              <a:buFont typeface="Symbol"/>
              <a:buChar char=""/>
            </a:pPr>
            <a:r>
              <a:rPr lang="en-GB" sz="1200" dirty="0">
                <a:effectLst/>
                <a:latin typeface="+mn-lt"/>
                <a:ea typeface="Calibri"/>
                <a:cs typeface="Times New Roman"/>
              </a:rPr>
              <a:t>Physical workshop such as mechanical/men’s in shed/approach, golf clubs</a:t>
            </a:r>
            <a:endParaRPr lang="en-US" dirty="0"/>
          </a:p>
        </p:txBody>
      </p:sp>
      <p:sp>
        <p:nvSpPr>
          <p:cNvPr id="4" name="Slide Number Placeholder 3"/>
          <p:cNvSpPr>
            <a:spLocks noGrp="1"/>
          </p:cNvSpPr>
          <p:nvPr>
            <p:ph type="sldNum" sz="quarter" idx="10"/>
          </p:nvPr>
        </p:nvSpPr>
        <p:spPr/>
        <p:txBody>
          <a:bodyPr/>
          <a:lstStyle/>
          <a:p>
            <a:fld id="{313A96DC-DA42-EA48-9B3B-135511C9E4E3}" type="slidenum">
              <a:rPr lang="en-US" smtClean="0"/>
              <a:t>11</a:t>
            </a:fld>
            <a:endParaRPr lang="en-US" dirty="0"/>
          </a:p>
        </p:txBody>
      </p:sp>
    </p:spTree>
    <p:extLst>
      <p:ext uri="{BB962C8B-B14F-4D97-AF65-F5344CB8AC3E}">
        <p14:creationId xmlns:p14="http://schemas.microsoft.com/office/powerpoint/2010/main" val="428167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workshop questions in full</a:t>
            </a:r>
          </a:p>
        </p:txBody>
      </p:sp>
      <p:sp>
        <p:nvSpPr>
          <p:cNvPr id="4" name="Slide Number Placeholder 3"/>
          <p:cNvSpPr>
            <a:spLocks noGrp="1"/>
          </p:cNvSpPr>
          <p:nvPr>
            <p:ph type="sldNum" sz="quarter" idx="10"/>
          </p:nvPr>
        </p:nvSpPr>
        <p:spPr/>
        <p:txBody>
          <a:bodyPr/>
          <a:lstStyle/>
          <a:p>
            <a:fld id="{313A96DC-DA42-EA48-9B3B-135511C9E4E3}" type="slidenum">
              <a:rPr lang="en-US" smtClean="0"/>
              <a:t>12</a:t>
            </a:fld>
            <a:endParaRPr lang="en-US" dirty="0"/>
          </a:p>
        </p:txBody>
      </p:sp>
    </p:spTree>
    <p:extLst>
      <p:ext uri="{BB962C8B-B14F-4D97-AF65-F5344CB8AC3E}">
        <p14:creationId xmlns:p14="http://schemas.microsoft.com/office/powerpoint/2010/main" val="42844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Thanks everyone for participating.</a:t>
            </a:r>
          </a:p>
          <a:p>
            <a:r>
              <a:rPr lang="en-GB" b="1" dirty="0"/>
              <a:t>Feel free to share any ideas with us</a:t>
            </a:r>
          </a:p>
          <a:p>
            <a:r>
              <a:rPr lang="en-GB" b="1" dirty="0"/>
              <a:t>This information will be used by HACT for the innovation in involvement project in 2019.</a:t>
            </a:r>
          </a:p>
          <a:p>
            <a:r>
              <a:rPr lang="en-GB" b="1" dirty="0"/>
              <a:t>Happy new year!</a:t>
            </a:r>
          </a:p>
          <a:p>
            <a:endParaRPr lang="en-GB" dirty="0"/>
          </a:p>
          <a:p>
            <a:r>
              <a:rPr lang="en-GB" dirty="0"/>
              <a:t>Remember the work completed at the last conference on Transparency and Accountability can be found here and will influence change for Boards and Councils on the way they listen and act on resident views – as well as a supplying information to support a new Code of Governance from the NHF, for HA Boards </a:t>
            </a:r>
            <a:r>
              <a:rPr lang="en-GB"/>
              <a:t>and other members of the NHF.</a:t>
            </a:r>
            <a:endParaRPr lang="en-GB" dirty="0"/>
          </a:p>
          <a:p>
            <a:endParaRPr lang="en-GB" dirty="0"/>
          </a:p>
          <a:p>
            <a:r>
              <a:rPr lang="en-GB" sz="1200" b="1" kern="1200" dirty="0">
                <a:solidFill>
                  <a:schemeClr val="tx1"/>
                </a:solidFill>
                <a:effectLst/>
                <a:latin typeface="+mn-lt"/>
                <a:ea typeface="+mn-ea"/>
                <a:cs typeface="+mn-cs"/>
              </a:rPr>
              <a:t>So far, our work on engagement last year on transparency and accountability influenced this:</a:t>
            </a:r>
          </a:p>
          <a:p>
            <a:r>
              <a:rPr lang="en-GB" sz="1200" u="sng" kern="1200" dirty="0">
                <a:solidFill>
                  <a:schemeClr val="tx1"/>
                </a:solidFill>
                <a:effectLst/>
                <a:latin typeface="+mn-lt"/>
                <a:ea typeface="+mn-ea"/>
                <a:cs typeface="+mn-cs"/>
                <a:hlinkClick r:id="rId3"/>
              </a:rPr>
              <a:t>www.housing.org.uk/resource-library/browse/discussion-paper-accountability-and-transparency-in-the-housing-association/</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313A96DC-DA42-EA48-9B3B-135511C9E4E3}" type="slidenum">
              <a:rPr lang="en-US" smtClean="0"/>
              <a:t>13</a:t>
            </a:fld>
            <a:endParaRPr lang="en-US" dirty="0"/>
          </a:p>
        </p:txBody>
      </p:sp>
    </p:spTree>
    <p:extLst>
      <p:ext uri="{BB962C8B-B14F-4D97-AF65-F5344CB8AC3E}">
        <p14:creationId xmlns:p14="http://schemas.microsoft.com/office/powerpoint/2010/main" val="376526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notes from session on slide 4 onwards</a:t>
            </a:r>
          </a:p>
          <a:p>
            <a:endParaRPr lang="en-GB" dirty="0"/>
          </a:p>
        </p:txBody>
      </p:sp>
      <p:sp>
        <p:nvSpPr>
          <p:cNvPr id="4" name="Slide Number Placeholder 3"/>
          <p:cNvSpPr>
            <a:spLocks noGrp="1"/>
          </p:cNvSpPr>
          <p:nvPr>
            <p:ph type="sldNum" sz="quarter" idx="5"/>
          </p:nvPr>
        </p:nvSpPr>
        <p:spPr/>
        <p:txBody>
          <a:bodyPr/>
          <a:lstStyle/>
          <a:p>
            <a:fld id="{313A96DC-DA42-EA48-9B3B-135511C9E4E3}" type="slidenum">
              <a:rPr lang="en-US" smtClean="0"/>
              <a:t>2</a:t>
            </a:fld>
            <a:endParaRPr lang="en-US" dirty="0"/>
          </a:p>
        </p:txBody>
      </p:sp>
    </p:spTree>
    <p:extLst>
      <p:ext uri="{BB962C8B-B14F-4D97-AF65-F5344CB8AC3E}">
        <p14:creationId xmlns:p14="http://schemas.microsoft.com/office/powerpoint/2010/main" val="265794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notes from session on slide 4 onwards</a:t>
            </a:r>
          </a:p>
          <a:p>
            <a:endParaRPr lang="en-US" dirty="0"/>
          </a:p>
        </p:txBody>
      </p:sp>
      <p:sp>
        <p:nvSpPr>
          <p:cNvPr id="4" name="Slide Number Placeholder 3"/>
          <p:cNvSpPr>
            <a:spLocks noGrp="1"/>
          </p:cNvSpPr>
          <p:nvPr>
            <p:ph type="sldNum" sz="quarter" idx="10"/>
          </p:nvPr>
        </p:nvSpPr>
        <p:spPr/>
        <p:txBody>
          <a:bodyPr/>
          <a:lstStyle/>
          <a:p>
            <a:fld id="{313A96DC-DA42-EA48-9B3B-135511C9E4E3}" type="slidenum">
              <a:rPr lang="en-US" smtClean="0"/>
              <a:t>3</a:t>
            </a:fld>
            <a:endParaRPr lang="en-US" dirty="0"/>
          </a:p>
        </p:txBody>
      </p:sp>
    </p:spTree>
    <p:extLst>
      <p:ext uri="{BB962C8B-B14F-4D97-AF65-F5344CB8AC3E}">
        <p14:creationId xmlns:p14="http://schemas.microsoft.com/office/powerpoint/2010/main" val="370859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Symbol"/>
              <a:buNone/>
            </a:pPr>
            <a:r>
              <a:rPr lang="en-GB" sz="1200" b="1" dirty="0">
                <a:effectLst/>
                <a:latin typeface="+mn-lt"/>
                <a:ea typeface="Calibri"/>
                <a:cs typeface="Times New Roman"/>
              </a:rPr>
              <a:t>Discussion and ideas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are their barriers?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matters to them?</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How do they already engage with other services?</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What are your ideas to increase their engagement?</a:t>
            </a:r>
          </a:p>
          <a:p>
            <a:pPr marL="0" marR="0" lvl="0" indent="0" algn="l" defTabSz="914400" rtl="0" eaLnBrk="1" fontAlgn="auto" latinLnBrk="0" hangingPunct="1">
              <a:lnSpc>
                <a:spcPct val="115000"/>
              </a:lnSpc>
              <a:spcBef>
                <a:spcPts val="0"/>
              </a:spcBef>
              <a:spcAft>
                <a:spcPts val="1000"/>
              </a:spcAft>
              <a:buClrTx/>
              <a:buSzTx/>
              <a:buFont typeface="Symbol"/>
              <a:buNone/>
              <a:tabLst/>
              <a:defRPr/>
            </a:pPr>
            <a:endParaRPr lang="en-US" dirty="0"/>
          </a:p>
          <a:p>
            <a:pPr marL="0" lvl="0" indent="0">
              <a:lnSpc>
                <a:spcPct val="115000"/>
              </a:lnSpc>
              <a:spcAft>
                <a:spcPts val="1000"/>
              </a:spcAft>
              <a:buFont typeface="Symbol"/>
              <a:buNone/>
            </a:pPr>
            <a:endParaRPr lang="en-GB" sz="1200" dirty="0">
              <a:effectLst/>
              <a:latin typeface="+mn-lt"/>
              <a:ea typeface="Calibri"/>
              <a:cs typeface="Times New Roman"/>
            </a:endParaRPr>
          </a:p>
          <a:p>
            <a:pPr marL="0" lvl="0" indent="0">
              <a:lnSpc>
                <a:spcPct val="115000"/>
              </a:lnSpc>
              <a:spcAft>
                <a:spcPts val="1000"/>
              </a:spcAft>
              <a:buFont typeface="Symbol"/>
              <a:buNone/>
            </a:pPr>
            <a:r>
              <a:rPr lang="en-GB" sz="1200" u="sng" dirty="0">
                <a:effectLst/>
                <a:latin typeface="+mn-lt"/>
                <a:ea typeface="Calibri"/>
                <a:cs typeface="Times New Roman"/>
              </a:rPr>
              <a:t>What matters?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Childcare – work around the hours. Incentives to get engaged, Interest with a carrot</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1200" dirty="0">
                <a:effectLst/>
                <a:latin typeface="+mn-lt"/>
                <a:ea typeface="Calibri"/>
                <a:cs typeface="Times New Roman"/>
              </a:rPr>
              <a:t>Sense of belonging/avoiding social isolation</a:t>
            </a:r>
          </a:p>
          <a:p>
            <a:pPr marL="342900" lvl="0" indent="-342900">
              <a:lnSpc>
                <a:spcPct val="115000"/>
              </a:lnSpc>
              <a:spcAft>
                <a:spcPts val="0"/>
              </a:spcAft>
              <a:buFont typeface="Symbol"/>
              <a:buChar char=""/>
            </a:pPr>
            <a:r>
              <a:rPr lang="en-GB" sz="1200" dirty="0">
                <a:effectLst/>
                <a:latin typeface="+mn-lt"/>
                <a:ea typeface="Calibri"/>
                <a:cs typeface="Times New Roman"/>
              </a:rPr>
              <a:t>Being listened to</a:t>
            </a:r>
          </a:p>
          <a:p>
            <a:pPr marL="342900" lvl="0" indent="-342900">
              <a:lnSpc>
                <a:spcPct val="115000"/>
              </a:lnSpc>
              <a:spcAft>
                <a:spcPts val="0"/>
              </a:spcAft>
              <a:buFont typeface="Symbol"/>
              <a:buChar char=""/>
            </a:pPr>
            <a:r>
              <a:rPr lang="en-GB" sz="1200" dirty="0">
                <a:effectLst/>
                <a:latin typeface="+mn-lt"/>
                <a:ea typeface="Calibri"/>
                <a:cs typeface="Times New Roman"/>
              </a:rPr>
              <a:t>A social life</a:t>
            </a:r>
          </a:p>
          <a:p>
            <a:pPr marL="342900" lvl="0" indent="-342900">
              <a:lnSpc>
                <a:spcPct val="115000"/>
              </a:lnSpc>
              <a:spcAft>
                <a:spcPts val="0"/>
              </a:spcAft>
              <a:buFont typeface="Symbol"/>
              <a:buChar char=""/>
            </a:pPr>
            <a:r>
              <a:rPr lang="en-GB" sz="1200" dirty="0">
                <a:effectLst/>
                <a:latin typeface="+mn-lt"/>
                <a:ea typeface="Calibri"/>
                <a:cs typeface="Times New Roman"/>
              </a:rPr>
              <a:t>Stigma from other tenants</a:t>
            </a:r>
          </a:p>
          <a:p>
            <a:pPr marL="342900" lvl="0" indent="-342900">
              <a:lnSpc>
                <a:spcPct val="115000"/>
              </a:lnSpc>
              <a:spcAft>
                <a:spcPts val="0"/>
              </a:spcAft>
              <a:buFont typeface="Symbol"/>
              <a:buChar char=""/>
            </a:pPr>
            <a:r>
              <a:rPr lang="en-GB" sz="1200" dirty="0">
                <a:effectLst/>
                <a:latin typeface="+mn-lt"/>
                <a:ea typeface="Calibri"/>
                <a:cs typeface="Times New Roman"/>
              </a:rPr>
              <a:t>Social; media</a:t>
            </a:r>
          </a:p>
          <a:p>
            <a:pPr marL="342900" lvl="0" indent="-342900">
              <a:lnSpc>
                <a:spcPct val="115000"/>
              </a:lnSpc>
              <a:spcAft>
                <a:spcPts val="0"/>
              </a:spcAft>
              <a:buFont typeface="Symbol"/>
              <a:buChar char=""/>
            </a:pPr>
            <a:r>
              <a:rPr lang="en-GB" sz="1200" dirty="0">
                <a:effectLst/>
                <a:latin typeface="+mn-lt"/>
                <a:ea typeface="Calibri"/>
                <a:cs typeface="Times New Roman"/>
              </a:rPr>
              <a:t>Personal finances + budgeting</a:t>
            </a:r>
          </a:p>
          <a:p>
            <a:pPr marL="342900" lvl="0" indent="-342900">
              <a:lnSpc>
                <a:spcPct val="115000"/>
              </a:lnSpc>
              <a:spcAft>
                <a:spcPts val="0"/>
              </a:spcAft>
              <a:buFont typeface="Symbol"/>
              <a:buChar char=""/>
            </a:pPr>
            <a:r>
              <a:rPr lang="en-GB" sz="1200" dirty="0">
                <a:effectLst/>
                <a:latin typeface="+mn-lt"/>
                <a:ea typeface="Calibri"/>
                <a:cs typeface="Times New Roman"/>
              </a:rPr>
              <a:t>Decent home</a:t>
            </a:r>
          </a:p>
          <a:p>
            <a:pPr marL="342900" lvl="0" indent="-342900">
              <a:lnSpc>
                <a:spcPct val="115000"/>
              </a:lnSpc>
              <a:spcAft>
                <a:spcPts val="0"/>
              </a:spcAft>
              <a:buFont typeface="Symbol"/>
              <a:buChar char=""/>
            </a:pPr>
            <a:r>
              <a:rPr lang="en-GB" sz="1200" dirty="0">
                <a:effectLst/>
                <a:latin typeface="+mn-lt"/>
                <a:ea typeface="Calibri"/>
                <a:cs typeface="Times New Roman"/>
              </a:rPr>
              <a:t>Affordable home</a:t>
            </a:r>
          </a:p>
          <a:p>
            <a:pPr marL="342900" lvl="0" indent="-342900">
              <a:lnSpc>
                <a:spcPct val="115000"/>
              </a:lnSpc>
              <a:spcAft>
                <a:spcPts val="0"/>
              </a:spcAft>
              <a:buFont typeface="Symbol"/>
              <a:buChar char=""/>
            </a:pPr>
            <a:r>
              <a:rPr lang="en-GB" sz="1200" dirty="0">
                <a:effectLst/>
                <a:latin typeface="+mn-lt"/>
                <a:ea typeface="Calibri"/>
                <a:cs typeface="Times New Roman"/>
              </a:rPr>
              <a:t>Reliable service and support</a:t>
            </a:r>
          </a:p>
          <a:p>
            <a:pPr marL="342900" lvl="0" indent="-342900">
              <a:lnSpc>
                <a:spcPct val="115000"/>
              </a:lnSpc>
              <a:spcAft>
                <a:spcPts val="1000"/>
              </a:spcAft>
              <a:buFont typeface="Symbol"/>
              <a:buChar char=""/>
            </a:pPr>
            <a:r>
              <a:rPr lang="en-GB" sz="1200" dirty="0">
                <a:effectLst/>
                <a:latin typeface="+mn-lt"/>
                <a:ea typeface="Calibri"/>
                <a:cs typeface="Times New Roman"/>
              </a:rPr>
              <a:t>Career prospects</a:t>
            </a:r>
          </a:p>
          <a:p>
            <a:pPr marL="342900" lvl="0" indent="-342900">
              <a:lnSpc>
                <a:spcPct val="115000"/>
              </a:lnSpc>
              <a:spcAft>
                <a:spcPts val="0"/>
              </a:spcAft>
              <a:buFont typeface="Symbol"/>
              <a:buChar char=""/>
            </a:pPr>
            <a:r>
              <a:rPr lang="en-GB" sz="1200" dirty="0">
                <a:effectLst/>
                <a:latin typeface="+mn-lt"/>
                <a:ea typeface="Calibri"/>
                <a:cs typeface="Times New Roman"/>
              </a:rPr>
              <a:t>Childcare/family</a:t>
            </a:r>
          </a:p>
          <a:p>
            <a:pPr marL="342900" lvl="0" indent="-342900">
              <a:lnSpc>
                <a:spcPct val="115000"/>
              </a:lnSpc>
              <a:spcAft>
                <a:spcPts val="0"/>
              </a:spcAft>
              <a:buFont typeface="Symbol"/>
              <a:buChar char=""/>
            </a:pPr>
            <a:r>
              <a:rPr lang="en-GB" sz="1200" dirty="0">
                <a:effectLst/>
                <a:latin typeface="+mn-lt"/>
                <a:ea typeface="Calibri"/>
                <a:cs typeface="Times New Roman"/>
              </a:rPr>
              <a:t>Flexibility</a:t>
            </a:r>
          </a:p>
          <a:p>
            <a:pPr marL="342900" lvl="0" indent="-342900">
              <a:lnSpc>
                <a:spcPct val="115000"/>
              </a:lnSpc>
              <a:spcAft>
                <a:spcPts val="0"/>
              </a:spcAft>
              <a:buFont typeface="Symbol"/>
              <a:buChar char=""/>
            </a:pPr>
            <a:r>
              <a:rPr lang="en-GB" sz="1200" dirty="0">
                <a:effectLst/>
                <a:latin typeface="+mn-lt"/>
                <a:ea typeface="Calibri"/>
                <a:cs typeface="Times New Roman"/>
              </a:rPr>
              <a:t>Security</a:t>
            </a:r>
          </a:p>
          <a:p>
            <a:pPr marL="342900" lvl="0" indent="-342900">
              <a:lnSpc>
                <a:spcPct val="115000"/>
              </a:lnSpc>
              <a:spcAft>
                <a:spcPts val="0"/>
              </a:spcAft>
              <a:buFont typeface="Symbol"/>
              <a:buChar char=""/>
            </a:pPr>
            <a:r>
              <a:rPr lang="en-GB" sz="1200" dirty="0">
                <a:effectLst/>
                <a:latin typeface="+mn-lt"/>
                <a:ea typeface="Calibri"/>
                <a:cs typeface="Times New Roman"/>
              </a:rPr>
              <a:t>Career progression</a:t>
            </a:r>
          </a:p>
          <a:p>
            <a:pPr marL="342900" lvl="0" indent="-342900">
              <a:lnSpc>
                <a:spcPct val="115000"/>
              </a:lnSpc>
              <a:spcAft>
                <a:spcPts val="1000"/>
              </a:spcAft>
              <a:buFont typeface="Symbol"/>
              <a:buChar char=""/>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Barriers?</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Young single mums</a:t>
            </a:r>
          </a:p>
          <a:p>
            <a:pPr marL="342900" lvl="0" indent="-342900">
              <a:lnSpc>
                <a:spcPct val="115000"/>
              </a:lnSpc>
              <a:spcAft>
                <a:spcPts val="0"/>
              </a:spcAft>
              <a:buFont typeface="Symbol"/>
              <a:buChar char=""/>
            </a:pPr>
            <a:r>
              <a:rPr lang="en-GB" sz="1200" dirty="0">
                <a:effectLst/>
                <a:latin typeface="+mn-lt"/>
                <a:ea typeface="Calibri"/>
                <a:cs typeface="Times New Roman"/>
              </a:rPr>
              <a:t>Young mums/parents</a:t>
            </a:r>
          </a:p>
          <a:p>
            <a:pPr marL="342900" lvl="0" indent="-342900">
              <a:lnSpc>
                <a:spcPct val="115000"/>
              </a:lnSpc>
              <a:spcAft>
                <a:spcPts val="0"/>
              </a:spcAft>
              <a:buFont typeface="Symbol"/>
              <a:buChar char=""/>
            </a:pPr>
            <a:r>
              <a:rPr lang="en-GB" sz="1200" dirty="0">
                <a:effectLst/>
                <a:latin typeface="+mn-lt"/>
                <a:ea typeface="Calibri"/>
                <a:cs typeface="Times New Roman"/>
              </a:rPr>
              <a:t>“Feels it’s not for them” (age gap?)</a:t>
            </a:r>
          </a:p>
          <a:p>
            <a:pPr marL="342900" lvl="0" indent="-342900">
              <a:lnSpc>
                <a:spcPct val="115000"/>
              </a:lnSpc>
              <a:spcAft>
                <a:spcPts val="0"/>
              </a:spcAft>
              <a:buFont typeface="Symbol"/>
              <a:buChar char=""/>
            </a:pPr>
            <a:r>
              <a:rPr lang="en-GB" sz="1200" dirty="0">
                <a:effectLst/>
                <a:latin typeface="+mn-lt"/>
                <a:ea typeface="Calibri"/>
                <a:cs typeface="Times New Roman"/>
              </a:rPr>
              <a:t>Carers + job + studies</a:t>
            </a:r>
          </a:p>
          <a:p>
            <a:pPr marL="342900" lvl="0" indent="-342900">
              <a:lnSpc>
                <a:spcPct val="115000"/>
              </a:lnSpc>
              <a:spcAft>
                <a:spcPts val="0"/>
              </a:spcAft>
              <a:buFont typeface="Symbol"/>
              <a:buChar char=""/>
            </a:pPr>
            <a:r>
              <a:rPr lang="en-GB" sz="1200" dirty="0">
                <a:effectLst/>
                <a:latin typeface="+mn-lt"/>
                <a:ea typeface="Calibri"/>
                <a:cs typeface="Times New Roman"/>
              </a:rPr>
              <a:t>Lack of interest</a:t>
            </a:r>
          </a:p>
          <a:p>
            <a:pPr marL="342900" lvl="0" indent="-342900">
              <a:lnSpc>
                <a:spcPct val="115000"/>
              </a:lnSpc>
              <a:spcAft>
                <a:spcPts val="0"/>
              </a:spcAft>
              <a:buFont typeface="Symbol"/>
              <a:buChar char=""/>
            </a:pPr>
            <a:r>
              <a:rPr lang="en-GB" sz="1200" dirty="0">
                <a:effectLst/>
                <a:latin typeface="+mn-lt"/>
                <a:ea typeface="Calibri"/>
                <a:cs typeface="Times New Roman"/>
              </a:rPr>
              <a:t>Lack of confidence</a:t>
            </a:r>
          </a:p>
          <a:p>
            <a:pPr marL="342900" lvl="0" indent="-342900">
              <a:lnSpc>
                <a:spcPct val="115000"/>
              </a:lnSpc>
              <a:spcAft>
                <a:spcPts val="0"/>
              </a:spcAft>
              <a:buFont typeface="Symbol"/>
              <a:buChar char=""/>
            </a:pPr>
            <a:r>
              <a:rPr lang="en-GB" sz="1200" dirty="0">
                <a:effectLst/>
                <a:latin typeface="+mn-lt"/>
                <a:ea typeface="Calibri"/>
                <a:cs typeface="Times New Roman"/>
              </a:rPr>
              <a:t>Busy social life</a:t>
            </a:r>
          </a:p>
          <a:p>
            <a:pPr marL="342900" lvl="0" indent="-342900">
              <a:lnSpc>
                <a:spcPct val="115000"/>
              </a:lnSpc>
              <a:spcAft>
                <a:spcPts val="0"/>
              </a:spcAft>
              <a:buFont typeface="Symbol"/>
              <a:buChar char=""/>
            </a:pPr>
            <a:r>
              <a:rPr lang="en-GB" sz="1200" dirty="0">
                <a:effectLst/>
                <a:latin typeface="+mn-lt"/>
                <a:ea typeface="Calibri"/>
                <a:cs typeface="Times New Roman"/>
              </a:rPr>
              <a:t>Physical ability &amp; mental health</a:t>
            </a:r>
          </a:p>
          <a:p>
            <a:pPr marL="342900" lvl="0" indent="-342900">
              <a:lnSpc>
                <a:spcPct val="115000"/>
              </a:lnSpc>
              <a:spcAft>
                <a:spcPts val="1000"/>
              </a:spcAft>
              <a:buFont typeface="Symbol"/>
              <a:buChar char=""/>
            </a:pPr>
            <a:r>
              <a:rPr lang="en-GB" sz="1200" dirty="0">
                <a:effectLst/>
                <a:latin typeface="+mn-lt"/>
                <a:ea typeface="Calibri"/>
                <a:cs typeface="Times New Roman"/>
              </a:rPr>
              <a:t>Ignorance of services</a:t>
            </a:r>
          </a:p>
          <a:p>
            <a:pPr marL="342900" lvl="0" indent="-342900">
              <a:lnSpc>
                <a:spcPct val="115000"/>
              </a:lnSpc>
              <a:spcAft>
                <a:spcPts val="0"/>
              </a:spcAft>
              <a:buFont typeface="Symbol"/>
              <a:buChar char=""/>
            </a:pPr>
            <a:r>
              <a:rPr lang="en-GB" sz="1200" dirty="0">
                <a:effectLst/>
                <a:latin typeface="+mn-lt"/>
                <a:ea typeface="Calibri"/>
                <a:cs typeface="Times New Roman"/>
              </a:rPr>
              <a:t>Full time education/employment</a:t>
            </a:r>
          </a:p>
          <a:p>
            <a:pPr marL="342900" lvl="0" indent="-342900">
              <a:lnSpc>
                <a:spcPct val="115000"/>
              </a:lnSpc>
              <a:spcAft>
                <a:spcPts val="0"/>
              </a:spcAft>
              <a:buFont typeface="Symbol"/>
              <a:buChar char=""/>
            </a:pPr>
            <a:r>
              <a:rPr lang="en-GB" sz="1200" dirty="0">
                <a:effectLst/>
                <a:latin typeface="+mn-lt"/>
                <a:ea typeface="Calibri"/>
                <a:cs typeface="Times New Roman"/>
              </a:rPr>
              <a:t>Childcare/maternity leave</a:t>
            </a:r>
          </a:p>
          <a:p>
            <a:pPr marL="342900" lvl="0" indent="-342900">
              <a:lnSpc>
                <a:spcPct val="115000"/>
              </a:lnSpc>
              <a:spcAft>
                <a:spcPts val="0"/>
              </a:spcAft>
              <a:buFont typeface="Symbol"/>
              <a:buChar char=""/>
            </a:pPr>
            <a:r>
              <a:rPr lang="en-GB" sz="1200" dirty="0">
                <a:effectLst/>
                <a:latin typeface="+mn-lt"/>
                <a:ea typeface="Calibri"/>
                <a:cs typeface="Times New Roman"/>
              </a:rPr>
              <a:t>Restricted hours of availability due to childcare</a:t>
            </a:r>
          </a:p>
          <a:p>
            <a:pPr marL="342900" lvl="0" indent="-342900">
              <a:lnSpc>
                <a:spcPct val="115000"/>
              </a:lnSpc>
              <a:spcAft>
                <a:spcPts val="0"/>
              </a:spcAft>
              <a:buFont typeface="Symbol"/>
              <a:buChar char=""/>
            </a:pPr>
            <a:r>
              <a:rPr lang="en-GB" sz="1200" dirty="0">
                <a:effectLst/>
                <a:latin typeface="+mn-lt"/>
                <a:ea typeface="Calibri"/>
                <a:cs typeface="Times New Roman"/>
              </a:rPr>
              <a:t>Lack of confidence – may feel too young to get involved</a:t>
            </a:r>
          </a:p>
          <a:p>
            <a:pPr marL="342900" lvl="0" indent="-342900">
              <a:lnSpc>
                <a:spcPct val="115000"/>
              </a:lnSpc>
              <a:spcAft>
                <a:spcPts val="0"/>
              </a:spcAft>
              <a:buFont typeface="Symbol"/>
              <a:buChar char=""/>
            </a:pPr>
            <a:r>
              <a:rPr lang="en-GB" sz="1200" dirty="0">
                <a:effectLst/>
                <a:latin typeface="+mn-lt"/>
                <a:ea typeface="Calibri"/>
                <a:cs typeface="Times New Roman"/>
              </a:rPr>
              <a:t>General stereotyping</a:t>
            </a:r>
          </a:p>
          <a:p>
            <a:pPr marL="342900" lvl="0" indent="-342900">
              <a:lnSpc>
                <a:spcPct val="115000"/>
              </a:lnSpc>
              <a:spcAft>
                <a:spcPts val="1000"/>
              </a:spcAft>
              <a:buFont typeface="Symbol"/>
              <a:buChar char=""/>
            </a:pPr>
            <a:r>
              <a:rPr lang="en-GB" sz="1200" dirty="0">
                <a:effectLst/>
                <a:latin typeface="+mn-lt"/>
                <a:ea typeface="Calibri"/>
                <a:cs typeface="Times New Roman"/>
              </a:rPr>
              <a:t>Peer pressure to not get involved</a:t>
            </a:r>
          </a:p>
          <a:p>
            <a:pPr marL="0" lvl="0" indent="0">
              <a:lnSpc>
                <a:spcPct val="115000"/>
              </a:lnSpc>
              <a:spcAft>
                <a:spcPts val="1000"/>
              </a:spcAft>
              <a:buFont typeface="Symbol"/>
              <a:buNone/>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How do they engage with other services? (Voluntarily)</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Social media</a:t>
            </a:r>
          </a:p>
          <a:p>
            <a:pPr marL="342900" lvl="0" indent="-342900">
              <a:lnSpc>
                <a:spcPct val="115000"/>
              </a:lnSpc>
              <a:spcAft>
                <a:spcPts val="0"/>
              </a:spcAft>
              <a:buFont typeface="Symbol"/>
              <a:buChar char=""/>
            </a:pPr>
            <a:r>
              <a:rPr lang="en-GB" sz="1200" dirty="0">
                <a:effectLst/>
                <a:latin typeface="+mn-lt"/>
                <a:ea typeface="Calibri"/>
                <a:cs typeface="Times New Roman"/>
              </a:rPr>
              <a:t>Phone apps (e.g. HA. Apps)</a:t>
            </a:r>
          </a:p>
          <a:p>
            <a:pPr marL="342900" lvl="0" indent="-342900">
              <a:lnSpc>
                <a:spcPct val="115000"/>
              </a:lnSpc>
              <a:spcAft>
                <a:spcPts val="0"/>
              </a:spcAft>
              <a:buFont typeface="Symbol"/>
              <a:buChar char=""/>
            </a:pPr>
            <a:r>
              <a:rPr lang="en-GB" sz="1200" dirty="0">
                <a:effectLst/>
                <a:latin typeface="+mn-lt"/>
                <a:ea typeface="Calibri"/>
                <a:cs typeface="Times New Roman"/>
              </a:rPr>
              <a:t>Social services</a:t>
            </a:r>
          </a:p>
          <a:p>
            <a:pPr marL="342900" lvl="0" indent="-342900">
              <a:lnSpc>
                <a:spcPct val="115000"/>
              </a:lnSpc>
              <a:spcAft>
                <a:spcPts val="1000"/>
              </a:spcAft>
              <a:buFont typeface="Symbol"/>
              <a:buChar char=""/>
            </a:pPr>
            <a:r>
              <a:rPr lang="en-GB" sz="1200" dirty="0">
                <a:effectLst/>
                <a:latin typeface="+mn-lt"/>
                <a:ea typeface="Calibri"/>
                <a:cs typeface="Times New Roman"/>
              </a:rPr>
              <a:t>Mental Health</a:t>
            </a:r>
          </a:p>
          <a:p>
            <a:pPr marL="342900" lvl="0" indent="-342900">
              <a:lnSpc>
                <a:spcPct val="115000"/>
              </a:lnSpc>
              <a:spcAft>
                <a:spcPts val="0"/>
              </a:spcAft>
              <a:buFont typeface="Symbol"/>
              <a:buChar char=""/>
            </a:pPr>
            <a:r>
              <a:rPr lang="en-GB" sz="1200" dirty="0">
                <a:effectLst/>
                <a:latin typeface="+mn-lt"/>
                <a:ea typeface="Calibri"/>
                <a:cs typeface="Times New Roman"/>
              </a:rPr>
              <a:t>Digital engagement</a:t>
            </a:r>
          </a:p>
          <a:p>
            <a:pPr marL="342900" lvl="0" indent="-342900">
              <a:lnSpc>
                <a:spcPct val="115000"/>
              </a:lnSpc>
              <a:spcAft>
                <a:spcPts val="0"/>
              </a:spcAft>
              <a:buFont typeface="Symbol"/>
              <a:buChar char=""/>
            </a:pPr>
            <a:r>
              <a:rPr lang="en-GB" sz="1200" dirty="0">
                <a:effectLst/>
                <a:latin typeface="+mn-lt"/>
                <a:ea typeface="Calibri"/>
                <a:cs typeface="Times New Roman"/>
              </a:rPr>
              <a:t>Social media</a:t>
            </a:r>
          </a:p>
          <a:p>
            <a:pPr marL="342900" lvl="0" indent="-342900">
              <a:lnSpc>
                <a:spcPct val="115000"/>
              </a:lnSpc>
              <a:spcAft>
                <a:spcPts val="0"/>
              </a:spcAft>
              <a:buFont typeface="Symbol"/>
              <a:buChar char=""/>
            </a:pPr>
            <a:r>
              <a:rPr lang="en-GB" sz="1200" dirty="0">
                <a:effectLst/>
                <a:latin typeface="+mn-lt"/>
                <a:ea typeface="Calibri"/>
                <a:cs typeface="Times New Roman"/>
              </a:rPr>
              <a:t>Befriending services</a:t>
            </a:r>
          </a:p>
          <a:p>
            <a:pPr marL="342900" lvl="0" indent="-342900">
              <a:lnSpc>
                <a:spcPct val="115000"/>
              </a:lnSpc>
              <a:spcAft>
                <a:spcPts val="1000"/>
              </a:spcAft>
              <a:buFont typeface="Symbol"/>
              <a:buChar char=""/>
            </a:pPr>
            <a:r>
              <a:rPr lang="en-GB" sz="1200" dirty="0">
                <a:effectLst/>
                <a:latin typeface="+mn-lt"/>
                <a:ea typeface="Calibri"/>
                <a:cs typeface="Times New Roman"/>
              </a:rPr>
              <a:t>Community events/customer hubs</a:t>
            </a:r>
          </a:p>
          <a:p>
            <a:pPr marL="0" lvl="0" indent="0">
              <a:lnSpc>
                <a:spcPct val="115000"/>
              </a:lnSpc>
              <a:spcAft>
                <a:spcPts val="1000"/>
              </a:spcAft>
              <a:buFont typeface="Symbol"/>
              <a:buNone/>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What are your ideas to increase engagement?</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Social media</a:t>
            </a:r>
          </a:p>
          <a:p>
            <a:pPr marL="342900" lvl="0" indent="-342900">
              <a:lnSpc>
                <a:spcPct val="115000"/>
              </a:lnSpc>
              <a:spcAft>
                <a:spcPts val="0"/>
              </a:spcAft>
              <a:buFont typeface="Symbol"/>
              <a:buChar char=""/>
            </a:pPr>
            <a:r>
              <a:rPr lang="en-GB" sz="1200" dirty="0">
                <a:effectLst/>
                <a:latin typeface="+mn-lt"/>
                <a:ea typeface="Calibri"/>
                <a:cs typeface="Times New Roman"/>
              </a:rPr>
              <a:t>Reaching out within communities</a:t>
            </a:r>
          </a:p>
          <a:p>
            <a:pPr marL="342900" lvl="0" indent="-342900">
              <a:lnSpc>
                <a:spcPct val="115000"/>
              </a:lnSpc>
              <a:spcAft>
                <a:spcPts val="0"/>
              </a:spcAft>
              <a:buFont typeface="Symbol"/>
              <a:buChar char=""/>
            </a:pPr>
            <a:r>
              <a:rPr lang="en-GB" sz="1200" dirty="0">
                <a:effectLst/>
                <a:latin typeface="+mn-lt"/>
                <a:ea typeface="Calibri"/>
                <a:cs typeface="Times New Roman"/>
              </a:rPr>
              <a:t>Roadshows</a:t>
            </a:r>
          </a:p>
          <a:p>
            <a:pPr marL="342900" lvl="0" indent="-342900">
              <a:lnSpc>
                <a:spcPct val="115000"/>
              </a:lnSpc>
              <a:spcAft>
                <a:spcPts val="0"/>
              </a:spcAft>
              <a:buFont typeface="Symbol"/>
              <a:buChar char=""/>
            </a:pPr>
            <a:r>
              <a:rPr lang="en-GB" sz="1200" dirty="0">
                <a:effectLst/>
                <a:latin typeface="+mn-lt"/>
                <a:ea typeface="Calibri"/>
                <a:cs typeface="Times New Roman"/>
              </a:rPr>
              <a:t>Involve young people in peer recruitment</a:t>
            </a:r>
          </a:p>
          <a:p>
            <a:pPr marL="342900" lvl="0" indent="-342900">
              <a:lnSpc>
                <a:spcPct val="115000"/>
              </a:lnSpc>
              <a:spcAft>
                <a:spcPts val="1000"/>
              </a:spcAft>
              <a:buFont typeface="Symbol"/>
              <a:buChar char=""/>
            </a:pPr>
            <a:r>
              <a:rPr lang="en-GB" sz="1200" dirty="0">
                <a:effectLst/>
                <a:latin typeface="+mn-lt"/>
                <a:ea typeface="Calibri"/>
                <a:cs typeface="Times New Roman"/>
              </a:rPr>
              <a:t>Incentives/rewards</a:t>
            </a:r>
          </a:p>
          <a:p>
            <a:pPr marL="0" lvl="0" indent="0">
              <a:lnSpc>
                <a:spcPct val="115000"/>
              </a:lnSpc>
              <a:spcAft>
                <a:spcPts val="1000"/>
              </a:spcAft>
              <a:buFont typeface="Symbol"/>
              <a:buNone/>
            </a:pP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Offer childcare services/make child friendly</a:t>
            </a:r>
          </a:p>
          <a:p>
            <a:pPr marL="342900" lvl="0" indent="-342900">
              <a:lnSpc>
                <a:spcPct val="115000"/>
              </a:lnSpc>
              <a:spcAft>
                <a:spcPts val="1000"/>
              </a:spcAft>
              <a:buFont typeface="Symbol"/>
              <a:buChar char=""/>
            </a:pPr>
            <a:r>
              <a:rPr lang="en-GB" sz="1200" dirty="0">
                <a:effectLst/>
                <a:latin typeface="+mn-lt"/>
                <a:ea typeface="Calibri"/>
                <a:cs typeface="Times New Roman"/>
              </a:rPr>
              <a:t>Flexible hours – outside 9 – 5</a:t>
            </a:r>
          </a:p>
          <a:p>
            <a:pPr marL="0" lvl="0" indent="0">
              <a:lnSpc>
                <a:spcPct val="115000"/>
              </a:lnSpc>
              <a:spcAft>
                <a:spcPts val="1000"/>
              </a:spcAft>
              <a:buFont typeface="Symbol"/>
              <a:buNone/>
            </a:pPr>
            <a:endParaRPr lang="en-GB" sz="1200" dirty="0">
              <a:effectLst/>
              <a:latin typeface="+mn-lt"/>
              <a:ea typeface="Calibri"/>
              <a:cs typeface="Times New Roman"/>
            </a:endParaRPr>
          </a:p>
          <a:p>
            <a:pPr marL="0" lvl="0" indent="0">
              <a:lnSpc>
                <a:spcPct val="115000"/>
              </a:lnSpc>
              <a:spcAft>
                <a:spcPts val="1000"/>
              </a:spcAft>
              <a:buFont typeface="Symbol"/>
              <a:buNone/>
            </a:pPr>
            <a:endParaRPr lang="en-GB" sz="1200" dirty="0">
              <a:effectLst/>
              <a:latin typeface="+mn-lt"/>
              <a:ea typeface="Calibri"/>
              <a:cs typeface="Times New Roman"/>
            </a:endParaRPr>
          </a:p>
          <a:p>
            <a:pPr marL="0" lvl="0" indent="0">
              <a:lnSpc>
                <a:spcPct val="115000"/>
              </a:lnSpc>
              <a:spcAft>
                <a:spcPts val="1000"/>
              </a:spcAft>
              <a:buFont typeface="Symbol"/>
              <a:buNone/>
            </a:pPr>
            <a:endParaRPr lang="en-GB"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313A96DC-DA42-EA48-9B3B-135511C9E4E3}" type="slidenum">
              <a:rPr lang="en-US" smtClean="0"/>
              <a:t>4</a:t>
            </a:fld>
            <a:endParaRPr lang="en-US" dirty="0"/>
          </a:p>
        </p:txBody>
      </p:sp>
    </p:spTree>
    <p:extLst>
      <p:ext uri="{BB962C8B-B14F-4D97-AF65-F5344CB8AC3E}">
        <p14:creationId xmlns:p14="http://schemas.microsoft.com/office/powerpoint/2010/main" val="57075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Symbol"/>
              <a:buNone/>
            </a:pPr>
            <a:r>
              <a:rPr lang="en-GB" sz="1200" b="1" dirty="0">
                <a:effectLst/>
                <a:latin typeface="+mn-lt"/>
                <a:ea typeface="Calibri"/>
                <a:cs typeface="Times New Roman"/>
              </a:rPr>
              <a:t>Discussion and ideas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are their barriers?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matters to them?</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How do they already engage with other services?</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What are your ideas to increase their engagement?</a:t>
            </a:r>
          </a:p>
          <a:p>
            <a:pPr>
              <a:lnSpc>
                <a:spcPct val="115000"/>
              </a:lnSpc>
              <a:spcAft>
                <a:spcPts val="1000"/>
              </a:spcAft>
            </a:pPr>
            <a:endParaRPr lang="en-GB" sz="1200" dirty="0">
              <a:effectLst/>
              <a:latin typeface="+mn-lt"/>
              <a:ea typeface="Calibri"/>
              <a:cs typeface="Times New Roman"/>
            </a:endParaRPr>
          </a:p>
          <a:p>
            <a:pPr>
              <a:lnSpc>
                <a:spcPct val="115000"/>
              </a:lnSpc>
              <a:spcAft>
                <a:spcPts val="1000"/>
              </a:spcAft>
            </a:pPr>
            <a:r>
              <a:rPr lang="en-GB" sz="1200" b="0" u="sng" dirty="0">
                <a:effectLst/>
                <a:latin typeface="+mn-lt"/>
                <a:ea typeface="Calibri"/>
                <a:cs typeface="Times New Roman"/>
              </a:rPr>
              <a:t>Interests</a:t>
            </a:r>
          </a:p>
          <a:p>
            <a:pPr marL="17145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Gym/Xbox men</a:t>
            </a:r>
          </a:p>
          <a:p>
            <a:pPr marL="17145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Social media/FB? </a:t>
            </a:r>
          </a:p>
          <a:p>
            <a:pPr marL="17145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Judged – being judged – social pressures. </a:t>
            </a:r>
          </a:p>
          <a:p>
            <a:pPr marL="17145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Workshops at events – host where they would go – Street food market</a:t>
            </a:r>
          </a:p>
          <a:p>
            <a:pPr>
              <a:lnSpc>
                <a:spcPct val="115000"/>
              </a:lnSpc>
              <a:spcAft>
                <a:spcPts val="1000"/>
              </a:spcAft>
            </a:pPr>
            <a:endParaRPr lang="en-GB" sz="1200" u="sng"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Barriers</a:t>
            </a:r>
          </a:p>
          <a:p>
            <a:pPr marL="342900" lvl="0" indent="-342900">
              <a:lnSpc>
                <a:spcPct val="115000"/>
              </a:lnSpc>
              <a:spcAft>
                <a:spcPts val="0"/>
              </a:spcAft>
              <a:buFont typeface="Symbol"/>
              <a:buChar char=""/>
            </a:pPr>
            <a:r>
              <a:rPr lang="en-GB" sz="1200" dirty="0">
                <a:effectLst/>
                <a:latin typeface="+mn-lt"/>
                <a:ea typeface="Calibri"/>
                <a:cs typeface="Times New Roman"/>
              </a:rPr>
              <a:t>Working – gym – pubs – Xbox dating</a:t>
            </a:r>
          </a:p>
          <a:p>
            <a:pPr marL="342900" lvl="0" indent="-342900">
              <a:lnSpc>
                <a:spcPct val="115000"/>
              </a:lnSpc>
              <a:spcAft>
                <a:spcPts val="0"/>
              </a:spcAft>
              <a:buFont typeface="Symbol"/>
              <a:buChar char=""/>
            </a:pPr>
            <a:r>
              <a:rPr lang="en-GB" sz="1200" dirty="0">
                <a:effectLst/>
                <a:latin typeface="+mn-lt"/>
                <a:ea typeface="Calibri"/>
                <a:cs typeface="Times New Roman"/>
              </a:rPr>
              <a:t>Housing not a concern in their lives unless something goes wrong</a:t>
            </a:r>
          </a:p>
          <a:p>
            <a:pPr marL="342900" lvl="0" indent="-342900">
              <a:lnSpc>
                <a:spcPct val="115000"/>
              </a:lnSpc>
              <a:spcAft>
                <a:spcPts val="1000"/>
              </a:spcAft>
              <a:buFont typeface="Symbol"/>
              <a:buChar char=""/>
            </a:pPr>
            <a:r>
              <a:rPr lang="en-GB" sz="1200" dirty="0">
                <a:effectLst/>
                <a:latin typeface="+mn-lt"/>
                <a:ea typeface="Calibri"/>
                <a:cs typeface="Times New Roman"/>
              </a:rPr>
              <a:t>Priorities &amp; time</a:t>
            </a:r>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Peers – judgements</a:t>
            </a:r>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Social pressures</a:t>
            </a:r>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Work/family pressures</a:t>
            </a:r>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Financial</a:t>
            </a:r>
          </a:p>
          <a:p>
            <a:pPr marL="342900" lvl="0" indent="-342900">
              <a:lnSpc>
                <a:spcPct val="115000"/>
              </a:lnSpc>
              <a:spcAft>
                <a:spcPts val="1000"/>
              </a:spcAft>
              <a:buFont typeface="Arial" panose="020B0604020202020204" pitchFamily="34" charset="0"/>
              <a:buChar char="•"/>
            </a:pPr>
            <a:r>
              <a:rPr lang="en-GB" sz="1200" dirty="0">
                <a:effectLst/>
                <a:latin typeface="+mn-lt"/>
                <a:ea typeface="Calibri"/>
                <a:cs typeface="Times New Roman"/>
              </a:rPr>
              <a:t>Commitments</a:t>
            </a:r>
          </a:p>
          <a:p>
            <a:pPr marL="342900" lvl="0" indent="-342900">
              <a:lnSpc>
                <a:spcPct val="115000"/>
              </a:lnSpc>
              <a:spcAft>
                <a:spcPts val="1000"/>
              </a:spcAft>
              <a:buFont typeface="Arial" panose="020B0604020202020204" pitchFamily="34" charset="0"/>
              <a:buChar char="•"/>
            </a:pPr>
            <a:r>
              <a:rPr lang="en-GB" sz="1200" dirty="0">
                <a:effectLst/>
                <a:latin typeface="+mn-lt"/>
                <a:ea typeface="Calibri"/>
                <a:cs typeface="Times New Roman"/>
              </a:rPr>
              <a:t>Ignorance</a:t>
            </a:r>
          </a:p>
          <a:p>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What matters?</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Depends on circumstances, but in general</a:t>
            </a:r>
          </a:p>
          <a:p>
            <a:pPr marL="342900" lvl="0" indent="-342900">
              <a:lnSpc>
                <a:spcPct val="115000"/>
              </a:lnSpc>
              <a:spcAft>
                <a:spcPts val="0"/>
              </a:spcAft>
              <a:buFont typeface="Symbol"/>
              <a:buChar char=""/>
            </a:pPr>
            <a:r>
              <a:rPr lang="en-GB" sz="1200" dirty="0">
                <a:effectLst/>
                <a:latin typeface="+mn-lt"/>
                <a:ea typeface="Calibri"/>
                <a:cs typeface="Times New Roman"/>
              </a:rPr>
              <a:t>Having/keeping a job</a:t>
            </a:r>
          </a:p>
          <a:p>
            <a:pPr marL="342900" lvl="0" indent="-342900">
              <a:lnSpc>
                <a:spcPct val="115000"/>
              </a:lnSpc>
              <a:spcAft>
                <a:spcPts val="0"/>
              </a:spcAft>
              <a:buFont typeface="Symbol"/>
              <a:buChar char=""/>
            </a:pPr>
            <a:r>
              <a:rPr lang="en-GB" sz="1200" dirty="0">
                <a:effectLst/>
                <a:latin typeface="+mn-lt"/>
                <a:ea typeface="Calibri"/>
                <a:cs typeface="Times New Roman"/>
              </a:rPr>
              <a:t>Flexibility to move</a:t>
            </a:r>
          </a:p>
          <a:p>
            <a:pPr marL="342900" lvl="0" indent="-342900">
              <a:lnSpc>
                <a:spcPct val="115000"/>
              </a:lnSpc>
              <a:spcAft>
                <a:spcPts val="0"/>
              </a:spcAft>
              <a:buFont typeface="Symbol"/>
              <a:buChar char=""/>
            </a:pPr>
            <a:r>
              <a:rPr lang="en-GB" sz="1200" dirty="0">
                <a:effectLst/>
                <a:latin typeface="+mn-lt"/>
                <a:ea typeface="Calibri"/>
                <a:cs typeface="Times New Roman"/>
              </a:rPr>
              <a:t>Stable future</a:t>
            </a:r>
          </a:p>
          <a:p>
            <a:pPr marL="342900" lvl="0" indent="-342900">
              <a:lnSpc>
                <a:spcPct val="115000"/>
              </a:lnSpc>
              <a:spcAft>
                <a:spcPts val="1000"/>
              </a:spcAft>
              <a:buFont typeface="Symbol"/>
              <a:buChar char=""/>
            </a:pPr>
            <a:r>
              <a:rPr lang="en-GB" sz="1200" dirty="0">
                <a:effectLst/>
                <a:latin typeface="+mn-lt"/>
                <a:ea typeface="Calibri"/>
                <a:cs typeface="Times New Roman"/>
              </a:rPr>
              <a:t>Not their housing provider</a:t>
            </a:r>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Relationships</a:t>
            </a:r>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Social life</a:t>
            </a:r>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Money</a:t>
            </a:r>
          </a:p>
          <a:p>
            <a:pPr marL="342900" lvl="0" indent="-342900">
              <a:lnSpc>
                <a:spcPct val="115000"/>
              </a:lnSpc>
              <a:spcAft>
                <a:spcPts val="1000"/>
              </a:spcAft>
              <a:buFont typeface="Arial" panose="020B0604020202020204" pitchFamily="34" charset="0"/>
              <a:buChar char="•"/>
            </a:pPr>
            <a:r>
              <a:rPr lang="en-GB" sz="1200" dirty="0">
                <a:effectLst/>
                <a:latin typeface="+mn-lt"/>
                <a:ea typeface="Calibri"/>
                <a:cs typeface="Times New Roman"/>
              </a:rPr>
              <a:t>Hobbies/sports</a:t>
            </a:r>
          </a:p>
          <a:p>
            <a:pPr marL="0" lvl="0" indent="0">
              <a:lnSpc>
                <a:spcPct val="115000"/>
              </a:lnSpc>
              <a:spcAft>
                <a:spcPts val="1000"/>
              </a:spcAft>
              <a:buFont typeface="Symbol"/>
              <a:buNone/>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How do they engage?</a:t>
            </a:r>
            <a:endParaRPr lang="en-GB" sz="1200" dirty="0">
              <a:effectLst/>
              <a:latin typeface="+mn-lt"/>
              <a:ea typeface="Calibri"/>
              <a:cs typeface="Times New Roman"/>
            </a:endParaRPr>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Social media</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200" dirty="0">
                <a:effectLst/>
                <a:latin typeface="+mn-lt"/>
                <a:ea typeface="Calibri"/>
                <a:cs typeface="Times New Roman"/>
              </a:rPr>
              <a:t>Digital – apps, online chat, email</a:t>
            </a:r>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Apprenticeships/training</a:t>
            </a:r>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Peers</a:t>
            </a:r>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Family/colleagues</a:t>
            </a:r>
          </a:p>
          <a:p>
            <a:pPr marL="342900" lvl="0" indent="-342900">
              <a:lnSpc>
                <a:spcPct val="115000"/>
              </a:lnSpc>
              <a:spcAft>
                <a:spcPts val="1000"/>
              </a:spcAft>
              <a:buFont typeface="Arial" panose="020B0604020202020204" pitchFamily="34" charset="0"/>
              <a:buChar char="•"/>
            </a:pPr>
            <a:r>
              <a:rPr lang="en-GB" sz="1200" dirty="0">
                <a:effectLst/>
                <a:latin typeface="+mn-lt"/>
                <a:ea typeface="Calibri"/>
                <a:cs typeface="Times New Roman"/>
              </a:rPr>
              <a:t>Schools/university</a:t>
            </a:r>
          </a:p>
          <a:p>
            <a:pPr>
              <a:lnSpc>
                <a:spcPct val="115000"/>
              </a:lnSpc>
              <a:spcAft>
                <a:spcPts val="1000"/>
              </a:spcAft>
            </a:pPr>
            <a:endParaRPr lang="en-GB" sz="1200" u="sng"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Increase engagement ideas</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Working</a:t>
            </a:r>
          </a:p>
          <a:p>
            <a:pPr marL="342900" lvl="0" indent="-342900">
              <a:lnSpc>
                <a:spcPct val="115000"/>
              </a:lnSpc>
              <a:spcAft>
                <a:spcPts val="0"/>
              </a:spcAft>
              <a:buFont typeface="Symbol"/>
              <a:buChar char=""/>
            </a:pPr>
            <a:r>
              <a:rPr lang="en-GB" sz="1200" dirty="0">
                <a:effectLst/>
                <a:latin typeface="+mn-lt"/>
                <a:ea typeface="Calibri"/>
                <a:cs typeface="Times New Roman"/>
              </a:rPr>
              <a:t>Social media at a level to suit, age range not always generic “1 size fits all”</a:t>
            </a:r>
          </a:p>
          <a:p>
            <a:pPr marL="342900" lvl="0" indent="-342900">
              <a:lnSpc>
                <a:spcPct val="115000"/>
              </a:lnSpc>
              <a:spcAft>
                <a:spcPts val="0"/>
              </a:spcAft>
              <a:buFont typeface="Symbol"/>
              <a:buChar char=""/>
            </a:pPr>
            <a:r>
              <a:rPr lang="en-GB" sz="1200" dirty="0">
                <a:effectLst/>
                <a:latin typeface="+mn-lt"/>
                <a:ea typeface="Calibri"/>
                <a:cs typeface="Times New Roman"/>
              </a:rPr>
              <a:t>Unemployed, M-health, physical disability – isolation</a:t>
            </a:r>
          </a:p>
          <a:p>
            <a:pPr marL="342900" lvl="0" indent="-342900">
              <a:lnSpc>
                <a:spcPct val="115000"/>
              </a:lnSpc>
              <a:spcAft>
                <a:spcPts val="0"/>
              </a:spcAft>
              <a:buFont typeface="Symbol"/>
              <a:buChar char=""/>
            </a:pPr>
            <a:r>
              <a:rPr lang="en-GB" sz="1200" dirty="0">
                <a:effectLst/>
                <a:latin typeface="+mn-lt"/>
                <a:ea typeface="Calibri"/>
                <a:cs typeface="Times New Roman"/>
              </a:rPr>
              <a:t>1 to 1  face to face support</a:t>
            </a:r>
          </a:p>
          <a:p>
            <a:pPr marL="342900" lvl="0" indent="-342900">
              <a:lnSpc>
                <a:spcPct val="115000"/>
              </a:lnSpc>
              <a:spcAft>
                <a:spcPts val="0"/>
              </a:spcAft>
              <a:buFont typeface="Symbol"/>
              <a:buChar char=""/>
            </a:pPr>
            <a:r>
              <a:rPr lang="en-GB" sz="1200" dirty="0">
                <a:effectLst/>
                <a:latin typeface="+mn-lt"/>
                <a:ea typeface="Calibri"/>
                <a:cs typeface="Times New Roman"/>
              </a:rPr>
              <a:t>Digital classes</a:t>
            </a:r>
          </a:p>
          <a:p>
            <a:pPr marL="342900" lvl="0" indent="-342900">
              <a:lnSpc>
                <a:spcPct val="115000"/>
              </a:lnSpc>
              <a:spcAft>
                <a:spcPts val="0"/>
              </a:spcAft>
              <a:buFont typeface="Symbol"/>
              <a:buChar char=""/>
            </a:pPr>
            <a:r>
              <a:rPr lang="en-GB" sz="1200" dirty="0">
                <a:effectLst/>
                <a:latin typeface="+mn-lt"/>
                <a:ea typeface="Calibri"/>
                <a:cs typeface="Times New Roman"/>
              </a:rPr>
              <a:t>Peers groups – closed group Facebook as a Tenant Focus Group</a:t>
            </a:r>
          </a:p>
          <a:p>
            <a:pPr marL="342900" lvl="0" indent="-342900">
              <a:lnSpc>
                <a:spcPct val="115000"/>
              </a:lnSpc>
              <a:spcAft>
                <a:spcPts val="0"/>
              </a:spcAft>
              <a:buFont typeface="Symbol"/>
              <a:buChar char=""/>
            </a:pPr>
            <a:r>
              <a:rPr lang="en-GB" sz="1200" dirty="0">
                <a:effectLst/>
                <a:latin typeface="+mn-lt"/>
                <a:ea typeface="Calibri"/>
                <a:cs typeface="Times New Roman"/>
              </a:rPr>
              <a:t>More personable less corporate</a:t>
            </a:r>
          </a:p>
          <a:p>
            <a:pPr marL="342900" lvl="0" indent="-342900">
              <a:lnSpc>
                <a:spcPct val="115000"/>
              </a:lnSpc>
              <a:spcAft>
                <a:spcPts val="1000"/>
              </a:spcAft>
              <a:buFont typeface="Symbol"/>
              <a:buChar char=""/>
            </a:pPr>
            <a:r>
              <a:rPr lang="en-GB" sz="1200" dirty="0">
                <a:effectLst/>
                <a:latin typeface="+mn-lt"/>
                <a:ea typeface="Calibri"/>
                <a:cs typeface="Times New Roman"/>
              </a:rPr>
              <a:t>Mentoring</a:t>
            </a:r>
            <a:endParaRPr lang="en-US" dirty="0"/>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Increase knowledge of local/relevant studies training/apprenticeships</a:t>
            </a:r>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Workshops/fun events</a:t>
            </a:r>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Offer incentives – money/training</a:t>
            </a:r>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Job clubs/career fairs</a:t>
            </a:r>
          </a:p>
          <a:p>
            <a:pPr marL="342900" lvl="0" indent="-342900">
              <a:lnSpc>
                <a:spcPct val="115000"/>
              </a:lnSpc>
              <a:spcAft>
                <a:spcPts val="0"/>
              </a:spcAft>
              <a:buFont typeface="Arial" panose="020B0604020202020204" pitchFamily="34" charset="0"/>
              <a:buChar char="•"/>
            </a:pPr>
            <a:r>
              <a:rPr lang="en-GB" sz="1200" dirty="0">
                <a:effectLst/>
                <a:latin typeface="+mn-lt"/>
                <a:ea typeface="Calibri"/>
                <a:cs typeface="Times New Roman"/>
              </a:rPr>
              <a:t>Public service agencies</a:t>
            </a:r>
          </a:p>
          <a:p>
            <a:pPr marL="342900" lvl="0" indent="-342900">
              <a:lnSpc>
                <a:spcPct val="115000"/>
              </a:lnSpc>
              <a:spcAft>
                <a:spcPts val="1000"/>
              </a:spcAft>
              <a:buFont typeface="Arial" panose="020B0604020202020204" pitchFamily="34" charset="0"/>
              <a:buChar char="•"/>
            </a:pPr>
            <a:r>
              <a:rPr lang="en-GB" sz="1200" dirty="0">
                <a:effectLst/>
                <a:latin typeface="+mn-lt"/>
                <a:ea typeface="Calibri"/>
                <a:cs typeface="Times New Roman"/>
              </a:rPr>
              <a:t>Financial gain</a:t>
            </a:r>
          </a:p>
          <a:p>
            <a:endParaRPr lang="en-US" dirty="0"/>
          </a:p>
        </p:txBody>
      </p:sp>
      <p:sp>
        <p:nvSpPr>
          <p:cNvPr id="4" name="Slide Number Placeholder 3"/>
          <p:cNvSpPr>
            <a:spLocks noGrp="1"/>
          </p:cNvSpPr>
          <p:nvPr>
            <p:ph type="sldNum" sz="quarter" idx="10"/>
          </p:nvPr>
        </p:nvSpPr>
        <p:spPr/>
        <p:txBody>
          <a:bodyPr/>
          <a:lstStyle/>
          <a:p>
            <a:fld id="{313A96DC-DA42-EA48-9B3B-135511C9E4E3}" type="slidenum">
              <a:rPr lang="en-US" smtClean="0"/>
              <a:t>5</a:t>
            </a:fld>
            <a:endParaRPr lang="en-US" dirty="0"/>
          </a:p>
        </p:txBody>
      </p:sp>
    </p:spTree>
    <p:extLst>
      <p:ext uri="{BB962C8B-B14F-4D97-AF65-F5344CB8AC3E}">
        <p14:creationId xmlns:p14="http://schemas.microsoft.com/office/powerpoint/2010/main" val="261351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Symbol"/>
              <a:buNone/>
            </a:pPr>
            <a:r>
              <a:rPr lang="en-GB" sz="1200" b="1" dirty="0">
                <a:effectLst/>
                <a:latin typeface="+mn-lt"/>
                <a:ea typeface="Calibri"/>
                <a:cs typeface="Times New Roman"/>
              </a:rPr>
              <a:t>Discussion and ideas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are their barriers?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matters to them?</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How do they already engage with other services?</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What are your ideas to increase their engagement?</a:t>
            </a:r>
          </a:p>
          <a:p>
            <a:endParaRPr lang="en-GB" sz="1200" dirty="0">
              <a:effectLst/>
              <a:latin typeface="+mn-lt"/>
              <a:ea typeface="Calibri"/>
              <a:cs typeface="Times New Roman"/>
            </a:endParaRPr>
          </a:p>
          <a:p>
            <a:endParaRPr lang="en-GB" sz="1200" dirty="0">
              <a:effectLst/>
              <a:latin typeface="+mn-lt"/>
              <a:cs typeface="Times New Roman"/>
            </a:endParaRPr>
          </a:p>
          <a:p>
            <a:pPr>
              <a:lnSpc>
                <a:spcPct val="115000"/>
              </a:lnSpc>
              <a:spcAft>
                <a:spcPts val="1000"/>
              </a:spcAft>
            </a:pPr>
            <a:r>
              <a:rPr lang="en-GB" sz="1200" u="sng" dirty="0">
                <a:effectLst/>
                <a:latin typeface="+mn-lt"/>
                <a:ea typeface="Calibri"/>
                <a:cs typeface="Times New Roman"/>
              </a:rPr>
              <a:t>Barriers</a:t>
            </a:r>
            <a:endParaRPr lang="en-GB" sz="1200" dirty="0">
              <a:effectLst/>
              <a:latin typeface="+mn-lt"/>
              <a:ea typeface="Calibri"/>
              <a:cs typeface="Times New Roman"/>
            </a:endParaRP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Working</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Family commitments</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Illness &amp;/or disability</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Single parents</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Loss of F2F communication</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Confidence (e.g. new to the area)</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Returning to work</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Family commitments – childcare</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Work</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Lack of free time</a:t>
            </a:r>
          </a:p>
          <a:p>
            <a:pPr marL="171450" indent="-171450">
              <a:buFont typeface="Arial" panose="020B0604020202020204" pitchFamily="34" charset="0"/>
              <a:buChar char="•"/>
            </a:pPr>
            <a:r>
              <a:rPr lang="en-GB" sz="1200" dirty="0">
                <a:effectLst/>
                <a:latin typeface="+mn-lt"/>
                <a:ea typeface="Calibri"/>
                <a:cs typeface="Times New Roman"/>
              </a:rPr>
              <a:t>Lack of confidence</a:t>
            </a:r>
          </a:p>
          <a:p>
            <a:pPr marL="171450" indent="-171450">
              <a:buFont typeface="Arial" panose="020B0604020202020204" pitchFamily="34" charset="0"/>
              <a:buChar char="•"/>
            </a:pPr>
            <a:r>
              <a:rPr lang="en-GB" sz="1200" dirty="0">
                <a:effectLst/>
                <a:latin typeface="+mn-lt"/>
                <a:ea typeface="Calibri"/>
                <a:cs typeface="Times New Roman"/>
              </a:rPr>
              <a:t>Work/childcare – return to work.</a:t>
            </a:r>
          </a:p>
          <a:p>
            <a:pPr marL="171450" indent="-171450">
              <a:buFont typeface="Arial" panose="020B0604020202020204" pitchFamily="34" charset="0"/>
              <a:buChar char="•"/>
            </a:pPr>
            <a:r>
              <a:rPr lang="en-GB" sz="1200" dirty="0">
                <a:effectLst/>
                <a:latin typeface="+mn-lt"/>
                <a:ea typeface="Calibri"/>
                <a:cs typeface="Times New Roman"/>
              </a:rPr>
              <a:t>Confidence -&gt; lack of face to face contact.</a:t>
            </a:r>
          </a:p>
          <a:p>
            <a:pPr marL="171450" indent="-171450">
              <a:buFont typeface="Arial" panose="020B0604020202020204" pitchFamily="34" charset="0"/>
              <a:buChar char="•"/>
            </a:pPr>
            <a:r>
              <a:rPr lang="en-GB" sz="1200" dirty="0">
                <a:effectLst/>
                <a:latin typeface="+mn-lt"/>
                <a:ea typeface="Calibri"/>
                <a:cs typeface="Times New Roman"/>
              </a:rPr>
              <a:t>Inspiring – encourage them, go to them. </a:t>
            </a:r>
          </a:p>
          <a:p>
            <a:pPr marL="171450" indent="-171450">
              <a:buFont typeface="Arial" panose="020B0604020202020204" pitchFamily="34" charset="0"/>
              <a:buChar char="•"/>
            </a:pPr>
            <a:r>
              <a:rPr lang="en-GB" sz="1200" dirty="0">
                <a:effectLst/>
                <a:latin typeface="+mn-lt"/>
                <a:ea typeface="Calibri"/>
                <a:cs typeface="Times New Roman"/>
              </a:rPr>
              <a:t>Less meetings – sound engaging + less scary –bring in experts</a:t>
            </a:r>
          </a:p>
          <a:p>
            <a:pPr marL="342900" lvl="0" indent="-342900">
              <a:lnSpc>
                <a:spcPct val="115000"/>
              </a:lnSpc>
              <a:spcAft>
                <a:spcPts val="1000"/>
              </a:spcAft>
              <a:buFont typeface="Symbol"/>
              <a:buChar char=""/>
            </a:pPr>
            <a:endParaRPr lang="en-GB" sz="1200" dirty="0">
              <a:effectLst/>
              <a:latin typeface="+mn-lt"/>
              <a:ea typeface="Calibri"/>
              <a:cs typeface="Times New Roman"/>
            </a:endParaRPr>
          </a:p>
          <a:p>
            <a:pPr marL="0" lvl="0" indent="0">
              <a:lnSpc>
                <a:spcPct val="115000"/>
              </a:lnSpc>
              <a:spcAft>
                <a:spcPts val="1000"/>
              </a:spcAft>
              <a:buFont typeface="Symbol"/>
              <a:buNone/>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What matters to them?</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Finances/balancing income/outcome</a:t>
            </a:r>
          </a:p>
          <a:p>
            <a:pPr marL="342900" lvl="0" indent="-342900">
              <a:lnSpc>
                <a:spcPct val="115000"/>
              </a:lnSpc>
              <a:spcAft>
                <a:spcPts val="0"/>
              </a:spcAft>
              <a:buFont typeface="Symbol"/>
              <a:buChar char=""/>
            </a:pPr>
            <a:r>
              <a:rPr lang="en-GB" sz="1200" dirty="0">
                <a:effectLst/>
                <a:latin typeface="+mn-lt"/>
                <a:ea typeface="Calibri"/>
                <a:cs typeface="Times New Roman"/>
              </a:rPr>
              <a:t>Employment/status</a:t>
            </a:r>
          </a:p>
          <a:p>
            <a:pPr marL="342900" lvl="0" indent="-342900">
              <a:lnSpc>
                <a:spcPct val="115000"/>
              </a:lnSpc>
              <a:spcAft>
                <a:spcPts val="0"/>
              </a:spcAft>
              <a:buFont typeface="Symbol"/>
              <a:buChar char=""/>
            </a:pPr>
            <a:r>
              <a:rPr lang="en-GB" sz="1200" dirty="0">
                <a:effectLst/>
                <a:latin typeface="+mn-lt"/>
                <a:ea typeface="Calibri"/>
                <a:cs typeface="Times New Roman"/>
              </a:rPr>
              <a:t>Education</a:t>
            </a:r>
          </a:p>
          <a:p>
            <a:pPr marL="342900" lvl="0" indent="-342900">
              <a:lnSpc>
                <a:spcPct val="115000"/>
              </a:lnSpc>
              <a:spcAft>
                <a:spcPts val="1000"/>
              </a:spcAft>
              <a:buFont typeface="Symbol"/>
              <a:buChar char=""/>
            </a:pPr>
            <a:r>
              <a:rPr lang="en-GB" sz="1200" dirty="0">
                <a:effectLst/>
                <a:latin typeface="+mn-lt"/>
                <a:ea typeface="Calibri"/>
                <a:cs typeface="Times New Roman"/>
              </a:rPr>
              <a:t>Isolation</a:t>
            </a:r>
          </a:p>
          <a:p>
            <a:pPr marL="342900" lvl="0" indent="-342900">
              <a:lnSpc>
                <a:spcPct val="115000"/>
              </a:lnSpc>
              <a:spcAft>
                <a:spcPts val="0"/>
              </a:spcAft>
              <a:buFont typeface="Symbol"/>
              <a:buChar char=""/>
            </a:pPr>
            <a:r>
              <a:rPr lang="en-GB" sz="1200" dirty="0">
                <a:effectLst/>
                <a:latin typeface="+mn-lt"/>
                <a:ea typeface="Calibri"/>
                <a:cs typeface="Times New Roman"/>
              </a:rPr>
              <a:t>Children’s/family welfare + education</a:t>
            </a:r>
          </a:p>
          <a:p>
            <a:pPr marL="342900" lvl="0" indent="-342900">
              <a:lnSpc>
                <a:spcPct val="115000"/>
              </a:lnSpc>
              <a:spcAft>
                <a:spcPts val="0"/>
              </a:spcAft>
              <a:buFont typeface="Symbol"/>
              <a:buChar char=""/>
            </a:pPr>
            <a:r>
              <a:rPr lang="en-GB" sz="1200" dirty="0">
                <a:effectLst/>
                <a:latin typeface="+mn-lt"/>
                <a:ea typeface="Calibri"/>
                <a:cs typeface="Times New Roman"/>
              </a:rPr>
              <a:t>Safety + security</a:t>
            </a:r>
          </a:p>
          <a:p>
            <a:pPr marL="342900" lvl="0" indent="-342900">
              <a:lnSpc>
                <a:spcPct val="115000"/>
              </a:lnSpc>
              <a:spcAft>
                <a:spcPts val="1000"/>
              </a:spcAft>
              <a:buFont typeface="Symbol"/>
              <a:buChar char=""/>
            </a:pPr>
            <a:r>
              <a:rPr lang="en-GB" sz="1200" dirty="0">
                <a:effectLst/>
                <a:latin typeface="+mn-lt"/>
                <a:ea typeface="Calibri"/>
                <a:cs typeface="Times New Roman"/>
              </a:rPr>
              <a:t>Health + wellbeing</a:t>
            </a:r>
          </a:p>
          <a:p>
            <a:pPr marL="342900" lvl="0" indent="-342900">
              <a:lnSpc>
                <a:spcPct val="115000"/>
              </a:lnSpc>
              <a:spcAft>
                <a:spcPts val="1000"/>
              </a:spcAft>
              <a:buFont typeface="Symbol"/>
              <a:buChar char=""/>
            </a:pPr>
            <a:r>
              <a:rPr lang="en-GB" sz="1200" dirty="0">
                <a:effectLst/>
                <a:latin typeface="+mn-lt"/>
                <a:ea typeface="Calibri"/>
                <a:cs typeface="Times New Roman"/>
              </a:rPr>
              <a:t>Dependent on individual priorities as to whether they get involved</a:t>
            </a:r>
          </a:p>
          <a:p>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How do they already engage?</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More online than F2F? (not always choice)</a:t>
            </a:r>
          </a:p>
          <a:p>
            <a:pPr marL="342900" lvl="0" indent="-342900">
              <a:lnSpc>
                <a:spcPct val="115000"/>
              </a:lnSpc>
              <a:spcAft>
                <a:spcPts val="0"/>
              </a:spcAft>
              <a:buFont typeface="Symbol"/>
              <a:buChar char=""/>
            </a:pPr>
            <a:r>
              <a:rPr lang="en-GB" sz="1200" dirty="0">
                <a:effectLst/>
                <a:latin typeface="+mn-lt"/>
                <a:ea typeface="Calibri"/>
                <a:cs typeface="Times New Roman"/>
              </a:rPr>
              <a:t>Mainly professional services</a:t>
            </a:r>
          </a:p>
          <a:p>
            <a:pPr marL="342900" lvl="0" indent="-342900">
              <a:lnSpc>
                <a:spcPct val="115000"/>
              </a:lnSpc>
              <a:spcAft>
                <a:spcPts val="1000"/>
              </a:spcAft>
              <a:buFont typeface="Symbol"/>
              <a:buChar char=""/>
            </a:pPr>
            <a:r>
              <a:rPr lang="en-GB" sz="1200" dirty="0">
                <a:effectLst/>
                <a:latin typeface="+mn-lt"/>
                <a:ea typeface="Calibri"/>
                <a:cs typeface="Times New Roman"/>
              </a:rPr>
              <a:t>Local papers/newsletters/FB</a:t>
            </a:r>
          </a:p>
          <a:p>
            <a:pPr marL="342900" lvl="0" indent="-342900">
              <a:lnSpc>
                <a:spcPct val="115000"/>
              </a:lnSpc>
              <a:spcAft>
                <a:spcPts val="0"/>
              </a:spcAft>
              <a:buFont typeface="Symbol"/>
              <a:buChar char=""/>
            </a:pPr>
            <a:r>
              <a:rPr lang="en-GB" sz="1200" dirty="0">
                <a:effectLst/>
                <a:latin typeface="+mn-lt"/>
                <a:ea typeface="Calibri"/>
                <a:cs typeface="Times New Roman"/>
              </a:rPr>
              <a:t>Face to face</a:t>
            </a:r>
          </a:p>
          <a:p>
            <a:pPr marL="342900" lvl="0" indent="-342900">
              <a:lnSpc>
                <a:spcPct val="115000"/>
              </a:lnSpc>
              <a:spcAft>
                <a:spcPts val="0"/>
              </a:spcAft>
              <a:buFont typeface="Symbol"/>
              <a:buChar char=""/>
            </a:pPr>
            <a:r>
              <a:rPr lang="en-GB" sz="1200" dirty="0">
                <a:effectLst/>
                <a:latin typeface="+mn-lt"/>
                <a:ea typeface="Calibri"/>
                <a:cs typeface="Times New Roman"/>
              </a:rPr>
              <a:t>Online</a:t>
            </a:r>
          </a:p>
          <a:p>
            <a:pPr marL="342900" lvl="0" indent="-342900">
              <a:lnSpc>
                <a:spcPct val="115000"/>
              </a:lnSpc>
              <a:spcAft>
                <a:spcPts val="0"/>
              </a:spcAft>
              <a:buFont typeface="Symbol"/>
              <a:buChar char=""/>
            </a:pPr>
            <a:r>
              <a:rPr lang="en-GB" sz="1200" dirty="0">
                <a:effectLst/>
                <a:latin typeface="+mn-lt"/>
                <a:ea typeface="Calibri"/>
                <a:cs typeface="Times New Roman"/>
              </a:rPr>
              <a:t>Over the phone</a:t>
            </a:r>
          </a:p>
          <a:p>
            <a:pPr marL="342900" lvl="0" indent="-342900">
              <a:lnSpc>
                <a:spcPct val="115000"/>
              </a:lnSpc>
              <a:spcAft>
                <a:spcPts val="1000"/>
              </a:spcAft>
              <a:buFont typeface="Symbol"/>
              <a:buChar char=""/>
            </a:pPr>
            <a:r>
              <a:rPr lang="en-GB" sz="1200" dirty="0">
                <a:effectLst/>
                <a:latin typeface="+mn-lt"/>
                <a:ea typeface="Calibri"/>
                <a:cs typeface="Times New Roman"/>
              </a:rPr>
              <a:t>Down to priorities – sense of urgency</a:t>
            </a:r>
          </a:p>
          <a:p>
            <a:pPr marL="0" lvl="0" indent="0">
              <a:lnSpc>
                <a:spcPct val="115000"/>
              </a:lnSpc>
              <a:spcAft>
                <a:spcPts val="1000"/>
              </a:spcAft>
              <a:buFont typeface="Symbol"/>
              <a:buNone/>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Ideas</a:t>
            </a:r>
          </a:p>
          <a:p>
            <a:pPr marL="342900" lvl="0" indent="-342900">
              <a:lnSpc>
                <a:spcPct val="115000"/>
              </a:lnSpc>
              <a:spcAft>
                <a:spcPts val="0"/>
              </a:spcAft>
              <a:buFont typeface="Symbol"/>
              <a:buChar char=""/>
            </a:pPr>
            <a:r>
              <a:rPr lang="en-GB" sz="1200" dirty="0">
                <a:effectLst/>
                <a:latin typeface="+mn-lt"/>
                <a:ea typeface="Calibri"/>
                <a:cs typeface="Times New Roman"/>
              </a:rPr>
              <a:t>Consider times of meetings (evening/daytimes/weekends)</a:t>
            </a:r>
          </a:p>
          <a:p>
            <a:pPr marL="342900" lvl="0" indent="-342900">
              <a:lnSpc>
                <a:spcPct val="115000"/>
              </a:lnSpc>
              <a:spcAft>
                <a:spcPts val="0"/>
              </a:spcAft>
              <a:buFont typeface="Symbol"/>
              <a:buChar char=""/>
            </a:pPr>
            <a:r>
              <a:rPr lang="en-GB" sz="1200" dirty="0">
                <a:effectLst/>
                <a:latin typeface="+mn-lt"/>
                <a:ea typeface="Calibri"/>
                <a:cs typeface="Times New Roman"/>
              </a:rPr>
              <a:t>Location of meetings</a:t>
            </a:r>
          </a:p>
          <a:p>
            <a:pPr marL="342900" lvl="0" indent="-342900">
              <a:lnSpc>
                <a:spcPct val="115000"/>
              </a:lnSpc>
              <a:spcAft>
                <a:spcPts val="0"/>
              </a:spcAft>
              <a:buFont typeface="Symbol"/>
              <a:buChar char=""/>
            </a:pPr>
            <a:r>
              <a:rPr lang="en-GB" sz="1200" dirty="0">
                <a:effectLst/>
                <a:latin typeface="+mn-lt"/>
                <a:ea typeface="Calibri"/>
                <a:cs typeface="Times New Roman"/>
              </a:rPr>
              <a:t>Format of meetings</a:t>
            </a:r>
          </a:p>
          <a:p>
            <a:pPr marL="342900" lvl="0" indent="-342900">
              <a:lnSpc>
                <a:spcPct val="115000"/>
              </a:lnSpc>
              <a:spcAft>
                <a:spcPts val="0"/>
              </a:spcAft>
              <a:buFont typeface="Symbol"/>
              <a:buChar char=""/>
            </a:pPr>
            <a:r>
              <a:rPr lang="en-GB" sz="1200" dirty="0">
                <a:effectLst/>
                <a:latin typeface="+mn-lt"/>
                <a:ea typeface="Calibri"/>
                <a:cs typeface="Times New Roman"/>
              </a:rPr>
              <a:t>Cater for children</a:t>
            </a:r>
          </a:p>
          <a:p>
            <a:pPr marL="342900" lvl="0" indent="-342900">
              <a:lnSpc>
                <a:spcPct val="115000"/>
              </a:lnSpc>
              <a:spcAft>
                <a:spcPts val="0"/>
              </a:spcAft>
              <a:buFont typeface="Symbol"/>
              <a:buChar char=""/>
            </a:pPr>
            <a:r>
              <a:rPr lang="en-GB" sz="1200" dirty="0">
                <a:effectLst/>
                <a:latin typeface="+mn-lt"/>
                <a:ea typeface="Calibri"/>
                <a:cs typeface="Times New Roman"/>
              </a:rPr>
              <a:t>Pop up shop – address lots of issues/opportunities</a:t>
            </a:r>
          </a:p>
          <a:p>
            <a:pPr marL="342900" lvl="0" indent="-342900">
              <a:lnSpc>
                <a:spcPct val="115000"/>
              </a:lnSpc>
              <a:spcAft>
                <a:spcPts val="0"/>
              </a:spcAft>
              <a:buFont typeface="Symbol"/>
              <a:buChar char=""/>
            </a:pPr>
            <a:r>
              <a:rPr lang="en-GB" sz="1200" dirty="0">
                <a:effectLst/>
                <a:latin typeface="+mn-lt"/>
                <a:ea typeface="Calibri"/>
                <a:cs typeface="Times New Roman"/>
              </a:rPr>
              <a:t>Guest speakers/advisors</a:t>
            </a:r>
          </a:p>
          <a:p>
            <a:pPr marL="342900" lvl="0" indent="-342900">
              <a:lnSpc>
                <a:spcPct val="115000"/>
              </a:lnSpc>
              <a:spcAft>
                <a:spcPts val="1000"/>
              </a:spcAft>
              <a:buFont typeface="Symbol"/>
              <a:buChar char=""/>
            </a:pPr>
            <a:r>
              <a:rPr lang="en-GB" sz="1200" dirty="0">
                <a:effectLst/>
                <a:latin typeface="+mn-lt"/>
                <a:ea typeface="Calibri"/>
                <a:cs typeface="Times New Roman"/>
              </a:rPr>
              <a:t>Name of the meeting</a:t>
            </a:r>
          </a:p>
          <a:p>
            <a:pPr marL="342900" lvl="0" indent="-342900">
              <a:lnSpc>
                <a:spcPct val="115000"/>
              </a:lnSpc>
              <a:spcAft>
                <a:spcPts val="1000"/>
              </a:spcAft>
              <a:buFont typeface="Symbol"/>
              <a:buChar char=""/>
            </a:pPr>
            <a:r>
              <a:rPr lang="en-GB" sz="1200" dirty="0">
                <a:effectLst/>
                <a:latin typeface="+mn-lt"/>
                <a:ea typeface="Calibri"/>
                <a:cs typeface="Times New Roman"/>
              </a:rPr>
              <a:t>Less meeting more catch up</a:t>
            </a:r>
          </a:p>
          <a:p>
            <a:pPr marL="342900" lvl="0" indent="-342900">
              <a:lnSpc>
                <a:spcPct val="115000"/>
              </a:lnSpc>
              <a:spcAft>
                <a:spcPts val="0"/>
              </a:spcAft>
              <a:buFont typeface="Symbol"/>
              <a:buChar char=""/>
            </a:pPr>
            <a:r>
              <a:rPr lang="en-GB" sz="1200" dirty="0">
                <a:effectLst/>
                <a:latin typeface="+mn-lt"/>
                <a:ea typeface="Calibri"/>
                <a:cs typeface="Times New Roman"/>
              </a:rPr>
              <a:t>Childcare provision</a:t>
            </a:r>
          </a:p>
          <a:p>
            <a:pPr marL="342900" lvl="0" indent="-342900">
              <a:lnSpc>
                <a:spcPct val="115000"/>
              </a:lnSpc>
              <a:spcAft>
                <a:spcPts val="0"/>
              </a:spcAft>
              <a:buFont typeface="Symbol"/>
              <a:buChar char=""/>
            </a:pPr>
            <a:r>
              <a:rPr lang="en-GB" sz="1200" dirty="0">
                <a:effectLst/>
                <a:latin typeface="+mn-lt"/>
                <a:ea typeface="Calibri"/>
                <a:cs typeface="Times New Roman"/>
              </a:rPr>
              <a:t>Reimburse travel/provide travel</a:t>
            </a:r>
          </a:p>
          <a:p>
            <a:pPr marL="342900" lvl="0" indent="-342900">
              <a:lnSpc>
                <a:spcPct val="115000"/>
              </a:lnSpc>
              <a:spcAft>
                <a:spcPts val="1000"/>
              </a:spcAft>
              <a:buFont typeface="Symbol"/>
              <a:buChar char=""/>
            </a:pPr>
            <a:r>
              <a:rPr lang="en-GB" sz="1200" dirty="0">
                <a:effectLst/>
                <a:latin typeface="+mn-lt"/>
                <a:ea typeface="Calibri"/>
                <a:cs typeface="Times New Roman"/>
              </a:rPr>
              <a:t>Targeted consultation/piggy back + partner with other org i.e. schools</a:t>
            </a:r>
          </a:p>
        </p:txBody>
      </p:sp>
      <p:sp>
        <p:nvSpPr>
          <p:cNvPr id="4" name="Slide Number Placeholder 3"/>
          <p:cNvSpPr>
            <a:spLocks noGrp="1"/>
          </p:cNvSpPr>
          <p:nvPr>
            <p:ph type="sldNum" sz="quarter" idx="10"/>
          </p:nvPr>
        </p:nvSpPr>
        <p:spPr/>
        <p:txBody>
          <a:bodyPr/>
          <a:lstStyle/>
          <a:p>
            <a:fld id="{313A96DC-DA42-EA48-9B3B-135511C9E4E3}" type="slidenum">
              <a:rPr lang="en-US" smtClean="0"/>
              <a:t>6</a:t>
            </a:fld>
            <a:endParaRPr lang="en-US" dirty="0"/>
          </a:p>
        </p:txBody>
      </p:sp>
    </p:spTree>
    <p:extLst>
      <p:ext uri="{BB962C8B-B14F-4D97-AF65-F5344CB8AC3E}">
        <p14:creationId xmlns:p14="http://schemas.microsoft.com/office/powerpoint/2010/main" val="3612117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Symbol"/>
              <a:buNone/>
            </a:pPr>
            <a:r>
              <a:rPr lang="en-GB" sz="1200" b="1" dirty="0">
                <a:effectLst/>
                <a:latin typeface="+mn-lt"/>
                <a:ea typeface="Calibri"/>
                <a:cs typeface="Times New Roman"/>
              </a:rPr>
              <a:t>Discussion and ideas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are their barriers?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matters to them?</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How do they already engage with other services?</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What are your ideas to increase their engagement?</a:t>
            </a:r>
          </a:p>
          <a:p>
            <a:pPr>
              <a:lnSpc>
                <a:spcPct val="115000"/>
              </a:lnSpc>
              <a:spcAft>
                <a:spcPts val="1000"/>
              </a:spcAft>
            </a:pPr>
            <a:endParaRPr lang="en-GB" sz="1200" dirty="0">
              <a:effectLst/>
              <a:latin typeface="+mn-lt"/>
              <a:ea typeface="Calibri"/>
              <a:cs typeface="Times New Roman"/>
            </a:endParaRPr>
          </a:p>
          <a:p>
            <a:endParaRPr lang="en-US" dirty="0"/>
          </a:p>
          <a:p>
            <a:pPr>
              <a:lnSpc>
                <a:spcPct val="115000"/>
              </a:lnSpc>
              <a:spcAft>
                <a:spcPts val="1000"/>
              </a:spcAft>
            </a:pPr>
            <a:r>
              <a:rPr lang="en-GB" sz="1200" u="sng" dirty="0">
                <a:effectLst/>
                <a:latin typeface="+mn-lt"/>
                <a:ea typeface="Calibri"/>
                <a:cs typeface="Times New Roman"/>
              </a:rPr>
              <a:t>What are the barriers?</a:t>
            </a:r>
            <a:endParaRPr lang="en-GB" sz="1200" dirty="0">
              <a:effectLst/>
              <a:latin typeface="+mn-lt"/>
              <a:ea typeface="Calibri"/>
              <a:cs typeface="Times New Roman"/>
            </a:endParaRPr>
          </a:p>
          <a:p>
            <a:pPr marL="17145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Carer/family care responsibility </a:t>
            </a:r>
          </a:p>
          <a:p>
            <a:pPr marL="17145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Day time activity and Social media. </a:t>
            </a:r>
          </a:p>
          <a:p>
            <a:pPr marL="342900" lvl="0" indent="-342900">
              <a:lnSpc>
                <a:spcPct val="115000"/>
              </a:lnSpc>
              <a:spcAft>
                <a:spcPts val="0"/>
              </a:spcAft>
              <a:buFont typeface="Symbol"/>
              <a:buChar char=""/>
            </a:pPr>
            <a:r>
              <a:rPr lang="en-GB" sz="1200" dirty="0">
                <a:effectLst/>
                <a:latin typeface="+mn-lt"/>
                <a:ea typeface="Calibri"/>
                <a:cs typeface="Times New Roman"/>
              </a:rPr>
              <a:t>Lack of time – children/aging parents – carer responsibilities</a:t>
            </a:r>
          </a:p>
          <a:p>
            <a:pPr marL="342900" lvl="0" indent="-342900">
              <a:lnSpc>
                <a:spcPct val="115000"/>
              </a:lnSpc>
              <a:spcAft>
                <a:spcPts val="0"/>
              </a:spcAft>
              <a:buFont typeface="Symbol"/>
              <a:buChar char=""/>
            </a:pPr>
            <a:r>
              <a:rPr lang="en-GB" sz="1200" dirty="0">
                <a:effectLst/>
                <a:latin typeface="+mn-lt"/>
                <a:ea typeface="Calibri"/>
                <a:cs typeface="Times New Roman"/>
              </a:rPr>
              <a:t>Pressure of modern life</a:t>
            </a:r>
          </a:p>
          <a:p>
            <a:pPr marL="342900" lvl="0" indent="-342900">
              <a:lnSpc>
                <a:spcPct val="115000"/>
              </a:lnSpc>
              <a:spcAft>
                <a:spcPts val="0"/>
              </a:spcAft>
              <a:buFont typeface="Symbol"/>
              <a:buChar char=""/>
            </a:pPr>
            <a:r>
              <a:rPr lang="en-GB" sz="1200" dirty="0">
                <a:effectLst/>
                <a:latin typeface="+mn-lt"/>
                <a:ea typeface="Calibri"/>
                <a:cs typeface="Times New Roman"/>
              </a:rPr>
              <a:t>Working patterns/longer working hours (e.g. w/ends)</a:t>
            </a:r>
          </a:p>
          <a:p>
            <a:pPr marL="342900" lvl="0" indent="-342900">
              <a:lnSpc>
                <a:spcPct val="115000"/>
              </a:lnSpc>
              <a:spcAft>
                <a:spcPts val="0"/>
              </a:spcAft>
              <a:buFont typeface="Symbol"/>
              <a:buChar char=""/>
            </a:pPr>
            <a:r>
              <a:rPr lang="en-GB" sz="1200" dirty="0">
                <a:effectLst/>
                <a:latin typeface="+mn-lt"/>
                <a:ea typeface="Calibri"/>
                <a:cs typeface="Times New Roman"/>
              </a:rPr>
              <a:t>Types of engagement – e.g. meetings</a:t>
            </a:r>
          </a:p>
          <a:p>
            <a:pPr marL="342900" lvl="0" indent="-342900">
              <a:lnSpc>
                <a:spcPct val="115000"/>
              </a:lnSpc>
              <a:spcAft>
                <a:spcPts val="0"/>
              </a:spcAft>
              <a:buFont typeface="Symbol"/>
              <a:buChar char=""/>
            </a:pPr>
            <a:r>
              <a:rPr lang="en-GB" sz="1200" dirty="0">
                <a:effectLst/>
                <a:latin typeface="+mn-lt"/>
                <a:ea typeface="Calibri"/>
                <a:cs typeface="Times New Roman"/>
              </a:rPr>
              <a:t>Times of engagement – e.g. during the day</a:t>
            </a:r>
          </a:p>
          <a:p>
            <a:pPr marL="342900" lvl="0" indent="-342900">
              <a:lnSpc>
                <a:spcPct val="115000"/>
              </a:lnSpc>
              <a:spcAft>
                <a:spcPts val="0"/>
              </a:spcAft>
              <a:buFont typeface="Symbol"/>
              <a:buChar char=""/>
            </a:pPr>
            <a:r>
              <a:rPr lang="en-GB" sz="1200" dirty="0">
                <a:effectLst/>
                <a:latin typeface="+mn-lt"/>
                <a:ea typeface="Calibri"/>
                <a:cs typeface="Times New Roman"/>
              </a:rPr>
              <a:t>Not interested in/motivated in engaging</a:t>
            </a:r>
          </a:p>
          <a:p>
            <a:pPr marL="342900" lvl="0" indent="-342900">
              <a:lnSpc>
                <a:spcPct val="115000"/>
              </a:lnSpc>
              <a:spcAft>
                <a:spcPts val="0"/>
              </a:spcAft>
              <a:buFont typeface="Symbol"/>
              <a:buChar char=""/>
            </a:pPr>
            <a:r>
              <a:rPr lang="en-GB" sz="1200" dirty="0">
                <a:effectLst/>
                <a:latin typeface="+mn-lt"/>
                <a:ea typeface="Calibri"/>
                <a:cs typeface="Times New Roman"/>
              </a:rPr>
              <a:t>Different priorities</a:t>
            </a:r>
          </a:p>
          <a:p>
            <a:pPr marL="342900" lvl="0" indent="-342900">
              <a:lnSpc>
                <a:spcPct val="115000"/>
              </a:lnSpc>
              <a:spcAft>
                <a:spcPts val="0"/>
              </a:spcAft>
              <a:buFont typeface="Symbol"/>
              <a:buChar char=""/>
            </a:pPr>
            <a:r>
              <a:rPr lang="en-GB" sz="1200" dirty="0">
                <a:effectLst/>
                <a:latin typeface="+mn-lt"/>
                <a:ea typeface="Calibri"/>
                <a:cs typeface="Times New Roman"/>
              </a:rPr>
              <a:t>Feel intimidated by face to face interaction</a:t>
            </a:r>
          </a:p>
          <a:p>
            <a:pPr marL="342900" lvl="0" indent="-342900">
              <a:lnSpc>
                <a:spcPct val="115000"/>
              </a:lnSpc>
              <a:spcAft>
                <a:spcPts val="0"/>
              </a:spcAft>
              <a:buFont typeface="Symbol"/>
              <a:buChar char=""/>
            </a:pPr>
            <a:r>
              <a:rPr lang="en-GB" sz="1200" dirty="0">
                <a:effectLst/>
                <a:latin typeface="+mn-lt"/>
                <a:ea typeface="Calibri"/>
                <a:cs typeface="Times New Roman"/>
              </a:rPr>
              <a:t>Lack of confidence</a:t>
            </a:r>
          </a:p>
          <a:p>
            <a:pPr marL="342900" lvl="0" indent="-342900">
              <a:lnSpc>
                <a:spcPct val="115000"/>
              </a:lnSpc>
              <a:spcAft>
                <a:spcPts val="0"/>
              </a:spcAft>
              <a:buFont typeface="Symbol"/>
              <a:buChar char=""/>
            </a:pPr>
            <a:r>
              <a:rPr lang="en-GB" sz="1200" dirty="0">
                <a:effectLst/>
                <a:latin typeface="+mn-lt"/>
                <a:ea typeface="Calibri"/>
                <a:cs typeface="Times New Roman"/>
              </a:rPr>
              <a:t>Don’t believe they can make a difference</a:t>
            </a:r>
          </a:p>
          <a:p>
            <a:pPr marL="342900" lvl="0" indent="-342900">
              <a:lnSpc>
                <a:spcPct val="115000"/>
              </a:lnSpc>
              <a:spcAft>
                <a:spcPts val="1000"/>
              </a:spcAft>
              <a:buFont typeface="Symbol"/>
              <a:buChar char=""/>
            </a:pPr>
            <a:r>
              <a:rPr lang="en-GB" sz="1200" dirty="0">
                <a:effectLst/>
                <a:latin typeface="+mn-lt"/>
                <a:ea typeface="Calibri"/>
                <a:cs typeface="Times New Roman"/>
              </a:rPr>
              <a:t>Geography/travelling time/geographically dispersed properties/expense of travelling</a:t>
            </a:r>
          </a:p>
          <a:p>
            <a:pPr marL="342900" lvl="0" indent="-342900">
              <a:lnSpc>
                <a:spcPct val="115000"/>
              </a:lnSpc>
              <a:spcAft>
                <a:spcPts val="1000"/>
              </a:spcAft>
              <a:buFont typeface="Symbol"/>
              <a:buChar char=""/>
            </a:pP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Don’t tend to engage in traditional community groups</a:t>
            </a:r>
          </a:p>
          <a:p>
            <a:pPr marL="342900" lvl="0" indent="-342900">
              <a:lnSpc>
                <a:spcPct val="115000"/>
              </a:lnSpc>
              <a:spcAft>
                <a:spcPts val="0"/>
              </a:spcAft>
              <a:buFont typeface="Symbol"/>
              <a:buChar char=""/>
            </a:pPr>
            <a:r>
              <a:rPr lang="en-GB" sz="1200" dirty="0">
                <a:effectLst/>
                <a:latin typeface="+mn-lt"/>
                <a:ea typeface="Calibri"/>
                <a:cs typeface="Times New Roman"/>
              </a:rPr>
              <a:t>Employment</a:t>
            </a:r>
          </a:p>
          <a:p>
            <a:pPr marL="342900" lvl="0" indent="-342900">
              <a:lnSpc>
                <a:spcPct val="115000"/>
              </a:lnSpc>
              <a:spcAft>
                <a:spcPts val="1000"/>
              </a:spcAft>
              <a:buFont typeface="Symbol"/>
              <a:buChar char=""/>
            </a:pPr>
            <a:r>
              <a:rPr lang="en-GB" sz="1200" dirty="0">
                <a:effectLst/>
                <a:latin typeface="+mn-lt"/>
                <a:ea typeface="Calibri"/>
                <a:cs typeface="Times New Roman"/>
              </a:rPr>
              <a:t>Young children, caring responsibility</a:t>
            </a:r>
          </a:p>
          <a:p>
            <a:pPr marL="0" lvl="0" indent="0">
              <a:lnSpc>
                <a:spcPct val="115000"/>
              </a:lnSpc>
              <a:spcAft>
                <a:spcPts val="1000"/>
              </a:spcAft>
              <a:buFont typeface="Symbol"/>
              <a:buNone/>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What matters to them?</a:t>
            </a:r>
            <a:endParaRPr lang="en-GB" sz="1200" dirty="0">
              <a:effectLst/>
              <a:latin typeface="+mn-lt"/>
              <a:ea typeface="Calibri"/>
              <a:cs typeface="Times New Roman"/>
            </a:endParaRPr>
          </a:p>
          <a:p>
            <a:pPr marL="17145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Share ideas – suggestions.</a:t>
            </a:r>
          </a:p>
          <a:p>
            <a:pPr marL="17145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Recognise things are changing on the ground – online collaboration</a:t>
            </a:r>
          </a:p>
          <a:p>
            <a:pPr marL="342900" lvl="0" indent="-342900">
              <a:lnSpc>
                <a:spcPct val="115000"/>
              </a:lnSpc>
              <a:spcAft>
                <a:spcPts val="0"/>
              </a:spcAft>
              <a:buFont typeface="Symbol"/>
              <a:buChar char=""/>
            </a:pPr>
            <a:r>
              <a:rPr lang="en-GB" sz="1200" dirty="0">
                <a:effectLst/>
                <a:latin typeface="+mn-lt"/>
                <a:ea typeface="Calibri"/>
                <a:cs typeface="Times New Roman"/>
              </a:rPr>
              <a:t>Not having to initiate things</a:t>
            </a:r>
          </a:p>
          <a:p>
            <a:pPr marL="742950" lvl="1" indent="-285750">
              <a:lnSpc>
                <a:spcPct val="115000"/>
              </a:lnSpc>
              <a:spcAft>
                <a:spcPts val="0"/>
              </a:spcAft>
              <a:buFont typeface="Courier New"/>
              <a:buChar char="o"/>
            </a:pPr>
            <a:r>
              <a:rPr lang="en-GB" sz="1200" dirty="0">
                <a:effectLst/>
                <a:latin typeface="+mn-lt"/>
                <a:ea typeface="Calibri"/>
                <a:cs typeface="Times New Roman"/>
              </a:rPr>
              <a:t>Health</a:t>
            </a:r>
          </a:p>
          <a:p>
            <a:pPr marL="742950" lvl="1" indent="-285750">
              <a:lnSpc>
                <a:spcPct val="115000"/>
              </a:lnSpc>
              <a:spcAft>
                <a:spcPts val="0"/>
              </a:spcAft>
              <a:buFont typeface="Courier New"/>
              <a:buChar char="o"/>
            </a:pPr>
            <a:r>
              <a:rPr lang="en-GB" sz="1200" dirty="0">
                <a:effectLst/>
                <a:latin typeface="+mn-lt"/>
                <a:ea typeface="Calibri"/>
                <a:cs typeface="Times New Roman"/>
              </a:rPr>
              <a:t>Hobbies</a:t>
            </a:r>
          </a:p>
          <a:p>
            <a:pPr marL="742950" lvl="1" indent="-285750">
              <a:lnSpc>
                <a:spcPct val="115000"/>
              </a:lnSpc>
              <a:spcAft>
                <a:spcPts val="0"/>
              </a:spcAft>
              <a:buFont typeface="Courier New"/>
              <a:buChar char="o"/>
            </a:pPr>
            <a:r>
              <a:rPr lang="en-GB" sz="1200" dirty="0">
                <a:effectLst/>
                <a:latin typeface="+mn-lt"/>
                <a:ea typeface="Calibri"/>
                <a:cs typeface="Times New Roman"/>
              </a:rPr>
              <a:t>Employability</a:t>
            </a:r>
          </a:p>
          <a:p>
            <a:pPr marL="742950" lvl="1" indent="-285750">
              <a:lnSpc>
                <a:spcPct val="115000"/>
              </a:lnSpc>
              <a:spcAft>
                <a:spcPts val="1000"/>
              </a:spcAft>
              <a:buFont typeface="Courier New"/>
              <a:buChar char="o"/>
            </a:pPr>
            <a:r>
              <a:rPr lang="en-GB" sz="1200" dirty="0">
                <a:effectLst/>
                <a:latin typeface="+mn-lt"/>
                <a:ea typeface="Calibri"/>
                <a:cs typeface="Times New Roman"/>
              </a:rPr>
              <a:t>Sport</a:t>
            </a:r>
          </a:p>
          <a:p>
            <a:pPr marL="0" lvl="0" indent="0">
              <a:lnSpc>
                <a:spcPct val="115000"/>
              </a:lnSpc>
              <a:spcAft>
                <a:spcPts val="1000"/>
              </a:spcAft>
              <a:buFont typeface="Symbol"/>
              <a:buNone/>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How already engage?</a:t>
            </a:r>
            <a:endParaRPr lang="en-GB" sz="1200" dirty="0">
              <a:effectLst/>
              <a:latin typeface="+mn-lt"/>
              <a:ea typeface="Calibri"/>
              <a:cs typeface="Times New Roman"/>
            </a:endParaRPr>
          </a:p>
          <a:p>
            <a:pPr marL="342900" lvl="0" indent="-342900">
              <a:lnSpc>
                <a:spcPct val="115000"/>
              </a:lnSpc>
              <a:spcAft>
                <a:spcPts val="1000"/>
              </a:spcAft>
              <a:buFont typeface="Symbol"/>
              <a:buChar char=""/>
            </a:pPr>
            <a:r>
              <a:rPr lang="en-GB" sz="1200" dirty="0">
                <a:effectLst/>
                <a:latin typeface="+mn-lt"/>
                <a:ea typeface="Calibri"/>
                <a:cs typeface="Times New Roman"/>
              </a:rPr>
              <a:t>Use social media – e.g. Facebook ( can remain anonymous)</a:t>
            </a:r>
          </a:p>
          <a:p>
            <a:pPr marL="342900" lvl="0" indent="-342900">
              <a:lnSpc>
                <a:spcPct val="115000"/>
              </a:lnSpc>
              <a:spcAft>
                <a:spcPts val="0"/>
              </a:spcAft>
              <a:buFont typeface="Symbol"/>
              <a:buChar char=""/>
            </a:pPr>
            <a:r>
              <a:rPr lang="en-GB" sz="1200" dirty="0">
                <a:effectLst/>
                <a:latin typeface="+mn-lt"/>
                <a:ea typeface="Calibri"/>
                <a:cs typeface="Times New Roman"/>
              </a:rPr>
              <a:t>Job centre</a:t>
            </a:r>
          </a:p>
          <a:p>
            <a:pPr marL="342900" lvl="0" indent="-342900">
              <a:lnSpc>
                <a:spcPct val="115000"/>
              </a:lnSpc>
              <a:spcAft>
                <a:spcPts val="0"/>
              </a:spcAft>
              <a:buFont typeface="Symbol"/>
              <a:buChar char=""/>
            </a:pPr>
            <a:r>
              <a:rPr lang="en-GB" sz="1200" dirty="0">
                <a:effectLst/>
                <a:latin typeface="+mn-lt"/>
                <a:ea typeface="Calibri"/>
                <a:cs typeface="Times New Roman"/>
              </a:rPr>
              <a:t>Example: Newcastle futures – work coaching etc.</a:t>
            </a:r>
          </a:p>
          <a:p>
            <a:pPr marL="342900" lvl="0" indent="-342900">
              <a:lnSpc>
                <a:spcPct val="115000"/>
              </a:lnSpc>
              <a:spcAft>
                <a:spcPts val="0"/>
              </a:spcAft>
              <a:buFont typeface="Symbol"/>
              <a:buChar char=""/>
            </a:pPr>
            <a:r>
              <a:rPr lang="en-GB" sz="1200" dirty="0">
                <a:effectLst/>
                <a:latin typeface="+mn-lt"/>
                <a:ea typeface="Calibri"/>
                <a:cs typeface="Times New Roman"/>
              </a:rPr>
              <a:t>Community investment projects</a:t>
            </a:r>
          </a:p>
          <a:p>
            <a:pPr marL="742950" lvl="1" indent="-285750">
              <a:lnSpc>
                <a:spcPct val="115000"/>
              </a:lnSpc>
              <a:spcAft>
                <a:spcPts val="0"/>
              </a:spcAft>
              <a:buFont typeface="Courier New"/>
              <a:buChar char="o"/>
            </a:pPr>
            <a:r>
              <a:rPr lang="en-GB" sz="1200" dirty="0">
                <a:effectLst/>
                <a:latin typeface="+mn-lt"/>
                <a:ea typeface="Calibri"/>
                <a:cs typeface="Times New Roman"/>
              </a:rPr>
              <a:t>Men’s Pie Club (FB, LYNN, YHN CUIT CUAT, Walker Men’s Pie Club)</a:t>
            </a:r>
          </a:p>
          <a:p>
            <a:pPr marL="742950" lvl="1" indent="-285750">
              <a:lnSpc>
                <a:spcPct val="115000"/>
              </a:lnSpc>
              <a:spcAft>
                <a:spcPts val="0"/>
              </a:spcAft>
              <a:buFont typeface="Courier New"/>
              <a:buChar char="o"/>
            </a:pPr>
            <a:r>
              <a:rPr lang="en-GB" sz="1200" dirty="0">
                <a:effectLst/>
                <a:latin typeface="+mn-lt"/>
                <a:ea typeface="Calibri"/>
                <a:cs typeface="Times New Roman"/>
              </a:rPr>
              <a:t>Community allotments – link to existing hobbies</a:t>
            </a:r>
          </a:p>
          <a:p>
            <a:pPr marL="342900" lvl="0" indent="-342900">
              <a:lnSpc>
                <a:spcPct val="115000"/>
              </a:lnSpc>
              <a:spcAft>
                <a:spcPts val="0"/>
              </a:spcAft>
              <a:buFont typeface="Symbol"/>
              <a:buChar char=""/>
            </a:pPr>
            <a:r>
              <a:rPr lang="en-GB" sz="1200" dirty="0">
                <a:effectLst/>
                <a:latin typeface="+mn-lt"/>
                <a:ea typeface="Calibri"/>
                <a:cs typeface="Times New Roman"/>
              </a:rPr>
              <a:t>Schools, GP’s Job centres </a:t>
            </a:r>
          </a:p>
          <a:p>
            <a:pPr marL="742950" lvl="1" indent="-285750">
              <a:lnSpc>
                <a:spcPct val="115000"/>
              </a:lnSpc>
              <a:spcAft>
                <a:spcPts val="0"/>
              </a:spcAft>
              <a:buFont typeface="Courier New"/>
              <a:buChar char="o"/>
            </a:pPr>
            <a:r>
              <a:rPr lang="en-GB" sz="1200" dirty="0">
                <a:effectLst/>
                <a:latin typeface="+mn-lt"/>
                <a:ea typeface="Calibri"/>
                <a:cs typeface="Times New Roman"/>
              </a:rPr>
              <a:t>Go to them</a:t>
            </a:r>
          </a:p>
          <a:p>
            <a:pPr marL="742950" lvl="1" indent="-285750">
              <a:lnSpc>
                <a:spcPct val="115000"/>
              </a:lnSpc>
              <a:spcAft>
                <a:spcPts val="0"/>
              </a:spcAft>
              <a:buFont typeface="Courier New"/>
              <a:buChar char="o"/>
            </a:pPr>
            <a:r>
              <a:rPr lang="en-GB" sz="1200" dirty="0">
                <a:effectLst/>
                <a:latin typeface="+mn-lt"/>
                <a:ea typeface="Calibri"/>
                <a:cs typeface="Times New Roman"/>
              </a:rPr>
              <a:t>Adventure opportunities</a:t>
            </a:r>
          </a:p>
          <a:p>
            <a:pPr marL="342900" lvl="0" indent="-342900">
              <a:lnSpc>
                <a:spcPct val="115000"/>
              </a:lnSpc>
              <a:spcAft>
                <a:spcPts val="0"/>
              </a:spcAft>
              <a:buFont typeface="Symbol"/>
              <a:buChar char=""/>
            </a:pPr>
            <a:r>
              <a:rPr lang="en-GB" sz="1200" dirty="0">
                <a:effectLst/>
                <a:latin typeface="+mn-lt"/>
                <a:ea typeface="Calibri"/>
                <a:cs typeface="Times New Roman"/>
              </a:rPr>
              <a:t>Free basketball and other sports – tag activities on</a:t>
            </a:r>
          </a:p>
          <a:p>
            <a:pPr marL="342900" lvl="0" indent="-342900">
              <a:lnSpc>
                <a:spcPct val="115000"/>
              </a:lnSpc>
              <a:spcAft>
                <a:spcPts val="0"/>
              </a:spcAft>
              <a:buFont typeface="Symbol"/>
              <a:buChar char=""/>
            </a:pPr>
            <a:r>
              <a:rPr lang="en-GB" sz="1200" dirty="0">
                <a:effectLst/>
                <a:latin typeface="+mn-lt"/>
                <a:ea typeface="Calibri"/>
                <a:cs typeface="Times New Roman"/>
              </a:rPr>
              <a:t>Employability service/training/education</a:t>
            </a:r>
          </a:p>
          <a:p>
            <a:pPr marL="342900" lvl="0" indent="-342900">
              <a:lnSpc>
                <a:spcPct val="115000"/>
              </a:lnSpc>
              <a:spcAft>
                <a:spcPts val="1000"/>
              </a:spcAft>
              <a:buFont typeface="Symbol"/>
              <a:buChar char=""/>
            </a:pPr>
            <a:r>
              <a:rPr lang="en-GB" sz="1200" dirty="0">
                <a:effectLst/>
                <a:latin typeface="+mn-lt"/>
                <a:ea typeface="Calibri"/>
                <a:cs typeface="Times New Roman"/>
              </a:rPr>
              <a:t>Volunteering opportunities – food bank</a:t>
            </a:r>
          </a:p>
          <a:p>
            <a:pPr marL="0" lvl="0" indent="0">
              <a:lnSpc>
                <a:spcPct val="115000"/>
              </a:lnSpc>
              <a:spcAft>
                <a:spcPts val="1000"/>
              </a:spcAft>
              <a:buFont typeface="Symbol"/>
              <a:buNone/>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Ideas to increase engagement?</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1200" dirty="0">
                <a:effectLst/>
                <a:latin typeface="+mn-lt"/>
                <a:ea typeface="Calibri"/>
                <a:cs typeface="Times New Roman"/>
              </a:rPr>
              <a:t>Men’s Pie Club</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Making better use of technology, texting, social media</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Better promote the outcomes – “you said we did” via social media</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Doing short/snappy consultation, which doesn’t require time input</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Online collaboration tools</a:t>
            </a:r>
          </a:p>
          <a:p>
            <a:pPr marL="342900" lvl="0" indent="-342900">
              <a:lnSpc>
                <a:spcPct val="115000"/>
              </a:lnSpc>
              <a:spcAft>
                <a:spcPts val="1000"/>
              </a:spcAft>
              <a:buFont typeface="Symbol"/>
              <a:buChar char=""/>
            </a:pPr>
            <a:endParaRPr lang="en-GB" sz="1200" dirty="0">
              <a:effectLst/>
              <a:latin typeface="+mn-lt"/>
              <a:ea typeface="Calibri"/>
              <a:cs typeface="Times New Roman"/>
            </a:endParaRPr>
          </a:p>
          <a:p>
            <a:pPr marL="0" lvl="0" indent="0">
              <a:lnSpc>
                <a:spcPct val="115000"/>
              </a:lnSpc>
              <a:spcAft>
                <a:spcPts val="1000"/>
              </a:spcAft>
              <a:buFont typeface="Symbol"/>
              <a:buNone/>
            </a:pPr>
            <a:endParaRPr lang="en-GB" sz="1200" dirty="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313A96DC-DA42-EA48-9B3B-135511C9E4E3}" type="slidenum">
              <a:rPr lang="en-US" smtClean="0"/>
              <a:t>7</a:t>
            </a:fld>
            <a:endParaRPr lang="en-US" dirty="0"/>
          </a:p>
        </p:txBody>
      </p:sp>
    </p:spTree>
    <p:extLst>
      <p:ext uri="{BB962C8B-B14F-4D97-AF65-F5344CB8AC3E}">
        <p14:creationId xmlns:p14="http://schemas.microsoft.com/office/powerpoint/2010/main" val="3424471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Symbol"/>
              <a:buNone/>
            </a:pPr>
            <a:r>
              <a:rPr lang="en-GB" sz="1200" b="1" dirty="0">
                <a:effectLst/>
                <a:latin typeface="+mn-lt"/>
                <a:ea typeface="Calibri"/>
                <a:cs typeface="Times New Roman"/>
              </a:rPr>
              <a:t>Discussion and ideas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are their barriers?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matters to them?</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How do they already engage with other services?</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What are your ideas to increase their engagement?</a:t>
            </a:r>
            <a:endParaRPr lang="en-US" sz="1200" dirty="0">
              <a:effectLst/>
              <a:latin typeface="+mn-lt"/>
              <a:cs typeface="Times New Roman"/>
            </a:endParaRPr>
          </a:p>
          <a:p>
            <a:pPr>
              <a:lnSpc>
                <a:spcPct val="115000"/>
              </a:lnSpc>
              <a:spcAft>
                <a:spcPts val="1000"/>
              </a:spcAft>
            </a:pPr>
            <a:endParaRPr lang="en-US" sz="1200" u="sng"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Barriers</a:t>
            </a:r>
            <a:endParaRPr lang="en-GB" sz="1200" dirty="0">
              <a:effectLst/>
              <a:latin typeface="+mn-lt"/>
              <a:ea typeface="Calibri"/>
              <a:cs typeface="Times New Roman"/>
            </a:endParaRP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Expectations to represent all BME if you’re from one of large groups, e.g.</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A polish person to speak for all central/eastern Europeans</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Language + accent</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Culture</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Not interested in integration</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Experience of discrimination</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Lack of encouraging signals/actions targeted at those specific groups</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Language + communications</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Cultural issues</a:t>
            </a: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Religion</a:t>
            </a: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Women not allowed to speak up</a:t>
            </a: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Inclusivity</a:t>
            </a:r>
          </a:p>
          <a:p>
            <a:pPr marL="628650" marR="0" lvl="1"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Women not allowed to mix with men</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Being different</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Child minding from their ethnic group</a:t>
            </a:r>
          </a:p>
          <a:p>
            <a:pPr marL="17145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Language coms, cultural – women</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Expected to represent all BAME groups = barrier and not realistic</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Communicate with schools – needs English classes when kids are there</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Being understood  &amp; feeling involved included child minder + translation</a:t>
            </a:r>
          </a:p>
          <a:p>
            <a:pPr marL="342900" marR="0" lvl="0" indent="-342900" algn="l" defTabSz="914400" rtl="0" eaLnBrk="1" fontAlgn="auto" latinLnBrk="0" hangingPunct="1">
              <a:lnSpc>
                <a:spcPct val="115000"/>
              </a:lnSpc>
              <a:spcBef>
                <a:spcPts val="0"/>
              </a:spcBef>
              <a:spcAft>
                <a:spcPts val="1000"/>
              </a:spcAft>
              <a:buClrTx/>
              <a:buSzTx/>
              <a:buFont typeface="Symbol"/>
              <a:buChar char=""/>
              <a:tabLst/>
              <a:defRPr/>
            </a:pPr>
            <a:endParaRPr kumimoji="0" lang="en-GB" sz="1200" b="0" i="0" u="none" strike="noStrike" kern="1200" cap="none" spc="0" normalizeH="0" baseline="0" noProof="0" dirty="0">
              <a:ln>
                <a:noFill/>
              </a:ln>
              <a:solidFill>
                <a:prstClr val="black"/>
              </a:solidFill>
              <a:effectLst/>
              <a:uLnTx/>
              <a:uFillTx/>
              <a:latin typeface="+mn-lt"/>
              <a:ea typeface="Calibri"/>
              <a:cs typeface="Times New Roman"/>
            </a:endParaRPr>
          </a:p>
          <a:p>
            <a:pPr>
              <a:lnSpc>
                <a:spcPct val="115000"/>
              </a:lnSpc>
              <a:spcAft>
                <a:spcPts val="1000"/>
              </a:spcAft>
            </a:pPr>
            <a:endParaRPr lang="en-GB" sz="1200" u="sng"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What matters?</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Being within their community to have support network</a:t>
            </a:r>
          </a:p>
          <a:p>
            <a:pPr marL="342900" lvl="0" indent="-342900">
              <a:lnSpc>
                <a:spcPct val="115000"/>
              </a:lnSpc>
              <a:spcAft>
                <a:spcPts val="0"/>
              </a:spcAft>
              <a:buFont typeface="Symbol"/>
              <a:buChar char=""/>
            </a:pPr>
            <a:r>
              <a:rPr lang="en-GB" sz="1200" dirty="0">
                <a:effectLst/>
                <a:latin typeface="+mn-lt"/>
                <a:ea typeface="Calibri"/>
                <a:cs typeface="Times New Roman"/>
              </a:rPr>
              <a:t>To be treated equally and fairly</a:t>
            </a:r>
          </a:p>
          <a:p>
            <a:pPr marL="342900" lvl="0" indent="-342900">
              <a:lnSpc>
                <a:spcPct val="115000"/>
              </a:lnSpc>
              <a:spcAft>
                <a:spcPts val="1000"/>
              </a:spcAft>
              <a:buFont typeface="Symbol"/>
              <a:buChar char=""/>
            </a:pPr>
            <a:r>
              <a:rPr lang="en-GB" sz="1200" dirty="0">
                <a:effectLst/>
                <a:latin typeface="+mn-lt"/>
                <a:ea typeface="Calibri"/>
                <a:cs typeface="Times New Roman"/>
              </a:rPr>
              <a:t>Respect and take into consideration cultural differences, especially in situation of conflicts, e.g. approach to childcare</a:t>
            </a:r>
          </a:p>
          <a:p>
            <a:pPr marL="342900" lvl="0" indent="-342900">
              <a:lnSpc>
                <a:spcPct val="115000"/>
              </a:lnSpc>
              <a:spcAft>
                <a:spcPts val="0"/>
              </a:spcAft>
              <a:buFont typeface="Symbol"/>
              <a:buChar char=""/>
            </a:pPr>
            <a:r>
              <a:rPr lang="en-GB" sz="1200" dirty="0">
                <a:effectLst/>
                <a:latin typeface="+mn-lt"/>
                <a:ea typeface="Calibri"/>
                <a:cs typeface="Times New Roman"/>
              </a:rPr>
              <a:t>Having a voice</a:t>
            </a:r>
          </a:p>
          <a:p>
            <a:pPr marL="342900" lvl="0" indent="-342900">
              <a:lnSpc>
                <a:spcPct val="115000"/>
              </a:lnSpc>
              <a:spcAft>
                <a:spcPts val="0"/>
              </a:spcAft>
              <a:buFont typeface="Symbol"/>
              <a:buChar char=""/>
            </a:pPr>
            <a:r>
              <a:rPr lang="en-GB" sz="1200" dirty="0">
                <a:effectLst/>
                <a:latin typeface="+mn-lt"/>
                <a:ea typeface="Calibri"/>
                <a:cs typeface="Times New Roman"/>
              </a:rPr>
              <a:t>Being accepted</a:t>
            </a:r>
          </a:p>
          <a:p>
            <a:pPr marL="342900" lvl="0" indent="-342900">
              <a:lnSpc>
                <a:spcPct val="115000"/>
              </a:lnSpc>
              <a:spcAft>
                <a:spcPts val="0"/>
              </a:spcAft>
              <a:buFont typeface="Symbol"/>
              <a:buChar char=""/>
            </a:pPr>
            <a:r>
              <a:rPr lang="en-GB" sz="1200" dirty="0">
                <a:effectLst/>
                <a:latin typeface="+mn-lt"/>
                <a:ea typeface="Calibri"/>
                <a:cs typeface="Times New Roman"/>
              </a:rPr>
              <a:t>Being understood (translation)</a:t>
            </a:r>
          </a:p>
          <a:p>
            <a:pPr marL="342900" lvl="0" indent="-342900">
              <a:lnSpc>
                <a:spcPct val="115000"/>
              </a:lnSpc>
              <a:spcAft>
                <a:spcPts val="0"/>
              </a:spcAft>
              <a:buFont typeface="Symbol"/>
              <a:buChar char=""/>
            </a:pPr>
            <a:r>
              <a:rPr lang="en-GB" sz="1200" dirty="0">
                <a:effectLst/>
                <a:latin typeface="+mn-lt"/>
                <a:ea typeface="Calibri"/>
                <a:cs typeface="Times New Roman"/>
              </a:rPr>
              <a:t>Feeling included</a:t>
            </a:r>
          </a:p>
          <a:p>
            <a:pPr marL="342900" lvl="0" indent="-342900">
              <a:lnSpc>
                <a:spcPct val="115000"/>
              </a:lnSpc>
              <a:spcAft>
                <a:spcPts val="0"/>
              </a:spcAft>
              <a:buFont typeface="Symbol"/>
              <a:buChar char=""/>
            </a:pPr>
            <a:r>
              <a:rPr lang="en-GB" sz="1200" dirty="0">
                <a:effectLst/>
                <a:latin typeface="+mn-lt"/>
                <a:ea typeface="Calibri"/>
                <a:cs typeface="Times New Roman"/>
              </a:rPr>
              <a:t>Respect from others outside their community</a:t>
            </a:r>
          </a:p>
          <a:p>
            <a:pPr marL="342900" lvl="0" indent="-342900">
              <a:lnSpc>
                <a:spcPct val="115000"/>
              </a:lnSpc>
              <a:spcAft>
                <a:spcPts val="0"/>
              </a:spcAft>
              <a:buFont typeface="Symbol"/>
              <a:buChar char=""/>
            </a:pPr>
            <a:r>
              <a:rPr lang="en-GB" sz="1200" dirty="0">
                <a:effectLst/>
                <a:latin typeface="+mn-lt"/>
                <a:ea typeface="Calibri"/>
                <a:cs typeface="Times New Roman"/>
              </a:rPr>
              <a:t>Being valued with the community</a:t>
            </a:r>
          </a:p>
          <a:p>
            <a:pPr marL="342900" lvl="0" indent="-342900">
              <a:lnSpc>
                <a:spcPct val="115000"/>
              </a:lnSpc>
              <a:spcAft>
                <a:spcPts val="1000"/>
              </a:spcAft>
              <a:buFont typeface="Symbol"/>
              <a:buChar char=""/>
            </a:pPr>
            <a:r>
              <a:rPr lang="en-GB" sz="1200" dirty="0">
                <a:effectLst/>
                <a:latin typeface="+mn-lt"/>
                <a:ea typeface="Calibri"/>
                <a:cs typeface="Times New Roman"/>
              </a:rPr>
              <a:t>Need to be treated like everyone else</a:t>
            </a:r>
          </a:p>
          <a:p>
            <a:pPr>
              <a:lnSpc>
                <a:spcPct val="115000"/>
              </a:lnSpc>
              <a:spcAft>
                <a:spcPts val="1000"/>
              </a:spcAft>
            </a:pPr>
            <a:endParaRPr lang="en-GB" sz="1200" u="sng"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How do they already engage?</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NHS</a:t>
            </a:r>
          </a:p>
          <a:p>
            <a:pPr marL="342900" lvl="0" indent="-342900">
              <a:lnSpc>
                <a:spcPct val="115000"/>
              </a:lnSpc>
              <a:spcAft>
                <a:spcPts val="0"/>
              </a:spcAft>
              <a:buFont typeface="Symbol"/>
              <a:buChar char=""/>
            </a:pPr>
            <a:r>
              <a:rPr lang="en-GB" sz="1200" dirty="0">
                <a:effectLst/>
                <a:latin typeface="+mn-lt"/>
                <a:ea typeface="Calibri"/>
                <a:cs typeface="Times New Roman"/>
              </a:rPr>
              <a:t>Schools</a:t>
            </a:r>
          </a:p>
          <a:p>
            <a:pPr marL="342900" lvl="0" indent="-342900">
              <a:lnSpc>
                <a:spcPct val="115000"/>
              </a:lnSpc>
              <a:spcAft>
                <a:spcPts val="0"/>
              </a:spcAft>
              <a:buFont typeface="Symbol"/>
              <a:buChar char=""/>
            </a:pPr>
            <a:r>
              <a:rPr lang="en-GB" sz="1200" dirty="0">
                <a:effectLst/>
                <a:latin typeface="+mn-lt"/>
                <a:ea typeface="Calibri"/>
                <a:cs typeface="Times New Roman"/>
              </a:rPr>
              <a:t>Social services</a:t>
            </a:r>
          </a:p>
          <a:p>
            <a:pPr marL="342900" lvl="0" indent="-342900">
              <a:lnSpc>
                <a:spcPct val="115000"/>
              </a:lnSpc>
              <a:spcAft>
                <a:spcPts val="1000"/>
              </a:spcAft>
              <a:buFont typeface="Symbol"/>
              <a:buChar char=""/>
            </a:pPr>
            <a:r>
              <a:rPr lang="en-GB" sz="1200" dirty="0">
                <a:effectLst/>
                <a:latin typeface="+mn-lt"/>
                <a:ea typeface="Calibri"/>
                <a:cs typeface="Times New Roman"/>
              </a:rPr>
              <a:t>Community specific groups</a:t>
            </a:r>
          </a:p>
          <a:p>
            <a:pPr marL="342900" lvl="0" indent="-342900">
              <a:lnSpc>
                <a:spcPct val="115000"/>
              </a:lnSpc>
              <a:spcAft>
                <a:spcPts val="0"/>
              </a:spcAft>
              <a:buFont typeface="Symbol"/>
              <a:buChar char=""/>
            </a:pPr>
            <a:r>
              <a:rPr lang="en-GB" sz="1200" dirty="0">
                <a:effectLst/>
                <a:latin typeface="+mn-lt"/>
                <a:ea typeface="Calibri"/>
                <a:cs typeface="Times New Roman"/>
              </a:rPr>
              <a:t>Through their religious groups</a:t>
            </a:r>
          </a:p>
          <a:p>
            <a:pPr marL="342900" lvl="0" indent="-342900">
              <a:lnSpc>
                <a:spcPct val="115000"/>
              </a:lnSpc>
              <a:spcAft>
                <a:spcPts val="0"/>
              </a:spcAft>
              <a:buFont typeface="Symbol"/>
              <a:buChar char=""/>
            </a:pPr>
            <a:r>
              <a:rPr lang="en-GB" sz="1200" dirty="0">
                <a:effectLst/>
                <a:latin typeface="+mn-lt"/>
                <a:ea typeface="Calibri"/>
                <a:cs typeface="Times New Roman"/>
              </a:rPr>
              <a:t>Council + health</a:t>
            </a:r>
          </a:p>
          <a:p>
            <a:pPr marL="342900" lvl="0" indent="-342900">
              <a:lnSpc>
                <a:spcPct val="115000"/>
              </a:lnSpc>
              <a:spcAft>
                <a:spcPts val="0"/>
              </a:spcAft>
              <a:buFont typeface="Symbol"/>
              <a:buChar char=""/>
            </a:pPr>
            <a:r>
              <a:rPr lang="en-GB" sz="1200" dirty="0">
                <a:effectLst/>
                <a:latin typeface="+mn-lt"/>
                <a:ea typeface="Calibri"/>
                <a:cs typeface="Times New Roman"/>
              </a:rPr>
              <a:t>Outreach facilitators</a:t>
            </a:r>
          </a:p>
          <a:p>
            <a:pPr marL="342900" lvl="0" indent="-342900">
              <a:lnSpc>
                <a:spcPct val="115000"/>
              </a:lnSpc>
              <a:spcAft>
                <a:spcPts val="1000"/>
              </a:spcAft>
              <a:buFont typeface="Symbol"/>
              <a:buChar char=""/>
            </a:pPr>
            <a:r>
              <a:rPr lang="en-GB" sz="1200" dirty="0">
                <a:effectLst/>
                <a:latin typeface="+mn-lt"/>
                <a:ea typeface="Calibri"/>
                <a:cs typeface="Times New Roman"/>
              </a:rPr>
              <a:t>Education</a:t>
            </a:r>
          </a:p>
          <a:p>
            <a:pPr>
              <a:lnSpc>
                <a:spcPct val="115000"/>
              </a:lnSpc>
              <a:spcAft>
                <a:spcPts val="1000"/>
              </a:spcAft>
            </a:pPr>
            <a:endParaRPr lang="en-GB" sz="1200" u="sng"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Ideas to increase engagement?</a:t>
            </a:r>
            <a:endParaRPr lang="en-GB" sz="1200" dirty="0">
              <a:effectLst/>
              <a:latin typeface="+mn-lt"/>
              <a:ea typeface="Calibri"/>
              <a:cs typeface="Times New Roman"/>
            </a:endParaRPr>
          </a:p>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n-GB" sz="1200" dirty="0">
                <a:effectLst/>
                <a:latin typeface="+mn-lt"/>
                <a:ea typeface="Calibri"/>
                <a:cs typeface="Times New Roman"/>
              </a:rPr>
              <a:t>Visit centres to understand culture &amp; religion – myth bust</a:t>
            </a:r>
          </a:p>
          <a:p>
            <a:pPr marL="342900" lvl="0" indent="-342900">
              <a:lnSpc>
                <a:spcPct val="115000"/>
              </a:lnSpc>
              <a:spcAft>
                <a:spcPts val="0"/>
              </a:spcAft>
              <a:buFont typeface="Symbol"/>
              <a:buChar char=""/>
            </a:pPr>
            <a:r>
              <a:rPr lang="en-GB" sz="1200" dirty="0">
                <a:effectLst/>
                <a:latin typeface="+mn-lt"/>
                <a:ea typeface="Calibri"/>
                <a:cs typeface="Times New Roman"/>
              </a:rPr>
              <a:t>Communicate and cooperate with schools to identify needs and improvement opportunities, e.g. English classes for stay at home parents/carers at the same time as lessons</a:t>
            </a:r>
          </a:p>
          <a:p>
            <a:pPr marL="342900" lvl="0" indent="-342900">
              <a:lnSpc>
                <a:spcPct val="115000"/>
              </a:lnSpc>
              <a:spcAft>
                <a:spcPts val="0"/>
              </a:spcAft>
              <a:buFont typeface="Symbol"/>
              <a:buChar char=""/>
            </a:pPr>
            <a:r>
              <a:rPr lang="en-GB" sz="1200" dirty="0">
                <a:effectLst/>
                <a:latin typeface="+mn-lt"/>
                <a:ea typeface="Calibri"/>
                <a:cs typeface="Times New Roman"/>
              </a:rPr>
              <a:t>Sports events on any event with intergenerational interaction i.e. younger older</a:t>
            </a:r>
          </a:p>
          <a:p>
            <a:pPr marL="342900" lvl="0" indent="-342900">
              <a:lnSpc>
                <a:spcPct val="115000"/>
              </a:lnSpc>
              <a:spcAft>
                <a:spcPts val="0"/>
              </a:spcAft>
              <a:buFont typeface="Symbol"/>
              <a:buChar char=""/>
            </a:pPr>
            <a:r>
              <a:rPr lang="en-GB" sz="1200" dirty="0">
                <a:effectLst/>
                <a:latin typeface="+mn-lt"/>
                <a:ea typeface="Calibri"/>
                <a:cs typeface="Times New Roman"/>
              </a:rPr>
              <a:t>Cooperate with communicate midwifes + nurses</a:t>
            </a:r>
          </a:p>
          <a:p>
            <a:pPr marL="342900" lvl="0" indent="-342900">
              <a:lnSpc>
                <a:spcPct val="115000"/>
              </a:lnSpc>
              <a:spcAft>
                <a:spcPts val="1000"/>
              </a:spcAft>
              <a:buFont typeface="Symbol"/>
              <a:buChar char=""/>
            </a:pPr>
            <a:r>
              <a:rPr lang="en-GB" sz="1200" dirty="0">
                <a:effectLst/>
                <a:latin typeface="+mn-lt"/>
                <a:ea typeface="Calibri"/>
                <a:cs typeface="Times New Roman"/>
              </a:rPr>
              <a:t>Cooperate with charities involved with BME groups</a:t>
            </a:r>
          </a:p>
          <a:p>
            <a:pPr marL="342900" lvl="0" indent="-342900">
              <a:lnSpc>
                <a:spcPct val="115000"/>
              </a:lnSpc>
              <a:spcAft>
                <a:spcPts val="0"/>
              </a:spcAft>
              <a:buFont typeface="Symbol"/>
              <a:buChar char=""/>
            </a:pPr>
            <a:r>
              <a:rPr lang="en-GB" sz="1200" dirty="0">
                <a:effectLst/>
                <a:latin typeface="+mn-lt"/>
                <a:ea typeface="Calibri"/>
                <a:cs typeface="Times New Roman"/>
              </a:rPr>
              <a:t>Visiting religious centres</a:t>
            </a:r>
          </a:p>
          <a:p>
            <a:pPr marL="342900" lvl="0" indent="-342900">
              <a:lnSpc>
                <a:spcPct val="115000"/>
              </a:lnSpc>
              <a:spcAft>
                <a:spcPts val="0"/>
              </a:spcAft>
              <a:buFont typeface="Symbol"/>
              <a:buChar char=""/>
            </a:pPr>
            <a:r>
              <a:rPr lang="en-GB" sz="1200" dirty="0">
                <a:effectLst/>
                <a:latin typeface="+mn-lt"/>
                <a:ea typeface="Calibri"/>
                <a:cs typeface="Times New Roman"/>
              </a:rPr>
              <a:t>Have people from different BAME groups come to talk at forums, to break down barriers + myth bust about other ethnic groups</a:t>
            </a:r>
          </a:p>
          <a:p>
            <a:pPr marL="342900" lvl="0" indent="-342900">
              <a:lnSpc>
                <a:spcPct val="115000"/>
              </a:lnSpc>
              <a:spcAft>
                <a:spcPts val="1000"/>
              </a:spcAft>
              <a:buFont typeface="Symbol"/>
              <a:buChar char=""/>
            </a:pPr>
            <a:r>
              <a:rPr lang="en-GB" sz="1200" dirty="0">
                <a:effectLst/>
                <a:latin typeface="+mn-lt"/>
                <a:ea typeface="Calibri"/>
                <a:cs typeface="Times New Roman"/>
              </a:rPr>
              <a:t>Work with other multi agencies – e.g. police, health council</a:t>
            </a:r>
          </a:p>
          <a:p>
            <a:pPr marL="0" lvl="0" indent="0">
              <a:lnSpc>
                <a:spcPct val="115000"/>
              </a:lnSpc>
              <a:spcAft>
                <a:spcPts val="1000"/>
              </a:spcAft>
              <a:buFont typeface="Symbol"/>
              <a:buNone/>
            </a:pPr>
            <a:endParaRPr lang="en-GB" sz="1200" dirty="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313A96DC-DA42-EA48-9B3B-135511C9E4E3}" type="slidenum">
              <a:rPr lang="en-US" smtClean="0"/>
              <a:t>8</a:t>
            </a:fld>
            <a:endParaRPr lang="en-US" dirty="0"/>
          </a:p>
        </p:txBody>
      </p:sp>
    </p:spTree>
    <p:extLst>
      <p:ext uri="{BB962C8B-B14F-4D97-AF65-F5344CB8AC3E}">
        <p14:creationId xmlns:p14="http://schemas.microsoft.com/office/powerpoint/2010/main" val="1521289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Symbol"/>
              <a:buNone/>
            </a:pPr>
            <a:r>
              <a:rPr lang="en-GB" sz="1200" b="1" dirty="0">
                <a:effectLst/>
                <a:latin typeface="+mn-lt"/>
                <a:ea typeface="Calibri"/>
                <a:cs typeface="Times New Roman"/>
              </a:rPr>
              <a:t>Discussion and ideas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are their barriers?</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What matters to them?</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How do they already engage with other services?</a:t>
            </a: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dirty="0"/>
              <a:t>What are your ideas to increase their engagement?</a:t>
            </a:r>
          </a:p>
          <a:p>
            <a:pPr>
              <a:lnSpc>
                <a:spcPct val="115000"/>
              </a:lnSpc>
              <a:spcAft>
                <a:spcPts val="1000"/>
              </a:spcAft>
            </a:pPr>
            <a:endParaRPr lang="en-GB" sz="1200" dirty="0">
              <a:effectLst/>
              <a:latin typeface="+mn-lt"/>
              <a:ea typeface="Calibri"/>
              <a:cs typeface="Times New Roman"/>
            </a:endParaRPr>
          </a:p>
          <a:p>
            <a:pPr>
              <a:lnSpc>
                <a:spcPct val="115000"/>
              </a:lnSpc>
              <a:spcAft>
                <a:spcPts val="1000"/>
              </a:spcAft>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Who might they be?</a:t>
            </a:r>
            <a:endParaRPr lang="en-GB" sz="1200" dirty="0">
              <a:effectLst/>
              <a:latin typeface="+mn-lt"/>
              <a:ea typeface="Calibri"/>
              <a:cs typeface="Times New Roman"/>
            </a:endParaRPr>
          </a:p>
          <a:p>
            <a:pPr marL="342900" lvl="0" indent="-342900">
              <a:lnSpc>
                <a:spcPct val="115000"/>
              </a:lnSpc>
              <a:spcAft>
                <a:spcPts val="1000"/>
              </a:spcAft>
              <a:buFont typeface="Symbol"/>
              <a:buChar char=""/>
            </a:pPr>
            <a:r>
              <a:rPr lang="en-GB" sz="1200" dirty="0">
                <a:effectLst/>
                <a:latin typeface="+mn-lt"/>
                <a:ea typeface="Calibri"/>
                <a:cs typeface="Times New Roman"/>
              </a:rPr>
              <a:t>Asylum/Refugee/migration/i.e. Syrian/Palestinian – new immigrants in communities</a:t>
            </a:r>
          </a:p>
          <a:p>
            <a:pPr>
              <a:lnSpc>
                <a:spcPct val="115000"/>
              </a:lnSpc>
              <a:spcAft>
                <a:spcPts val="1000"/>
              </a:spcAft>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Barriers</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Perception</a:t>
            </a:r>
          </a:p>
          <a:p>
            <a:pPr marL="342900" lvl="0" indent="-342900">
              <a:lnSpc>
                <a:spcPct val="115000"/>
              </a:lnSpc>
              <a:spcAft>
                <a:spcPts val="0"/>
              </a:spcAft>
              <a:buFont typeface="Symbol"/>
              <a:buChar char=""/>
            </a:pPr>
            <a:r>
              <a:rPr lang="en-GB" sz="1200" dirty="0">
                <a:effectLst/>
                <a:latin typeface="+mn-lt"/>
                <a:ea typeface="Calibri"/>
                <a:cs typeface="Times New Roman"/>
              </a:rPr>
              <a:t>Language</a:t>
            </a:r>
          </a:p>
          <a:p>
            <a:pPr marL="342900" lvl="0" indent="-342900">
              <a:lnSpc>
                <a:spcPct val="115000"/>
              </a:lnSpc>
              <a:spcAft>
                <a:spcPts val="0"/>
              </a:spcAft>
              <a:buFont typeface="Symbol"/>
              <a:buChar char=""/>
            </a:pPr>
            <a:r>
              <a:rPr lang="en-GB" sz="1200" dirty="0">
                <a:effectLst/>
                <a:latin typeface="+mn-lt"/>
                <a:ea typeface="Calibri"/>
                <a:cs typeface="Times New Roman"/>
              </a:rPr>
              <a:t>Political correctness</a:t>
            </a:r>
          </a:p>
          <a:p>
            <a:pPr marL="342900" lvl="0" indent="-342900">
              <a:lnSpc>
                <a:spcPct val="115000"/>
              </a:lnSpc>
              <a:spcAft>
                <a:spcPts val="0"/>
              </a:spcAft>
              <a:buFont typeface="Symbol"/>
              <a:buChar char=""/>
            </a:pPr>
            <a:r>
              <a:rPr lang="en-GB" sz="1200" dirty="0">
                <a:effectLst/>
                <a:latin typeface="+mn-lt"/>
                <a:ea typeface="Calibri"/>
                <a:cs typeface="Times New Roman"/>
              </a:rPr>
              <a:t>Cultural differences</a:t>
            </a:r>
          </a:p>
          <a:p>
            <a:pPr marL="342900" lvl="0" indent="-342900">
              <a:lnSpc>
                <a:spcPct val="115000"/>
              </a:lnSpc>
              <a:spcAft>
                <a:spcPts val="0"/>
              </a:spcAft>
              <a:buFont typeface="Symbol"/>
              <a:buChar char=""/>
            </a:pPr>
            <a:r>
              <a:rPr lang="en-GB" sz="1200" dirty="0">
                <a:effectLst/>
                <a:latin typeface="+mn-lt"/>
                <a:ea typeface="Calibri"/>
                <a:cs typeface="Times New Roman"/>
              </a:rPr>
              <a:t>Facilities for children?</a:t>
            </a:r>
          </a:p>
          <a:p>
            <a:pPr marL="342900" lvl="0" indent="-342900">
              <a:lnSpc>
                <a:spcPct val="115000"/>
              </a:lnSpc>
              <a:spcAft>
                <a:spcPts val="0"/>
              </a:spcAft>
              <a:buFont typeface="Symbol"/>
              <a:buChar char=""/>
            </a:pPr>
            <a:r>
              <a:rPr lang="en-GB" sz="1200" dirty="0">
                <a:effectLst/>
                <a:latin typeface="+mn-lt"/>
                <a:ea typeface="Calibri"/>
                <a:cs typeface="Times New Roman"/>
              </a:rPr>
              <a:t>Isolation (community areas)</a:t>
            </a:r>
          </a:p>
          <a:p>
            <a:pPr marL="342900" lvl="0" indent="-342900">
              <a:lnSpc>
                <a:spcPct val="115000"/>
              </a:lnSpc>
              <a:spcAft>
                <a:spcPts val="0"/>
              </a:spcAft>
              <a:buFont typeface="Symbol"/>
              <a:buChar char=""/>
            </a:pPr>
            <a:r>
              <a:rPr lang="en-GB" sz="1200" dirty="0">
                <a:effectLst/>
                <a:latin typeface="+mn-lt"/>
                <a:ea typeface="Calibri"/>
                <a:cs typeface="Times New Roman"/>
              </a:rPr>
              <a:t>Lack of understanding how to …</a:t>
            </a:r>
          </a:p>
          <a:p>
            <a:pPr marL="342900" lvl="0" indent="-342900">
              <a:lnSpc>
                <a:spcPct val="115000"/>
              </a:lnSpc>
              <a:spcAft>
                <a:spcPts val="1000"/>
              </a:spcAft>
              <a:buFont typeface="Symbol"/>
              <a:buChar char=""/>
            </a:pPr>
            <a:r>
              <a:rPr lang="en-GB" sz="1200" dirty="0">
                <a:effectLst/>
                <a:latin typeface="+mn-lt"/>
                <a:ea typeface="Calibri"/>
                <a:cs typeface="Times New Roman"/>
              </a:rPr>
              <a:t>Religious differences</a:t>
            </a:r>
            <a:endParaRPr lang="en-GB" sz="1200" u="sng" dirty="0">
              <a:effectLst/>
              <a:latin typeface="+mn-lt"/>
              <a:ea typeface="Calibri"/>
              <a:cs typeface="Times New Roman"/>
            </a:endParaRPr>
          </a:p>
          <a:p>
            <a:pPr marL="342900" lvl="0" indent="-342900">
              <a:lnSpc>
                <a:spcPct val="115000"/>
              </a:lnSpc>
              <a:spcAft>
                <a:spcPts val="1000"/>
              </a:spcAft>
              <a:buFont typeface="Symbol"/>
              <a:buChar char=""/>
            </a:pPr>
            <a:r>
              <a:rPr lang="en-GB" sz="1200" dirty="0">
                <a:effectLst/>
                <a:latin typeface="+mn-lt"/>
                <a:ea typeface="Calibri"/>
                <a:cs typeface="Times New Roman"/>
              </a:rPr>
              <a:t>Language/awareness/culture/fear/shame/other priorities (visa/work…) not part of community/isolation (Inc. Digital)/conference</a:t>
            </a:r>
          </a:p>
          <a:p>
            <a:pPr>
              <a:lnSpc>
                <a:spcPct val="115000"/>
              </a:lnSpc>
              <a:spcAft>
                <a:spcPts val="1000"/>
              </a:spcAft>
            </a:pPr>
            <a:endParaRPr lang="en-GB" sz="1200" u="sng"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What matters?</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Feeling safe</a:t>
            </a:r>
          </a:p>
          <a:p>
            <a:pPr marL="342900" lvl="0" indent="-342900">
              <a:lnSpc>
                <a:spcPct val="115000"/>
              </a:lnSpc>
              <a:spcAft>
                <a:spcPts val="0"/>
              </a:spcAft>
              <a:buFont typeface="Symbol"/>
              <a:buChar char=""/>
            </a:pPr>
            <a:r>
              <a:rPr lang="en-GB" sz="1200" dirty="0">
                <a:effectLst/>
                <a:latin typeface="+mn-lt"/>
                <a:ea typeface="Calibri"/>
                <a:cs typeface="Times New Roman"/>
              </a:rPr>
              <a:t>Fitting in/being accepted</a:t>
            </a:r>
          </a:p>
          <a:p>
            <a:pPr marL="342900" lvl="0" indent="-342900">
              <a:lnSpc>
                <a:spcPct val="115000"/>
              </a:lnSpc>
              <a:spcAft>
                <a:spcPts val="0"/>
              </a:spcAft>
              <a:buFont typeface="Symbol"/>
              <a:buChar char=""/>
            </a:pPr>
            <a:r>
              <a:rPr lang="en-GB" sz="1200" dirty="0">
                <a:effectLst/>
                <a:latin typeface="+mn-lt"/>
                <a:ea typeface="Calibri"/>
                <a:cs typeface="Times New Roman"/>
              </a:rPr>
              <a:t>Being understood</a:t>
            </a:r>
          </a:p>
          <a:p>
            <a:pPr marL="342900" lvl="0" indent="-342900">
              <a:lnSpc>
                <a:spcPct val="115000"/>
              </a:lnSpc>
              <a:spcAft>
                <a:spcPts val="1000"/>
              </a:spcAft>
              <a:buFont typeface="Symbol"/>
              <a:buChar char=""/>
            </a:pPr>
            <a:r>
              <a:rPr lang="en-GB" sz="1200" dirty="0">
                <a:effectLst/>
                <a:latin typeface="+mn-lt"/>
                <a:ea typeface="Calibri"/>
                <a:cs typeface="Times New Roman"/>
              </a:rPr>
              <a:t>Consideration of needs (cultural, physical etc.)</a:t>
            </a:r>
          </a:p>
          <a:p>
            <a:pPr marL="342900" lvl="0" indent="-342900">
              <a:lnSpc>
                <a:spcPct val="115000"/>
              </a:lnSpc>
              <a:spcAft>
                <a:spcPts val="1000"/>
              </a:spcAft>
              <a:buFont typeface="Symbol"/>
              <a:buChar char=""/>
            </a:pPr>
            <a:r>
              <a:rPr lang="en-GB" sz="1200" dirty="0">
                <a:effectLst/>
                <a:latin typeface="+mn-lt"/>
                <a:ea typeface="Calibri"/>
                <a:cs typeface="Times New Roman"/>
              </a:rPr>
              <a:t>Respect</a:t>
            </a:r>
          </a:p>
          <a:p>
            <a:pPr marL="342900" lvl="0" indent="-342900">
              <a:lnSpc>
                <a:spcPct val="115000"/>
              </a:lnSpc>
              <a:spcAft>
                <a:spcPts val="1000"/>
              </a:spcAft>
              <a:buFont typeface="Symbol"/>
              <a:buChar char=""/>
            </a:pPr>
            <a:r>
              <a:rPr lang="en-GB" sz="1200" dirty="0">
                <a:effectLst/>
                <a:latin typeface="+mn-lt"/>
                <a:ea typeface="Calibri"/>
                <a:cs typeface="Times New Roman"/>
              </a:rPr>
              <a:t>Security/stability/adapting to environment/understanding/learning new things (i.e. know do they function in a new environment)</a:t>
            </a:r>
          </a:p>
          <a:p>
            <a:pPr>
              <a:lnSpc>
                <a:spcPct val="115000"/>
              </a:lnSpc>
              <a:spcAft>
                <a:spcPts val="1000"/>
              </a:spcAft>
            </a:pPr>
            <a:endParaRPr lang="en-GB" sz="1200"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How do they engage with services?</a:t>
            </a:r>
            <a:endParaRPr lang="en-GB" sz="1200" dirty="0">
              <a:effectLst/>
              <a:latin typeface="+mn-lt"/>
              <a:ea typeface="Calibri"/>
              <a:cs typeface="Times New Roman"/>
            </a:endParaRPr>
          </a:p>
          <a:p>
            <a:pPr marL="342900" lvl="0" indent="-342900">
              <a:lnSpc>
                <a:spcPct val="115000"/>
              </a:lnSpc>
              <a:spcAft>
                <a:spcPts val="0"/>
              </a:spcAft>
              <a:buFont typeface="Symbol"/>
              <a:buChar char=""/>
            </a:pPr>
            <a:r>
              <a:rPr lang="en-GB" sz="1200" dirty="0">
                <a:effectLst/>
                <a:latin typeface="+mn-lt"/>
                <a:ea typeface="Calibri"/>
                <a:cs typeface="Times New Roman"/>
              </a:rPr>
              <a:t>Translation</a:t>
            </a:r>
          </a:p>
          <a:p>
            <a:pPr marL="342900" lvl="0" indent="-342900">
              <a:lnSpc>
                <a:spcPct val="115000"/>
              </a:lnSpc>
              <a:spcAft>
                <a:spcPts val="0"/>
              </a:spcAft>
              <a:buFont typeface="Symbol"/>
              <a:buChar char=""/>
            </a:pPr>
            <a:r>
              <a:rPr lang="en-GB" sz="1200" dirty="0">
                <a:effectLst/>
                <a:latin typeface="+mn-lt"/>
                <a:ea typeface="Calibri"/>
                <a:cs typeface="Times New Roman"/>
              </a:rPr>
              <a:t>Conversation clubs</a:t>
            </a:r>
          </a:p>
          <a:p>
            <a:pPr marL="342900" lvl="0" indent="-342900">
              <a:lnSpc>
                <a:spcPct val="115000"/>
              </a:lnSpc>
              <a:spcAft>
                <a:spcPts val="0"/>
              </a:spcAft>
              <a:buFont typeface="Symbol"/>
              <a:buChar char=""/>
            </a:pPr>
            <a:r>
              <a:rPr lang="en-GB" sz="1200" dirty="0">
                <a:effectLst/>
                <a:latin typeface="+mn-lt"/>
                <a:ea typeface="Calibri"/>
                <a:cs typeface="Times New Roman"/>
              </a:rPr>
              <a:t>Via schools (children)</a:t>
            </a:r>
          </a:p>
          <a:p>
            <a:pPr marL="342900" lvl="0" indent="-342900">
              <a:lnSpc>
                <a:spcPct val="115000"/>
              </a:lnSpc>
              <a:spcAft>
                <a:spcPts val="0"/>
              </a:spcAft>
              <a:buFont typeface="Symbol"/>
              <a:buChar char=""/>
            </a:pPr>
            <a:r>
              <a:rPr lang="en-GB" sz="1200" dirty="0">
                <a:effectLst/>
                <a:latin typeface="+mn-lt"/>
                <a:ea typeface="Calibri"/>
                <a:cs typeface="Times New Roman"/>
              </a:rPr>
              <a:t>Social media/digital methods</a:t>
            </a:r>
          </a:p>
          <a:p>
            <a:pPr marL="342900" lvl="0" indent="-342900">
              <a:lnSpc>
                <a:spcPct val="115000"/>
              </a:lnSpc>
              <a:spcAft>
                <a:spcPts val="1000"/>
              </a:spcAft>
              <a:buFont typeface="Symbol"/>
              <a:buChar char=""/>
            </a:pPr>
            <a:r>
              <a:rPr lang="en-GB" sz="1200" dirty="0">
                <a:effectLst/>
                <a:latin typeface="+mn-lt"/>
                <a:ea typeface="Calibri"/>
                <a:cs typeface="Times New Roman"/>
              </a:rPr>
              <a:t>Visually – DVDs?</a:t>
            </a:r>
            <a:endParaRPr lang="en-GB" sz="1200" u="sng" dirty="0">
              <a:effectLst/>
              <a:latin typeface="+mn-lt"/>
              <a:ea typeface="Calibri"/>
              <a:cs typeface="Times New Roman"/>
            </a:endParaRPr>
          </a:p>
          <a:p>
            <a:pPr marL="342900" lvl="0" indent="-342900">
              <a:lnSpc>
                <a:spcPct val="115000"/>
              </a:lnSpc>
              <a:spcAft>
                <a:spcPts val="1000"/>
              </a:spcAft>
              <a:buFont typeface="Symbol"/>
              <a:buChar char=""/>
            </a:pPr>
            <a:r>
              <a:rPr lang="en-GB" sz="1200" dirty="0">
                <a:effectLst/>
                <a:latin typeface="+mn-lt"/>
                <a:ea typeface="Calibri"/>
                <a:cs typeface="Times New Roman"/>
              </a:rPr>
              <a:t>Key worker/home office/education/job/health services/advice services/expat groups/religion/digital/childcare/translation/shopping/benefits</a:t>
            </a:r>
          </a:p>
          <a:p>
            <a:pPr>
              <a:lnSpc>
                <a:spcPct val="115000"/>
              </a:lnSpc>
              <a:spcAft>
                <a:spcPts val="1000"/>
              </a:spcAft>
            </a:pPr>
            <a:endParaRPr lang="en-GB" sz="1200" u="sng" dirty="0">
              <a:effectLst/>
              <a:latin typeface="+mn-lt"/>
              <a:ea typeface="Calibri"/>
              <a:cs typeface="Times New Roman"/>
            </a:endParaRPr>
          </a:p>
          <a:p>
            <a:pPr>
              <a:lnSpc>
                <a:spcPct val="115000"/>
              </a:lnSpc>
              <a:spcAft>
                <a:spcPts val="1000"/>
              </a:spcAft>
            </a:pPr>
            <a:r>
              <a:rPr lang="en-GB" sz="1200" u="sng" dirty="0">
                <a:effectLst/>
                <a:latin typeface="+mn-lt"/>
                <a:ea typeface="Calibri"/>
                <a:cs typeface="Times New Roman"/>
              </a:rPr>
              <a:t>Ideas – increase engagement</a:t>
            </a:r>
            <a:endParaRPr lang="en-GB" sz="1200" dirty="0">
              <a:effectLst/>
              <a:latin typeface="+mn-lt"/>
              <a:ea typeface="Calibri"/>
              <a:cs typeface="Times New Roman"/>
            </a:endParaRPr>
          </a:p>
          <a:p>
            <a:pPr marL="17145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Go to them – learn with other providers already working with them</a:t>
            </a:r>
          </a:p>
          <a:p>
            <a:pPr marL="17145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Sport in football/cooking + intergeneration</a:t>
            </a:r>
          </a:p>
          <a:p>
            <a:pPr marL="171450" lvl="0" indent="-171450">
              <a:lnSpc>
                <a:spcPct val="115000"/>
              </a:lnSpc>
              <a:spcAft>
                <a:spcPts val="0"/>
              </a:spcAft>
              <a:buFont typeface="Arial" panose="020B0604020202020204" pitchFamily="34" charset="0"/>
              <a:buChar char="•"/>
            </a:pPr>
            <a:r>
              <a:rPr lang="en-GB" sz="1200" dirty="0">
                <a:effectLst/>
                <a:latin typeface="+mn-lt"/>
                <a:ea typeface="Calibri"/>
                <a:cs typeface="Times New Roman"/>
              </a:rPr>
              <a:t>Sports i.e. Football – universally understood</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Intergenerational activities – cooking, multicultural cooking</a:t>
            </a:r>
          </a:p>
          <a:p>
            <a:pPr marL="171450" lvl="0" indent="-171450">
              <a:lnSpc>
                <a:spcPct val="115000"/>
              </a:lnSpc>
              <a:spcAft>
                <a:spcPts val="1000"/>
              </a:spcAft>
              <a:buFont typeface="Arial" panose="020B0604020202020204" pitchFamily="34" charset="0"/>
              <a:buChar char="•"/>
            </a:pPr>
            <a:r>
              <a:rPr lang="en-GB" sz="1200" dirty="0">
                <a:effectLst/>
                <a:latin typeface="+mn-lt"/>
                <a:ea typeface="Calibri"/>
                <a:cs typeface="Times New Roman"/>
              </a:rPr>
              <a:t>Engage where these groups are (as above)/learn from other providers actively working with this group</a:t>
            </a:r>
          </a:p>
          <a:p>
            <a:pPr marL="0" lvl="0" indent="0">
              <a:lnSpc>
                <a:spcPct val="115000"/>
              </a:lnSpc>
              <a:spcAft>
                <a:spcPts val="1000"/>
              </a:spcAft>
              <a:buFont typeface="Symbol"/>
              <a:buNone/>
            </a:pPr>
            <a:endParaRPr lang="en-GB"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313A96DC-DA42-EA48-9B3B-135511C9E4E3}" type="slidenum">
              <a:rPr lang="en-US" smtClean="0"/>
              <a:t>9</a:t>
            </a:fld>
            <a:endParaRPr lang="en-US" dirty="0"/>
          </a:p>
        </p:txBody>
      </p:sp>
    </p:spTree>
    <p:extLst>
      <p:ext uri="{BB962C8B-B14F-4D97-AF65-F5344CB8AC3E}">
        <p14:creationId xmlns:p14="http://schemas.microsoft.com/office/powerpoint/2010/main" val="317076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1D010E6-BBA3-4C0D-B00E-B8DD1756BD76}" type="datetimeFigureOut">
              <a:rPr lang="en-GB" smtClean="0"/>
              <a:t>19/12/2018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B2E2D5-BE30-4ED4-AF90-739CC5355EA2}" type="slidenum">
              <a:rPr lang="en-GB" smtClean="0"/>
              <a:t>‹#›</a:t>
            </a:fld>
            <a:endParaRPr lang="en-GB" dirty="0"/>
          </a:p>
        </p:txBody>
      </p:sp>
    </p:spTree>
    <p:extLst>
      <p:ext uri="{BB962C8B-B14F-4D97-AF65-F5344CB8AC3E}">
        <p14:creationId xmlns:p14="http://schemas.microsoft.com/office/powerpoint/2010/main" val="165154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D010E6-BBA3-4C0D-B00E-B8DD1756BD76}" type="datetimeFigureOut">
              <a:rPr lang="en-GB" smtClean="0"/>
              <a:t>19/12/2018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B2E2D5-BE30-4ED4-AF90-739CC5355EA2}" type="slidenum">
              <a:rPr lang="en-GB" smtClean="0"/>
              <a:t>‹#›</a:t>
            </a:fld>
            <a:endParaRPr lang="en-GB" dirty="0"/>
          </a:p>
        </p:txBody>
      </p:sp>
    </p:spTree>
    <p:extLst>
      <p:ext uri="{BB962C8B-B14F-4D97-AF65-F5344CB8AC3E}">
        <p14:creationId xmlns:p14="http://schemas.microsoft.com/office/powerpoint/2010/main" val="72244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D010E6-BBA3-4C0D-B00E-B8DD1756BD76}" type="datetimeFigureOut">
              <a:rPr lang="en-GB" smtClean="0"/>
              <a:t>19/12/2018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B2E2D5-BE30-4ED4-AF90-739CC5355EA2}" type="slidenum">
              <a:rPr lang="en-GB" smtClean="0"/>
              <a:t>‹#›</a:t>
            </a:fld>
            <a:endParaRPr lang="en-GB" dirty="0"/>
          </a:p>
        </p:txBody>
      </p:sp>
    </p:spTree>
    <p:extLst>
      <p:ext uri="{BB962C8B-B14F-4D97-AF65-F5344CB8AC3E}">
        <p14:creationId xmlns:p14="http://schemas.microsoft.com/office/powerpoint/2010/main" val="397539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D010E6-BBA3-4C0D-B00E-B8DD1756BD76}" type="datetimeFigureOut">
              <a:rPr lang="en-GB" smtClean="0"/>
              <a:t>19/12/2018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B2E2D5-BE30-4ED4-AF90-739CC5355EA2}" type="slidenum">
              <a:rPr lang="en-GB" smtClean="0"/>
              <a:t>‹#›</a:t>
            </a:fld>
            <a:endParaRPr lang="en-GB" dirty="0"/>
          </a:p>
        </p:txBody>
      </p:sp>
    </p:spTree>
    <p:extLst>
      <p:ext uri="{BB962C8B-B14F-4D97-AF65-F5344CB8AC3E}">
        <p14:creationId xmlns:p14="http://schemas.microsoft.com/office/powerpoint/2010/main" val="123435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D010E6-BBA3-4C0D-B00E-B8DD1756BD76}" type="datetimeFigureOut">
              <a:rPr lang="en-GB" smtClean="0"/>
              <a:t>19/12/2018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B2E2D5-BE30-4ED4-AF90-739CC5355EA2}" type="slidenum">
              <a:rPr lang="en-GB" smtClean="0"/>
              <a:t>‹#›</a:t>
            </a:fld>
            <a:endParaRPr lang="en-GB" dirty="0"/>
          </a:p>
        </p:txBody>
      </p:sp>
    </p:spTree>
    <p:extLst>
      <p:ext uri="{BB962C8B-B14F-4D97-AF65-F5344CB8AC3E}">
        <p14:creationId xmlns:p14="http://schemas.microsoft.com/office/powerpoint/2010/main" val="377530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1D010E6-BBA3-4C0D-B00E-B8DD1756BD76}" type="datetimeFigureOut">
              <a:rPr lang="en-GB" smtClean="0"/>
              <a:t>19/12/2018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B2E2D5-BE30-4ED4-AF90-739CC5355EA2}" type="slidenum">
              <a:rPr lang="en-GB" smtClean="0"/>
              <a:t>‹#›</a:t>
            </a:fld>
            <a:endParaRPr lang="en-GB" dirty="0"/>
          </a:p>
        </p:txBody>
      </p:sp>
    </p:spTree>
    <p:extLst>
      <p:ext uri="{BB962C8B-B14F-4D97-AF65-F5344CB8AC3E}">
        <p14:creationId xmlns:p14="http://schemas.microsoft.com/office/powerpoint/2010/main" val="2902958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D010E6-BBA3-4C0D-B00E-B8DD1756BD76}" type="datetimeFigureOut">
              <a:rPr lang="en-GB" smtClean="0"/>
              <a:t>19/12/2018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4B2E2D5-BE30-4ED4-AF90-739CC5355EA2}" type="slidenum">
              <a:rPr lang="en-GB" smtClean="0"/>
              <a:t>‹#›</a:t>
            </a:fld>
            <a:endParaRPr lang="en-GB" dirty="0"/>
          </a:p>
        </p:txBody>
      </p:sp>
    </p:spTree>
    <p:extLst>
      <p:ext uri="{BB962C8B-B14F-4D97-AF65-F5344CB8AC3E}">
        <p14:creationId xmlns:p14="http://schemas.microsoft.com/office/powerpoint/2010/main" val="350144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1D010E6-BBA3-4C0D-B00E-B8DD1756BD76}" type="datetimeFigureOut">
              <a:rPr lang="en-GB" smtClean="0"/>
              <a:t>19/12/2018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4B2E2D5-BE30-4ED4-AF90-739CC5355EA2}" type="slidenum">
              <a:rPr lang="en-GB" smtClean="0"/>
              <a:t>‹#›</a:t>
            </a:fld>
            <a:endParaRPr lang="en-GB" dirty="0"/>
          </a:p>
        </p:txBody>
      </p:sp>
    </p:spTree>
    <p:extLst>
      <p:ext uri="{BB962C8B-B14F-4D97-AF65-F5344CB8AC3E}">
        <p14:creationId xmlns:p14="http://schemas.microsoft.com/office/powerpoint/2010/main" val="238541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010E6-BBA3-4C0D-B00E-B8DD1756BD76}" type="datetimeFigureOut">
              <a:rPr lang="en-GB" smtClean="0"/>
              <a:t>19/12/2018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4B2E2D5-BE30-4ED4-AF90-739CC5355EA2}" type="slidenum">
              <a:rPr lang="en-GB" smtClean="0"/>
              <a:t>‹#›</a:t>
            </a:fld>
            <a:endParaRPr lang="en-GB" dirty="0"/>
          </a:p>
        </p:txBody>
      </p:sp>
    </p:spTree>
    <p:extLst>
      <p:ext uri="{BB962C8B-B14F-4D97-AF65-F5344CB8AC3E}">
        <p14:creationId xmlns:p14="http://schemas.microsoft.com/office/powerpoint/2010/main" val="310054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D010E6-BBA3-4C0D-B00E-B8DD1756BD76}" type="datetimeFigureOut">
              <a:rPr lang="en-GB" smtClean="0"/>
              <a:t>19/12/2018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B2E2D5-BE30-4ED4-AF90-739CC5355EA2}" type="slidenum">
              <a:rPr lang="en-GB" smtClean="0"/>
              <a:t>‹#›</a:t>
            </a:fld>
            <a:endParaRPr lang="en-GB" dirty="0"/>
          </a:p>
        </p:txBody>
      </p:sp>
    </p:spTree>
    <p:extLst>
      <p:ext uri="{BB962C8B-B14F-4D97-AF65-F5344CB8AC3E}">
        <p14:creationId xmlns:p14="http://schemas.microsoft.com/office/powerpoint/2010/main" val="56077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D010E6-BBA3-4C0D-B00E-B8DD1756BD76}" type="datetimeFigureOut">
              <a:rPr lang="en-GB" smtClean="0"/>
              <a:t>19/12/2018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B2E2D5-BE30-4ED4-AF90-739CC5355EA2}" type="slidenum">
              <a:rPr lang="en-GB" smtClean="0"/>
              <a:t>‹#›</a:t>
            </a:fld>
            <a:endParaRPr lang="en-GB" dirty="0"/>
          </a:p>
        </p:txBody>
      </p:sp>
    </p:spTree>
    <p:extLst>
      <p:ext uri="{BB962C8B-B14F-4D97-AF65-F5344CB8AC3E}">
        <p14:creationId xmlns:p14="http://schemas.microsoft.com/office/powerpoint/2010/main" val="32891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010E6-BBA3-4C0D-B00E-B8DD1756BD76}" type="datetimeFigureOut">
              <a:rPr lang="en-GB" smtClean="0"/>
              <a:t>19/12/2018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2E2D5-BE30-4ED4-AF90-739CC5355EA2}" type="slidenum">
              <a:rPr lang="en-GB" smtClean="0"/>
              <a:t>‹#›</a:t>
            </a:fld>
            <a:endParaRPr lang="en-GB" dirty="0"/>
          </a:p>
        </p:txBody>
      </p:sp>
    </p:spTree>
    <p:extLst>
      <p:ext uri="{BB962C8B-B14F-4D97-AF65-F5344CB8AC3E}">
        <p14:creationId xmlns:p14="http://schemas.microsoft.com/office/powerpoint/2010/main" val="2954060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hyperlink" Target="mailto:Yvonne@tenantadvisor.net"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3648"/>
            <a:ext cx="12191999" cy="3956061"/>
          </a:xfrm>
          <a:prstGeom prst="rect">
            <a:avLst/>
          </a:prstGeom>
          <a:solidFill>
            <a:srgbClr val="5D57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1650" r="15954" b="22206"/>
          <a:stretch/>
        </p:blipFill>
        <p:spPr>
          <a:xfrm>
            <a:off x="5051685" y="-14990"/>
            <a:ext cx="7135318" cy="3957403"/>
          </a:xfrm>
          <a:prstGeom prst="rect">
            <a:avLst/>
          </a:prstGeom>
        </p:spPr>
      </p:pic>
      <p:sp>
        <p:nvSpPr>
          <p:cNvPr id="7" name="Rectangle 6"/>
          <p:cNvSpPr/>
          <p:nvPr/>
        </p:nvSpPr>
        <p:spPr>
          <a:xfrm>
            <a:off x="-1" y="5711252"/>
            <a:ext cx="12187004" cy="114674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3599233" y="4013672"/>
            <a:ext cx="8385243" cy="1569660"/>
          </a:xfrm>
          <a:prstGeom prst="rect">
            <a:avLst/>
          </a:prstGeom>
          <a:noFill/>
        </p:spPr>
        <p:txBody>
          <a:bodyPr wrap="square" rtlCol="0">
            <a:spAutoFit/>
          </a:bodyPr>
          <a:lstStyle/>
          <a:p>
            <a:pPr algn="r"/>
            <a:r>
              <a:rPr lang="en-GB" sz="3600" dirty="0">
                <a:solidFill>
                  <a:srgbClr val="5D57A6"/>
                </a:solidFill>
                <a:latin typeface="AvantGarde Bk BT" panose="020B0402020202020204" pitchFamily="34" charset="0"/>
                <a:cs typeface="Arial" panose="020B0604020202020204" pitchFamily="34" charset="0"/>
              </a:rPr>
              <a:t>Innovation in Engaging Residents </a:t>
            </a:r>
          </a:p>
          <a:p>
            <a:pPr algn="r"/>
            <a:r>
              <a:rPr lang="en-GB" sz="3600" dirty="0">
                <a:solidFill>
                  <a:srgbClr val="969696"/>
                </a:solidFill>
                <a:latin typeface="AvantGarde Bk BT" panose="020B0402020202020204" pitchFamily="34" charset="0"/>
                <a:cs typeface="Arial" panose="020B0604020202020204" pitchFamily="34" charset="0"/>
              </a:rPr>
              <a:t>Andrew van Doorn &amp; Yvonne Davies</a:t>
            </a:r>
          </a:p>
          <a:p>
            <a:pPr algn="r"/>
            <a:r>
              <a:rPr lang="en-GB" sz="2400" dirty="0">
                <a:solidFill>
                  <a:srgbClr val="969696"/>
                </a:solidFill>
                <a:latin typeface="AvantGarde Bk BT" panose="020B0402020202020204" pitchFamily="34" charset="0"/>
                <a:cs typeface="Arial" panose="020B0604020202020204" pitchFamily="34" charset="0"/>
              </a:rPr>
              <a:t>NHC Transforming involvement, 29.11.18</a:t>
            </a:r>
          </a:p>
        </p:txBody>
      </p:sp>
      <p:sp>
        <p:nvSpPr>
          <p:cNvPr id="10" name="TextBox 9"/>
          <p:cNvSpPr txBox="1"/>
          <p:nvPr/>
        </p:nvSpPr>
        <p:spPr>
          <a:xfrm>
            <a:off x="5051685" y="6084571"/>
            <a:ext cx="2622160" cy="400110"/>
          </a:xfrm>
          <a:prstGeom prst="rect">
            <a:avLst/>
          </a:prstGeom>
          <a:noFill/>
        </p:spPr>
        <p:txBody>
          <a:bodyPr wrap="square" rtlCol="0">
            <a:spAutoFit/>
          </a:bodyPr>
          <a:lstStyle/>
          <a:p>
            <a:r>
              <a:rPr lang="en-GB" sz="2000" dirty="0">
                <a:solidFill>
                  <a:schemeClr val="bg1"/>
                </a:solidFill>
                <a:latin typeface="AvantGarde Bk BT" panose="020B0402020202020204" pitchFamily="34" charset="0"/>
              </a:rPr>
              <a:t>www.hact.org.uk</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210" y="4200479"/>
            <a:ext cx="3093101" cy="1252706"/>
          </a:xfrm>
          <a:prstGeom prst="rect">
            <a:avLst/>
          </a:prstGeom>
        </p:spPr>
      </p:pic>
      <p:pic>
        <p:nvPicPr>
          <p:cNvPr id="6" name="Picture 5">
            <a:extLst>
              <a:ext uri="{FF2B5EF4-FFF2-40B4-BE49-F238E27FC236}">
                <a16:creationId xmlns:a16="http://schemas.microsoft.com/office/drawing/2014/main" id="{9A94A823-39E1-4114-8155-F443343D83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07714" y="5910145"/>
            <a:ext cx="1576762" cy="748962"/>
          </a:xfrm>
          <a:prstGeom prst="rect">
            <a:avLst/>
          </a:prstGeom>
        </p:spPr>
      </p:pic>
    </p:spTree>
    <p:extLst>
      <p:ext uri="{BB962C8B-B14F-4D97-AF65-F5344CB8AC3E}">
        <p14:creationId xmlns:p14="http://schemas.microsoft.com/office/powerpoint/2010/main" val="860211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26263" y="1284216"/>
            <a:ext cx="11071192"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flipV="1">
            <a:off x="0" y="6775553"/>
            <a:ext cx="12192000" cy="158145"/>
          </a:xfrm>
          <a:prstGeom prst="rect">
            <a:avLst/>
          </a:prstGeom>
          <a:solidFill>
            <a:srgbClr val="5D57A6"/>
          </a:solidFill>
          <a:ln>
            <a:solidFill>
              <a:srgbClr val="5D5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flipV="1">
            <a:off x="0" y="6678115"/>
            <a:ext cx="12192000" cy="45719"/>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CDA74C3-EE28-374C-AC63-BC602357CF4A}"/>
              </a:ext>
            </a:extLst>
          </p:cNvPr>
          <p:cNvSpPr txBox="1"/>
          <p:nvPr/>
        </p:nvSpPr>
        <p:spPr>
          <a:xfrm>
            <a:off x="4727644" y="626086"/>
            <a:ext cx="6769812" cy="584775"/>
          </a:xfrm>
          <a:prstGeom prst="rect">
            <a:avLst/>
          </a:prstGeom>
          <a:noFill/>
        </p:spPr>
        <p:txBody>
          <a:bodyPr wrap="square" rtlCol="0">
            <a:spAutoFit/>
          </a:bodyPr>
          <a:lstStyle/>
          <a:p>
            <a:pPr algn="r"/>
            <a:r>
              <a:rPr lang="en-GB" sz="3200" dirty="0">
                <a:solidFill>
                  <a:srgbClr val="5D57A6"/>
                </a:solidFill>
                <a:latin typeface="AvantGarde Bk BT" panose="020B0402020202020204" pitchFamily="34" charset="0"/>
              </a:rPr>
              <a:t>Personas</a:t>
            </a:r>
          </a:p>
        </p:txBody>
      </p:sp>
      <p:pic>
        <p:nvPicPr>
          <p:cNvPr id="8" name="Picture 7">
            <a:extLst>
              <a:ext uri="{FF2B5EF4-FFF2-40B4-BE49-F238E27FC236}">
                <a16:creationId xmlns:a16="http://schemas.microsoft.com/office/drawing/2014/main" id="{D139D7A0-1496-A641-BA0B-562E0BA27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63" y="629810"/>
            <a:ext cx="3425890" cy="581755"/>
          </a:xfrm>
          <a:prstGeom prst="rect">
            <a:avLst/>
          </a:prstGeom>
        </p:spPr>
      </p:pic>
      <p:sp>
        <p:nvSpPr>
          <p:cNvPr id="2" name="TextBox 1">
            <a:extLst>
              <a:ext uri="{FF2B5EF4-FFF2-40B4-BE49-F238E27FC236}">
                <a16:creationId xmlns:a16="http://schemas.microsoft.com/office/drawing/2014/main" id="{D80540FC-47CF-1A40-B486-A92D9234B0FA}"/>
              </a:ext>
            </a:extLst>
          </p:cNvPr>
          <p:cNvSpPr txBox="1"/>
          <p:nvPr/>
        </p:nvSpPr>
        <p:spPr>
          <a:xfrm>
            <a:off x="7140102" y="2442237"/>
            <a:ext cx="4533089" cy="2308324"/>
          </a:xfrm>
          <a:prstGeom prst="rect">
            <a:avLst/>
          </a:prstGeom>
          <a:noFill/>
        </p:spPr>
        <p:txBody>
          <a:bodyPr wrap="square" rtlCol="0">
            <a:spAutoFit/>
          </a:bodyPr>
          <a:lstStyle/>
          <a:p>
            <a:pPr algn="ctr"/>
            <a:r>
              <a:rPr lang="en-US" sz="4800" dirty="0"/>
              <a:t>Tables 13 &amp; 14</a:t>
            </a:r>
          </a:p>
          <a:p>
            <a:pPr algn="ctr"/>
            <a:endParaRPr lang="en-US" sz="4800" dirty="0"/>
          </a:p>
          <a:p>
            <a:pPr algn="ctr"/>
            <a:r>
              <a:rPr lang="en-US" sz="4800" dirty="0"/>
              <a:t>Women (50-67)</a:t>
            </a:r>
          </a:p>
        </p:txBody>
      </p:sp>
      <p:pic>
        <p:nvPicPr>
          <p:cNvPr id="7170" name="Picture 2" descr="Image result for Women over 50 group">
            <a:extLst>
              <a:ext uri="{FF2B5EF4-FFF2-40B4-BE49-F238E27FC236}">
                <a16:creationId xmlns:a16="http://schemas.microsoft.com/office/drawing/2014/main" id="{BC0CD145-C85A-DF4B-A9B3-EF068B584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884" y="1498735"/>
            <a:ext cx="4483100" cy="448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464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26263" y="1284216"/>
            <a:ext cx="11071192"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flipV="1">
            <a:off x="0" y="6775553"/>
            <a:ext cx="12192000" cy="158145"/>
          </a:xfrm>
          <a:prstGeom prst="rect">
            <a:avLst/>
          </a:prstGeom>
          <a:solidFill>
            <a:srgbClr val="5D57A6"/>
          </a:solidFill>
          <a:ln>
            <a:solidFill>
              <a:srgbClr val="5D5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flipV="1">
            <a:off x="0" y="6678115"/>
            <a:ext cx="12192000" cy="45719"/>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CDA74C3-EE28-374C-AC63-BC602357CF4A}"/>
              </a:ext>
            </a:extLst>
          </p:cNvPr>
          <p:cNvSpPr txBox="1"/>
          <p:nvPr/>
        </p:nvSpPr>
        <p:spPr>
          <a:xfrm>
            <a:off x="4727644" y="626086"/>
            <a:ext cx="6769812" cy="584775"/>
          </a:xfrm>
          <a:prstGeom prst="rect">
            <a:avLst/>
          </a:prstGeom>
          <a:noFill/>
        </p:spPr>
        <p:txBody>
          <a:bodyPr wrap="square" rtlCol="0">
            <a:spAutoFit/>
          </a:bodyPr>
          <a:lstStyle/>
          <a:p>
            <a:pPr algn="r"/>
            <a:r>
              <a:rPr lang="en-GB" sz="3200" dirty="0">
                <a:solidFill>
                  <a:srgbClr val="5D57A6"/>
                </a:solidFill>
                <a:latin typeface="AvantGarde Bk BT" panose="020B0402020202020204" pitchFamily="34" charset="0"/>
              </a:rPr>
              <a:t>Personas</a:t>
            </a:r>
          </a:p>
        </p:txBody>
      </p:sp>
      <p:pic>
        <p:nvPicPr>
          <p:cNvPr id="8" name="Picture 7">
            <a:extLst>
              <a:ext uri="{FF2B5EF4-FFF2-40B4-BE49-F238E27FC236}">
                <a16:creationId xmlns:a16="http://schemas.microsoft.com/office/drawing/2014/main" id="{D139D7A0-1496-A641-BA0B-562E0BA27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63" y="629810"/>
            <a:ext cx="3425890" cy="581755"/>
          </a:xfrm>
          <a:prstGeom prst="rect">
            <a:avLst/>
          </a:prstGeom>
        </p:spPr>
      </p:pic>
      <p:sp>
        <p:nvSpPr>
          <p:cNvPr id="2" name="TextBox 1">
            <a:extLst>
              <a:ext uri="{FF2B5EF4-FFF2-40B4-BE49-F238E27FC236}">
                <a16:creationId xmlns:a16="http://schemas.microsoft.com/office/drawing/2014/main" id="{D80540FC-47CF-1A40-B486-A92D9234B0FA}"/>
              </a:ext>
            </a:extLst>
          </p:cNvPr>
          <p:cNvSpPr txBox="1"/>
          <p:nvPr/>
        </p:nvSpPr>
        <p:spPr>
          <a:xfrm>
            <a:off x="7140102" y="2442237"/>
            <a:ext cx="4533089" cy="2308324"/>
          </a:xfrm>
          <a:prstGeom prst="rect">
            <a:avLst/>
          </a:prstGeom>
          <a:noFill/>
        </p:spPr>
        <p:txBody>
          <a:bodyPr wrap="square" rtlCol="0">
            <a:spAutoFit/>
          </a:bodyPr>
          <a:lstStyle/>
          <a:p>
            <a:pPr algn="ctr"/>
            <a:r>
              <a:rPr lang="en-US" sz="4800" dirty="0"/>
              <a:t>Tables 15</a:t>
            </a:r>
          </a:p>
          <a:p>
            <a:pPr algn="ctr"/>
            <a:endParaRPr lang="en-US" sz="4800" dirty="0"/>
          </a:p>
          <a:p>
            <a:pPr algn="ctr"/>
            <a:r>
              <a:rPr lang="en-US" sz="4800" dirty="0"/>
              <a:t>Men (50-67)</a:t>
            </a:r>
          </a:p>
        </p:txBody>
      </p:sp>
      <p:pic>
        <p:nvPicPr>
          <p:cNvPr id="8194" name="Picture 2" descr="Image result for Men over 50 group">
            <a:extLst>
              <a:ext uri="{FF2B5EF4-FFF2-40B4-BE49-F238E27FC236}">
                <a16:creationId xmlns:a16="http://schemas.microsoft.com/office/drawing/2014/main" id="{4906E9C6-3186-E842-81BD-1325AA3979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95" y="1766060"/>
            <a:ext cx="5801715" cy="389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62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26263" y="1284216"/>
            <a:ext cx="11071192"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24866" y="626086"/>
            <a:ext cx="3672589" cy="584775"/>
          </a:xfrm>
          <a:prstGeom prst="rect">
            <a:avLst/>
          </a:prstGeom>
          <a:noFill/>
        </p:spPr>
        <p:txBody>
          <a:bodyPr wrap="square" rtlCol="0">
            <a:spAutoFit/>
          </a:bodyPr>
          <a:lstStyle/>
          <a:p>
            <a:pPr algn="r"/>
            <a:endParaRPr lang="en-GB" sz="3200" dirty="0">
              <a:solidFill>
                <a:srgbClr val="5D57A6"/>
              </a:solidFill>
              <a:latin typeface="AvantGarde Bk BT" panose="020B0402020202020204" pitchFamily="34" charset="0"/>
            </a:endParaRPr>
          </a:p>
        </p:txBody>
      </p:sp>
      <p:sp>
        <p:nvSpPr>
          <p:cNvPr id="9" name="Rectangle 8"/>
          <p:cNvSpPr/>
          <p:nvPr/>
        </p:nvSpPr>
        <p:spPr>
          <a:xfrm flipV="1">
            <a:off x="0" y="6775553"/>
            <a:ext cx="12192000" cy="158145"/>
          </a:xfrm>
          <a:prstGeom prst="rect">
            <a:avLst/>
          </a:prstGeom>
          <a:solidFill>
            <a:srgbClr val="5D57A6"/>
          </a:solidFill>
          <a:ln>
            <a:solidFill>
              <a:srgbClr val="5D5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flipV="1">
            <a:off x="0" y="6678115"/>
            <a:ext cx="12192000" cy="45719"/>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4727644" y="626086"/>
            <a:ext cx="6769812" cy="584775"/>
          </a:xfrm>
          <a:prstGeom prst="rect">
            <a:avLst/>
          </a:prstGeom>
          <a:noFill/>
        </p:spPr>
        <p:txBody>
          <a:bodyPr wrap="square" rtlCol="0">
            <a:spAutoFit/>
          </a:bodyPr>
          <a:lstStyle/>
          <a:p>
            <a:pPr algn="r"/>
            <a:r>
              <a:rPr lang="en-GB" sz="3200" dirty="0">
                <a:solidFill>
                  <a:srgbClr val="5D57A6"/>
                </a:solidFill>
                <a:latin typeface="AvantGarde Bk BT" panose="020B0402020202020204" pitchFamily="34" charset="0"/>
              </a:rPr>
              <a:t>Innovation</a:t>
            </a:r>
          </a:p>
        </p:txBody>
      </p:sp>
      <p:graphicFrame>
        <p:nvGraphicFramePr>
          <p:cNvPr id="3" name="Diagram 2">
            <a:extLst>
              <a:ext uri="{FF2B5EF4-FFF2-40B4-BE49-F238E27FC236}">
                <a16:creationId xmlns:a16="http://schemas.microsoft.com/office/drawing/2014/main" id="{A20D3CDF-2F1B-B446-AC79-E72C8264544B}"/>
              </a:ext>
            </a:extLst>
          </p:cNvPr>
          <p:cNvGraphicFramePr/>
          <p:nvPr>
            <p:extLst>
              <p:ext uri="{D42A27DB-BD31-4B8C-83A1-F6EECF244321}">
                <p14:modId xmlns:p14="http://schemas.microsoft.com/office/powerpoint/2010/main" val="2772450004"/>
              </p:ext>
            </p:extLst>
          </p:nvPr>
        </p:nvGraphicFramePr>
        <p:xfrm>
          <a:off x="2421108" y="1420058"/>
          <a:ext cx="7559472" cy="503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56215EDA-C324-A448-AF2B-3AF036AECB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263" y="629810"/>
            <a:ext cx="3425890" cy="581755"/>
          </a:xfrm>
          <a:prstGeom prst="rect">
            <a:avLst/>
          </a:prstGeom>
        </p:spPr>
      </p:pic>
      <p:pic>
        <p:nvPicPr>
          <p:cNvPr id="11" name="Picture 10">
            <a:extLst>
              <a:ext uri="{FF2B5EF4-FFF2-40B4-BE49-F238E27FC236}">
                <a16:creationId xmlns:a16="http://schemas.microsoft.com/office/drawing/2014/main" id="{F834066C-A27D-49E9-8A2D-E7AC7F4C22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7886" y="467334"/>
            <a:ext cx="1576762" cy="748962"/>
          </a:xfrm>
          <a:prstGeom prst="rect">
            <a:avLst/>
          </a:prstGeom>
        </p:spPr>
      </p:pic>
    </p:spTree>
    <p:extLst>
      <p:ext uri="{BB962C8B-B14F-4D97-AF65-F5344CB8AC3E}">
        <p14:creationId xmlns:p14="http://schemas.microsoft.com/office/powerpoint/2010/main" val="2089116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3648"/>
            <a:ext cx="12191999" cy="3956061"/>
          </a:xfrm>
          <a:prstGeom prst="rect">
            <a:avLst/>
          </a:prstGeom>
          <a:solidFill>
            <a:srgbClr val="5D57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1" y="5726242"/>
            <a:ext cx="12187004" cy="1146748"/>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1289154" y="6084571"/>
            <a:ext cx="2068643" cy="400110"/>
          </a:xfrm>
          <a:prstGeom prst="rect">
            <a:avLst/>
          </a:prstGeom>
          <a:noFill/>
        </p:spPr>
        <p:txBody>
          <a:bodyPr wrap="square" rtlCol="0">
            <a:spAutoFit/>
          </a:bodyPr>
          <a:lstStyle/>
          <a:p>
            <a:r>
              <a:rPr lang="en-GB" sz="2000" dirty="0">
                <a:solidFill>
                  <a:schemeClr val="bg1"/>
                </a:solidFill>
                <a:latin typeface="AvantGarde Bk BT" panose="020B0402020202020204" pitchFamily="34" charset="0"/>
              </a:rPr>
              <a:t>www.hact.org.uk</a:t>
            </a:r>
          </a:p>
        </p:txBody>
      </p:sp>
      <p:sp>
        <p:nvSpPr>
          <p:cNvPr id="2" name="TextBox 1"/>
          <p:cNvSpPr txBox="1"/>
          <p:nvPr/>
        </p:nvSpPr>
        <p:spPr>
          <a:xfrm>
            <a:off x="5126635" y="1133922"/>
            <a:ext cx="2098623" cy="523220"/>
          </a:xfrm>
          <a:prstGeom prst="rect">
            <a:avLst/>
          </a:prstGeom>
          <a:noFill/>
        </p:spPr>
        <p:txBody>
          <a:bodyPr wrap="square" rtlCol="0">
            <a:spAutoFit/>
          </a:bodyPr>
          <a:lstStyle/>
          <a:p>
            <a:r>
              <a:rPr lang="en-GB" sz="2800" dirty="0">
                <a:solidFill>
                  <a:schemeClr val="bg1"/>
                </a:solidFill>
                <a:latin typeface="AvantGarde Bk BT" panose="020B0402020202020204" pitchFamily="34" charset="0"/>
              </a:rPr>
              <a:t>Thank you</a:t>
            </a:r>
          </a:p>
        </p:txBody>
      </p:sp>
      <p:sp>
        <p:nvSpPr>
          <p:cNvPr id="3" name="TextBox 2"/>
          <p:cNvSpPr txBox="1"/>
          <p:nvPr/>
        </p:nvSpPr>
        <p:spPr>
          <a:xfrm>
            <a:off x="3621735" y="1728879"/>
            <a:ext cx="5422330" cy="2308324"/>
          </a:xfrm>
          <a:prstGeom prst="rect">
            <a:avLst/>
          </a:prstGeom>
          <a:noFill/>
        </p:spPr>
        <p:txBody>
          <a:bodyPr wrap="square" rtlCol="0">
            <a:spAutoFit/>
          </a:bodyPr>
          <a:lstStyle/>
          <a:p>
            <a:pPr algn="ctr"/>
            <a:r>
              <a:rPr lang="en-GB" sz="2400" dirty="0">
                <a:solidFill>
                  <a:schemeClr val="bg1"/>
                </a:solidFill>
                <a:latin typeface="AvantGarde Bk BT" panose="020B0402020202020204" pitchFamily="34" charset="0"/>
              </a:rPr>
              <a:t>Andrew van Doorn</a:t>
            </a:r>
          </a:p>
          <a:p>
            <a:pPr algn="ctr"/>
            <a:r>
              <a:rPr lang="en-GB" sz="2400" dirty="0">
                <a:solidFill>
                  <a:schemeClr val="bg1"/>
                </a:solidFill>
                <a:latin typeface="AvantGarde Bk BT" panose="020B0402020202020204" pitchFamily="34" charset="0"/>
              </a:rPr>
              <a:t>andrew.vandoorn@hact.org.uk</a:t>
            </a:r>
          </a:p>
          <a:p>
            <a:pPr algn="ctr"/>
            <a:endParaRPr lang="en-GB" sz="2400" dirty="0">
              <a:solidFill>
                <a:schemeClr val="bg1"/>
              </a:solidFill>
              <a:latin typeface="AvantGarde Bk BT" panose="020B0402020202020204" pitchFamily="34" charset="0"/>
            </a:endParaRPr>
          </a:p>
          <a:p>
            <a:pPr algn="ctr"/>
            <a:r>
              <a:rPr lang="en-GB" sz="2400" dirty="0">
                <a:solidFill>
                  <a:schemeClr val="bg1"/>
                </a:solidFill>
                <a:latin typeface="AvantGarde Bk BT" panose="020B0402020202020204" pitchFamily="34" charset="0"/>
              </a:rPr>
              <a:t>Yvonne Davies</a:t>
            </a:r>
          </a:p>
          <a:p>
            <a:pPr algn="ctr"/>
            <a:r>
              <a:rPr lang="en-GB" sz="2400" dirty="0">
                <a:solidFill>
                  <a:schemeClr val="bg1"/>
                </a:solidFill>
                <a:latin typeface="AvantGarde Bk BT" panose="020B0402020202020204" pitchFamily="34" charset="0"/>
                <a:hlinkClick r:id="rId3">
                  <a:extLst>
                    <a:ext uri="{A12FA001-AC4F-418D-AE19-62706E023703}">
                      <ahyp:hlinkClr xmlns:ahyp="http://schemas.microsoft.com/office/drawing/2018/hyperlinkcolor" val="tx"/>
                    </a:ext>
                  </a:extLst>
                </a:hlinkClick>
              </a:rPr>
              <a:t>Yvonne@tenantadvisor.ne</a:t>
            </a:r>
            <a:r>
              <a:rPr lang="en-GB" sz="2400" dirty="0">
                <a:solidFill>
                  <a:schemeClr val="bg1"/>
                </a:solidFill>
                <a:latin typeface="AvantGarde Bk BT" panose="020B0402020202020204" pitchFamily="34" charset="0"/>
              </a:rPr>
              <a:t>t</a:t>
            </a:r>
          </a:p>
          <a:p>
            <a:pPr algn="ctr"/>
            <a:r>
              <a:rPr lang="en-GB" sz="2400" dirty="0">
                <a:solidFill>
                  <a:schemeClr val="bg1"/>
                </a:solidFill>
                <a:latin typeface="AvantGarde Bk BT" panose="020B0402020202020204" pitchFamily="34" charset="0"/>
              </a:rPr>
              <a:t>07867974659</a:t>
            </a:r>
          </a:p>
        </p:txBody>
      </p:sp>
      <p:sp>
        <p:nvSpPr>
          <p:cNvPr id="11" name="TextBox 10"/>
          <p:cNvSpPr txBox="1"/>
          <p:nvPr/>
        </p:nvSpPr>
        <p:spPr>
          <a:xfrm>
            <a:off x="5129131" y="6108492"/>
            <a:ext cx="2068643" cy="400110"/>
          </a:xfrm>
          <a:prstGeom prst="rect">
            <a:avLst/>
          </a:prstGeom>
          <a:noFill/>
        </p:spPr>
        <p:txBody>
          <a:bodyPr wrap="square" rtlCol="0">
            <a:spAutoFit/>
          </a:bodyPr>
          <a:lstStyle/>
          <a:p>
            <a:r>
              <a:rPr lang="en-GB" sz="2000" dirty="0">
                <a:solidFill>
                  <a:schemeClr val="bg1"/>
                </a:solidFill>
                <a:latin typeface="AvantGarde Bk BT" panose="020B0402020202020204" pitchFamily="34" charset="0"/>
              </a:rPr>
              <a:t>020 7250 8500</a:t>
            </a:r>
          </a:p>
        </p:txBody>
      </p:sp>
      <p:sp>
        <p:nvSpPr>
          <p:cNvPr id="12" name="TextBox 11"/>
          <p:cNvSpPr txBox="1"/>
          <p:nvPr/>
        </p:nvSpPr>
        <p:spPr>
          <a:xfrm>
            <a:off x="9044065" y="6123482"/>
            <a:ext cx="2978046" cy="400110"/>
          </a:xfrm>
          <a:prstGeom prst="rect">
            <a:avLst/>
          </a:prstGeom>
          <a:noFill/>
        </p:spPr>
        <p:txBody>
          <a:bodyPr wrap="square" rtlCol="0">
            <a:spAutoFit/>
          </a:bodyPr>
          <a:lstStyle/>
          <a:p>
            <a:r>
              <a:rPr lang="en-GB" sz="2000" dirty="0">
                <a:solidFill>
                  <a:schemeClr val="bg1"/>
                </a:solidFill>
                <a:latin typeface="AvantGarde Bk BT" panose="020B0402020202020204" pitchFamily="34" charset="0"/>
              </a:rPr>
              <a:t>49-51 East Rd, London</a:t>
            </a:r>
          </a:p>
        </p:txBody>
      </p:sp>
      <p:pic>
        <p:nvPicPr>
          <p:cNvPr id="13" name="Picture 12">
            <a:extLst>
              <a:ext uri="{FF2B5EF4-FFF2-40B4-BE49-F238E27FC236}">
                <a16:creationId xmlns:a16="http://schemas.microsoft.com/office/drawing/2014/main" id="{C6869F85-385F-714B-8655-4A4FB92B7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4421" y="4258986"/>
            <a:ext cx="8218061" cy="1395520"/>
          </a:xfrm>
          <a:prstGeom prst="rect">
            <a:avLst/>
          </a:prstGeom>
        </p:spPr>
      </p:pic>
      <p:pic>
        <p:nvPicPr>
          <p:cNvPr id="14" name="Picture 13">
            <a:extLst>
              <a:ext uri="{FF2B5EF4-FFF2-40B4-BE49-F238E27FC236}">
                <a16:creationId xmlns:a16="http://schemas.microsoft.com/office/drawing/2014/main" id="{717D3F3B-26B1-4966-A617-19AB50919F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5349" y="223970"/>
            <a:ext cx="1576762" cy="748962"/>
          </a:xfrm>
          <a:prstGeom prst="rect">
            <a:avLst/>
          </a:prstGeom>
        </p:spPr>
      </p:pic>
    </p:spTree>
    <p:extLst>
      <p:ext uri="{BB962C8B-B14F-4D97-AF65-F5344CB8AC3E}">
        <p14:creationId xmlns:p14="http://schemas.microsoft.com/office/powerpoint/2010/main" val="180966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26263" y="1284216"/>
            <a:ext cx="11071192"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flipV="1">
            <a:off x="0" y="6775553"/>
            <a:ext cx="12192000" cy="158145"/>
          </a:xfrm>
          <a:prstGeom prst="rect">
            <a:avLst/>
          </a:prstGeom>
          <a:solidFill>
            <a:srgbClr val="5D57A6"/>
          </a:solidFill>
          <a:ln>
            <a:solidFill>
              <a:srgbClr val="5D5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flipV="1">
            <a:off x="0" y="6678115"/>
            <a:ext cx="12192000" cy="45719"/>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7142050" y="-5035214"/>
            <a:ext cx="274357" cy="1077218"/>
          </a:xfrm>
          <a:prstGeom prst="rect">
            <a:avLst/>
          </a:prstGeom>
          <a:noFill/>
        </p:spPr>
        <p:txBody>
          <a:bodyPr wrap="square" rtlCol="0">
            <a:spAutoFit/>
          </a:bodyPr>
          <a:lstStyle/>
          <a:p>
            <a:endParaRPr lang="en-GB" sz="2800" dirty="0">
              <a:latin typeface="Gill Sans MT" panose="020B0502020104020203" pitchFamily="34" charset="0"/>
              <a:cs typeface="Arial" panose="020B0604020202020204" pitchFamily="34" charset="0"/>
            </a:endParaRPr>
          </a:p>
          <a:p>
            <a:pPr marL="285750" indent="-285750">
              <a:buFont typeface="Arial" panose="020B0604020202020204" pitchFamily="34" charset="0"/>
              <a:buChar char="•"/>
            </a:pPr>
            <a:endParaRPr lang="en-GB" dirty="0"/>
          </a:p>
          <a:p>
            <a:endParaRPr lang="en-GB" dirty="0"/>
          </a:p>
        </p:txBody>
      </p:sp>
      <p:pic>
        <p:nvPicPr>
          <p:cNvPr id="14" name="Picture 6" descr="mage result for Create and innovate">
            <a:extLst>
              <a:ext uri="{FF2B5EF4-FFF2-40B4-BE49-F238E27FC236}">
                <a16:creationId xmlns:a16="http://schemas.microsoft.com/office/drawing/2014/main" id="{B6A219CF-1EAF-F243-B30E-305C6A726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581" y="1595072"/>
            <a:ext cx="8353411" cy="480572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E71D451-0BE2-364E-B253-4BEFF7955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263" y="629810"/>
            <a:ext cx="3425890" cy="581755"/>
          </a:xfrm>
          <a:prstGeom prst="rect">
            <a:avLst/>
          </a:prstGeom>
        </p:spPr>
      </p:pic>
      <p:pic>
        <p:nvPicPr>
          <p:cNvPr id="8" name="Picture 7">
            <a:extLst>
              <a:ext uri="{FF2B5EF4-FFF2-40B4-BE49-F238E27FC236}">
                <a16:creationId xmlns:a16="http://schemas.microsoft.com/office/drawing/2014/main" id="{0E299A08-9C20-4730-A0E0-D0DEA71D37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0982" y="396596"/>
            <a:ext cx="1576762" cy="748962"/>
          </a:xfrm>
          <a:prstGeom prst="rect">
            <a:avLst/>
          </a:prstGeom>
        </p:spPr>
      </p:pic>
    </p:spTree>
    <p:extLst>
      <p:ext uri="{BB962C8B-B14F-4D97-AF65-F5344CB8AC3E}">
        <p14:creationId xmlns:p14="http://schemas.microsoft.com/office/powerpoint/2010/main" val="242251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26263" y="1284216"/>
            <a:ext cx="11071192"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flipV="1">
            <a:off x="0" y="6775553"/>
            <a:ext cx="12192000" cy="158145"/>
          </a:xfrm>
          <a:prstGeom prst="rect">
            <a:avLst/>
          </a:prstGeom>
          <a:solidFill>
            <a:srgbClr val="5D57A6"/>
          </a:solidFill>
          <a:ln>
            <a:solidFill>
              <a:srgbClr val="5D5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flipV="1">
            <a:off x="0" y="6678115"/>
            <a:ext cx="12192000" cy="45719"/>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CDA74C3-EE28-374C-AC63-BC602357CF4A}"/>
              </a:ext>
            </a:extLst>
          </p:cNvPr>
          <p:cNvSpPr txBox="1"/>
          <p:nvPr/>
        </p:nvSpPr>
        <p:spPr>
          <a:xfrm>
            <a:off x="4727644" y="626086"/>
            <a:ext cx="6769812" cy="584775"/>
          </a:xfrm>
          <a:prstGeom prst="rect">
            <a:avLst/>
          </a:prstGeom>
          <a:noFill/>
        </p:spPr>
        <p:txBody>
          <a:bodyPr wrap="square" rtlCol="0">
            <a:spAutoFit/>
          </a:bodyPr>
          <a:lstStyle/>
          <a:p>
            <a:pPr algn="r"/>
            <a:r>
              <a:rPr lang="en-GB" sz="3200" dirty="0">
                <a:solidFill>
                  <a:srgbClr val="5D57A6"/>
                </a:solidFill>
                <a:latin typeface="AvantGarde Bk BT" panose="020B0402020202020204" pitchFamily="34" charset="0"/>
              </a:rPr>
              <a:t>What’s the problem?</a:t>
            </a:r>
          </a:p>
        </p:txBody>
      </p:sp>
      <p:pic>
        <p:nvPicPr>
          <p:cNvPr id="8" name="Picture 7">
            <a:extLst>
              <a:ext uri="{FF2B5EF4-FFF2-40B4-BE49-F238E27FC236}">
                <a16:creationId xmlns:a16="http://schemas.microsoft.com/office/drawing/2014/main" id="{D139D7A0-1496-A641-BA0B-562E0BA27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63" y="629810"/>
            <a:ext cx="3425890" cy="581755"/>
          </a:xfrm>
          <a:prstGeom prst="rect">
            <a:avLst/>
          </a:prstGeom>
        </p:spPr>
      </p:pic>
      <p:sp>
        <p:nvSpPr>
          <p:cNvPr id="2" name="TextBox 1">
            <a:extLst>
              <a:ext uri="{FF2B5EF4-FFF2-40B4-BE49-F238E27FC236}">
                <a16:creationId xmlns:a16="http://schemas.microsoft.com/office/drawing/2014/main" id="{D80540FC-47CF-1A40-B486-A92D9234B0FA}"/>
              </a:ext>
            </a:extLst>
          </p:cNvPr>
          <p:cNvSpPr txBox="1"/>
          <p:nvPr/>
        </p:nvSpPr>
        <p:spPr>
          <a:xfrm>
            <a:off x="739302" y="2130953"/>
            <a:ext cx="10933889" cy="3416320"/>
          </a:xfrm>
          <a:prstGeom prst="rect">
            <a:avLst/>
          </a:prstGeom>
          <a:noFill/>
        </p:spPr>
        <p:txBody>
          <a:bodyPr wrap="square" rtlCol="0">
            <a:spAutoFit/>
          </a:bodyPr>
          <a:lstStyle/>
          <a:p>
            <a:pPr algn="ctr"/>
            <a:r>
              <a:rPr lang="en-US" sz="7200" dirty="0"/>
              <a:t>“We find it hard to engage and involve some groups of people”</a:t>
            </a:r>
          </a:p>
        </p:txBody>
      </p:sp>
      <p:pic>
        <p:nvPicPr>
          <p:cNvPr id="11" name="Picture 10">
            <a:extLst>
              <a:ext uri="{FF2B5EF4-FFF2-40B4-BE49-F238E27FC236}">
                <a16:creationId xmlns:a16="http://schemas.microsoft.com/office/drawing/2014/main" id="{ED79FAD8-0C5D-4801-B29F-869F4F54D3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7865" y="498577"/>
            <a:ext cx="1576762" cy="748962"/>
          </a:xfrm>
          <a:prstGeom prst="rect">
            <a:avLst/>
          </a:prstGeom>
        </p:spPr>
      </p:pic>
    </p:spTree>
    <p:extLst>
      <p:ext uri="{BB962C8B-B14F-4D97-AF65-F5344CB8AC3E}">
        <p14:creationId xmlns:p14="http://schemas.microsoft.com/office/powerpoint/2010/main" val="112791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26263" y="1284216"/>
            <a:ext cx="11071192"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flipV="1">
            <a:off x="0" y="6775553"/>
            <a:ext cx="12192000" cy="158145"/>
          </a:xfrm>
          <a:prstGeom prst="rect">
            <a:avLst/>
          </a:prstGeom>
          <a:solidFill>
            <a:srgbClr val="5D57A6"/>
          </a:solidFill>
          <a:ln>
            <a:solidFill>
              <a:srgbClr val="5D5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flipV="1">
            <a:off x="0" y="6678115"/>
            <a:ext cx="12192000" cy="45719"/>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CDA74C3-EE28-374C-AC63-BC602357CF4A}"/>
              </a:ext>
            </a:extLst>
          </p:cNvPr>
          <p:cNvSpPr txBox="1"/>
          <p:nvPr/>
        </p:nvSpPr>
        <p:spPr>
          <a:xfrm>
            <a:off x="4727644" y="626086"/>
            <a:ext cx="6769812" cy="584775"/>
          </a:xfrm>
          <a:prstGeom prst="rect">
            <a:avLst/>
          </a:prstGeom>
          <a:noFill/>
        </p:spPr>
        <p:txBody>
          <a:bodyPr wrap="square" rtlCol="0">
            <a:spAutoFit/>
          </a:bodyPr>
          <a:lstStyle/>
          <a:p>
            <a:pPr algn="r"/>
            <a:r>
              <a:rPr lang="en-GB" sz="3200" dirty="0">
                <a:solidFill>
                  <a:srgbClr val="5D57A6"/>
                </a:solidFill>
                <a:latin typeface="AvantGarde Bk BT" panose="020B0402020202020204" pitchFamily="34" charset="0"/>
              </a:rPr>
              <a:t>Personas</a:t>
            </a:r>
          </a:p>
        </p:txBody>
      </p:sp>
      <p:pic>
        <p:nvPicPr>
          <p:cNvPr id="8" name="Picture 7">
            <a:extLst>
              <a:ext uri="{FF2B5EF4-FFF2-40B4-BE49-F238E27FC236}">
                <a16:creationId xmlns:a16="http://schemas.microsoft.com/office/drawing/2014/main" id="{D139D7A0-1496-A641-BA0B-562E0BA27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63" y="629810"/>
            <a:ext cx="3425890" cy="581755"/>
          </a:xfrm>
          <a:prstGeom prst="rect">
            <a:avLst/>
          </a:prstGeom>
        </p:spPr>
      </p:pic>
      <p:pic>
        <p:nvPicPr>
          <p:cNvPr id="1026" name="Picture 2" descr="Related image">
            <a:extLst>
              <a:ext uri="{FF2B5EF4-FFF2-40B4-BE49-F238E27FC236}">
                <a16:creationId xmlns:a16="http://schemas.microsoft.com/office/drawing/2014/main" id="{C5FA3AF7-D780-E245-8835-7235C1F0A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63" y="1666260"/>
            <a:ext cx="5981700" cy="4483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0540FC-47CF-1A40-B486-A92D9234B0FA}"/>
              </a:ext>
            </a:extLst>
          </p:cNvPr>
          <p:cNvSpPr txBox="1"/>
          <p:nvPr/>
        </p:nvSpPr>
        <p:spPr>
          <a:xfrm>
            <a:off x="7140102" y="2130953"/>
            <a:ext cx="4533089" cy="3046988"/>
          </a:xfrm>
          <a:prstGeom prst="rect">
            <a:avLst/>
          </a:prstGeom>
          <a:noFill/>
        </p:spPr>
        <p:txBody>
          <a:bodyPr wrap="square" rtlCol="0">
            <a:spAutoFit/>
          </a:bodyPr>
          <a:lstStyle/>
          <a:p>
            <a:pPr algn="ctr"/>
            <a:r>
              <a:rPr lang="en-US" sz="4800" dirty="0"/>
              <a:t>Tables 1 &amp; 2</a:t>
            </a:r>
          </a:p>
          <a:p>
            <a:pPr algn="ctr"/>
            <a:endParaRPr lang="en-US" sz="4800" dirty="0"/>
          </a:p>
          <a:p>
            <a:pPr algn="ctr"/>
            <a:r>
              <a:rPr lang="en-US" sz="4800" dirty="0"/>
              <a:t>Young Women (18-30)</a:t>
            </a:r>
          </a:p>
        </p:txBody>
      </p:sp>
    </p:spTree>
    <p:extLst>
      <p:ext uri="{BB962C8B-B14F-4D97-AF65-F5344CB8AC3E}">
        <p14:creationId xmlns:p14="http://schemas.microsoft.com/office/powerpoint/2010/main" val="154865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26263" y="1284216"/>
            <a:ext cx="11071192"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flipV="1">
            <a:off x="0" y="6775553"/>
            <a:ext cx="12192000" cy="158145"/>
          </a:xfrm>
          <a:prstGeom prst="rect">
            <a:avLst/>
          </a:prstGeom>
          <a:solidFill>
            <a:srgbClr val="5D57A6"/>
          </a:solidFill>
          <a:ln>
            <a:solidFill>
              <a:srgbClr val="5D5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flipV="1">
            <a:off x="0" y="6678115"/>
            <a:ext cx="12192000" cy="45719"/>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CDA74C3-EE28-374C-AC63-BC602357CF4A}"/>
              </a:ext>
            </a:extLst>
          </p:cNvPr>
          <p:cNvSpPr txBox="1"/>
          <p:nvPr/>
        </p:nvSpPr>
        <p:spPr>
          <a:xfrm>
            <a:off x="4727644" y="626086"/>
            <a:ext cx="6769812" cy="584775"/>
          </a:xfrm>
          <a:prstGeom prst="rect">
            <a:avLst/>
          </a:prstGeom>
          <a:noFill/>
        </p:spPr>
        <p:txBody>
          <a:bodyPr wrap="square" rtlCol="0">
            <a:spAutoFit/>
          </a:bodyPr>
          <a:lstStyle/>
          <a:p>
            <a:pPr algn="r"/>
            <a:r>
              <a:rPr lang="en-GB" sz="3200" dirty="0">
                <a:solidFill>
                  <a:srgbClr val="5D57A6"/>
                </a:solidFill>
                <a:latin typeface="AvantGarde Bk BT" panose="020B0402020202020204" pitchFamily="34" charset="0"/>
              </a:rPr>
              <a:t>Personas</a:t>
            </a:r>
          </a:p>
        </p:txBody>
      </p:sp>
      <p:pic>
        <p:nvPicPr>
          <p:cNvPr id="8" name="Picture 7">
            <a:extLst>
              <a:ext uri="{FF2B5EF4-FFF2-40B4-BE49-F238E27FC236}">
                <a16:creationId xmlns:a16="http://schemas.microsoft.com/office/drawing/2014/main" id="{D139D7A0-1496-A641-BA0B-562E0BA27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63" y="629810"/>
            <a:ext cx="3425890" cy="581755"/>
          </a:xfrm>
          <a:prstGeom prst="rect">
            <a:avLst/>
          </a:prstGeom>
        </p:spPr>
      </p:pic>
      <p:sp>
        <p:nvSpPr>
          <p:cNvPr id="2" name="TextBox 1">
            <a:extLst>
              <a:ext uri="{FF2B5EF4-FFF2-40B4-BE49-F238E27FC236}">
                <a16:creationId xmlns:a16="http://schemas.microsoft.com/office/drawing/2014/main" id="{D80540FC-47CF-1A40-B486-A92D9234B0FA}"/>
              </a:ext>
            </a:extLst>
          </p:cNvPr>
          <p:cNvSpPr txBox="1"/>
          <p:nvPr/>
        </p:nvSpPr>
        <p:spPr>
          <a:xfrm>
            <a:off x="7140102" y="2072586"/>
            <a:ext cx="4533089" cy="3046988"/>
          </a:xfrm>
          <a:prstGeom prst="rect">
            <a:avLst/>
          </a:prstGeom>
          <a:noFill/>
        </p:spPr>
        <p:txBody>
          <a:bodyPr wrap="square" rtlCol="0">
            <a:spAutoFit/>
          </a:bodyPr>
          <a:lstStyle/>
          <a:p>
            <a:pPr algn="ctr"/>
            <a:r>
              <a:rPr lang="en-US" sz="4800" dirty="0"/>
              <a:t>Tables 3 &amp; 4</a:t>
            </a:r>
          </a:p>
          <a:p>
            <a:pPr algn="ctr"/>
            <a:endParaRPr lang="en-US" sz="4800" dirty="0"/>
          </a:p>
          <a:p>
            <a:pPr algn="ctr"/>
            <a:r>
              <a:rPr lang="en-US" sz="4800" dirty="0"/>
              <a:t>Young Men     (18-30)</a:t>
            </a:r>
          </a:p>
        </p:txBody>
      </p:sp>
      <p:pic>
        <p:nvPicPr>
          <p:cNvPr id="2050" name="Picture 2" descr="Related image">
            <a:extLst>
              <a:ext uri="{FF2B5EF4-FFF2-40B4-BE49-F238E27FC236}">
                <a16:creationId xmlns:a16="http://schemas.microsoft.com/office/drawing/2014/main" id="{1CDEF979-0EB1-5744-8EB6-8219677C6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63" y="1802444"/>
            <a:ext cx="5983320" cy="424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51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26263" y="1284216"/>
            <a:ext cx="11071192"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flipV="1">
            <a:off x="0" y="6775553"/>
            <a:ext cx="12192000" cy="158145"/>
          </a:xfrm>
          <a:prstGeom prst="rect">
            <a:avLst/>
          </a:prstGeom>
          <a:solidFill>
            <a:srgbClr val="5D57A6"/>
          </a:solidFill>
          <a:ln>
            <a:solidFill>
              <a:srgbClr val="5D5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flipV="1">
            <a:off x="0" y="6678115"/>
            <a:ext cx="12192000" cy="45719"/>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CDA74C3-EE28-374C-AC63-BC602357CF4A}"/>
              </a:ext>
            </a:extLst>
          </p:cNvPr>
          <p:cNvSpPr txBox="1"/>
          <p:nvPr/>
        </p:nvSpPr>
        <p:spPr>
          <a:xfrm>
            <a:off x="4727644" y="626086"/>
            <a:ext cx="6769812" cy="584775"/>
          </a:xfrm>
          <a:prstGeom prst="rect">
            <a:avLst/>
          </a:prstGeom>
          <a:noFill/>
        </p:spPr>
        <p:txBody>
          <a:bodyPr wrap="square" rtlCol="0">
            <a:spAutoFit/>
          </a:bodyPr>
          <a:lstStyle/>
          <a:p>
            <a:pPr algn="r"/>
            <a:r>
              <a:rPr lang="en-GB" sz="3200" dirty="0">
                <a:solidFill>
                  <a:srgbClr val="5D57A6"/>
                </a:solidFill>
                <a:latin typeface="AvantGarde Bk BT" panose="020B0402020202020204" pitchFamily="34" charset="0"/>
              </a:rPr>
              <a:t>Personas</a:t>
            </a:r>
          </a:p>
        </p:txBody>
      </p:sp>
      <p:pic>
        <p:nvPicPr>
          <p:cNvPr id="8" name="Picture 7">
            <a:extLst>
              <a:ext uri="{FF2B5EF4-FFF2-40B4-BE49-F238E27FC236}">
                <a16:creationId xmlns:a16="http://schemas.microsoft.com/office/drawing/2014/main" id="{D139D7A0-1496-A641-BA0B-562E0BA27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63" y="629810"/>
            <a:ext cx="3425890" cy="581755"/>
          </a:xfrm>
          <a:prstGeom prst="rect">
            <a:avLst/>
          </a:prstGeom>
        </p:spPr>
      </p:pic>
      <p:sp>
        <p:nvSpPr>
          <p:cNvPr id="2" name="TextBox 1">
            <a:extLst>
              <a:ext uri="{FF2B5EF4-FFF2-40B4-BE49-F238E27FC236}">
                <a16:creationId xmlns:a16="http://schemas.microsoft.com/office/drawing/2014/main" id="{D80540FC-47CF-1A40-B486-A92D9234B0FA}"/>
              </a:ext>
            </a:extLst>
          </p:cNvPr>
          <p:cNvSpPr txBox="1"/>
          <p:nvPr/>
        </p:nvSpPr>
        <p:spPr>
          <a:xfrm>
            <a:off x="7140102" y="2208774"/>
            <a:ext cx="4533089" cy="3046988"/>
          </a:xfrm>
          <a:prstGeom prst="rect">
            <a:avLst/>
          </a:prstGeom>
          <a:noFill/>
        </p:spPr>
        <p:txBody>
          <a:bodyPr wrap="square" rtlCol="0">
            <a:spAutoFit/>
          </a:bodyPr>
          <a:lstStyle/>
          <a:p>
            <a:pPr algn="ctr"/>
            <a:r>
              <a:rPr lang="en-US" sz="4800" dirty="0"/>
              <a:t>Tables 5 &amp; 6</a:t>
            </a:r>
          </a:p>
          <a:p>
            <a:pPr algn="ctr"/>
            <a:endParaRPr lang="en-US" sz="4800" dirty="0"/>
          </a:p>
          <a:p>
            <a:pPr algn="ctr"/>
            <a:r>
              <a:rPr lang="en-US" sz="4800" dirty="0"/>
              <a:t>Middle Year  Women (31-50)</a:t>
            </a:r>
          </a:p>
        </p:txBody>
      </p:sp>
      <p:pic>
        <p:nvPicPr>
          <p:cNvPr id="3074" name="Picture 2" descr="Related image">
            <a:extLst>
              <a:ext uri="{FF2B5EF4-FFF2-40B4-BE49-F238E27FC236}">
                <a16:creationId xmlns:a16="http://schemas.microsoft.com/office/drawing/2014/main" id="{CE3C3146-1044-2548-AC95-7EC7421EB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30" y="1720174"/>
            <a:ext cx="5239832" cy="424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056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26263" y="1284216"/>
            <a:ext cx="11071192"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flipV="1">
            <a:off x="0" y="6775553"/>
            <a:ext cx="12192000" cy="158145"/>
          </a:xfrm>
          <a:prstGeom prst="rect">
            <a:avLst/>
          </a:prstGeom>
          <a:solidFill>
            <a:srgbClr val="5D57A6"/>
          </a:solidFill>
          <a:ln>
            <a:solidFill>
              <a:srgbClr val="5D5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flipV="1">
            <a:off x="0" y="6678115"/>
            <a:ext cx="12192000" cy="45719"/>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CDA74C3-EE28-374C-AC63-BC602357CF4A}"/>
              </a:ext>
            </a:extLst>
          </p:cNvPr>
          <p:cNvSpPr txBox="1"/>
          <p:nvPr/>
        </p:nvSpPr>
        <p:spPr>
          <a:xfrm>
            <a:off x="4727644" y="626086"/>
            <a:ext cx="6769812" cy="584775"/>
          </a:xfrm>
          <a:prstGeom prst="rect">
            <a:avLst/>
          </a:prstGeom>
          <a:noFill/>
        </p:spPr>
        <p:txBody>
          <a:bodyPr wrap="square" rtlCol="0">
            <a:spAutoFit/>
          </a:bodyPr>
          <a:lstStyle/>
          <a:p>
            <a:pPr algn="r"/>
            <a:r>
              <a:rPr lang="en-GB" sz="3200" dirty="0">
                <a:solidFill>
                  <a:srgbClr val="5D57A6"/>
                </a:solidFill>
                <a:latin typeface="AvantGarde Bk BT" panose="020B0402020202020204" pitchFamily="34" charset="0"/>
              </a:rPr>
              <a:t>Personas</a:t>
            </a:r>
          </a:p>
        </p:txBody>
      </p:sp>
      <p:pic>
        <p:nvPicPr>
          <p:cNvPr id="8" name="Picture 7">
            <a:extLst>
              <a:ext uri="{FF2B5EF4-FFF2-40B4-BE49-F238E27FC236}">
                <a16:creationId xmlns:a16="http://schemas.microsoft.com/office/drawing/2014/main" id="{D139D7A0-1496-A641-BA0B-562E0BA27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63" y="629810"/>
            <a:ext cx="3425890" cy="581755"/>
          </a:xfrm>
          <a:prstGeom prst="rect">
            <a:avLst/>
          </a:prstGeom>
        </p:spPr>
      </p:pic>
      <p:sp>
        <p:nvSpPr>
          <p:cNvPr id="2" name="TextBox 1">
            <a:extLst>
              <a:ext uri="{FF2B5EF4-FFF2-40B4-BE49-F238E27FC236}">
                <a16:creationId xmlns:a16="http://schemas.microsoft.com/office/drawing/2014/main" id="{D80540FC-47CF-1A40-B486-A92D9234B0FA}"/>
              </a:ext>
            </a:extLst>
          </p:cNvPr>
          <p:cNvSpPr txBox="1"/>
          <p:nvPr/>
        </p:nvSpPr>
        <p:spPr>
          <a:xfrm>
            <a:off x="7140102" y="2228232"/>
            <a:ext cx="4533089" cy="3046988"/>
          </a:xfrm>
          <a:prstGeom prst="rect">
            <a:avLst/>
          </a:prstGeom>
          <a:noFill/>
        </p:spPr>
        <p:txBody>
          <a:bodyPr wrap="square" rtlCol="0">
            <a:spAutoFit/>
          </a:bodyPr>
          <a:lstStyle/>
          <a:p>
            <a:pPr algn="ctr"/>
            <a:r>
              <a:rPr lang="en-US" sz="4800" dirty="0"/>
              <a:t>Tables 7 &amp; 8</a:t>
            </a:r>
          </a:p>
          <a:p>
            <a:pPr algn="ctr"/>
            <a:endParaRPr lang="en-US" sz="4800" dirty="0"/>
          </a:p>
          <a:p>
            <a:pPr algn="ctr"/>
            <a:r>
              <a:rPr lang="en-US" sz="4800" dirty="0"/>
              <a:t>Middle Year Men (31-50)</a:t>
            </a:r>
          </a:p>
        </p:txBody>
      </p:sp>
      <p:pic>
        <p:nvPicPr>
          <p:cNvPr id="4100" name="Picture 4" descr="Related image">
            <a:extLst>
              <a:ext uri="{FF2B5EF4-FFF2-40B4-BE49-F238E27FC236}">
                <a16:creationId xmlns:a16="http://schemas.microsoft.com/office/drawing/2014/main" id="{9B34530A-AAAC-B94E-A2E7-D6FE1AB2C7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547" y="1561660"/>
            <a:ext cx="5235235" cy="475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994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26263" y="1284216"/>
            <a:ext cx="11071192"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flipV="1">
            <a:off x="0" y="6775553"/>
            <a:ext cx="12192000" cy="158145"/>
          </a:xfrm>
          <a:prstGeom prst="rect">
            <a:avLst/>
          </a:prstGeom>
          <a:solidFill>
            <a:srgbClr val="5D57A6"/>
          </a:solidFill>
          <a:ln>
            <a:solidFill>
              <a:srgbClr val="5D5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flipV="1">
            <a:off x="0" y="6678115"/>
            <a:ext cx="12192000" cy="45719"/>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CDA74C3-EE28-374C-AC63-BC602357CF4A}"/>
              </a:ext>
            </a:extLst>
          </p:cNvPr>
          <p:cNvSpPr txBox="1"/>
          <p:nvPr/>
        </p:nvSpPr>
        <p:spPr>
          <a:xfrm>
            <a:off x="4727644" y="626086"/>
            <a:ext cx="6769812" cy="584775"/>
          </a:xfrm>
          <a:prstGeom prst="rect">
            <a:avLst/>
          </a:prstGeom>
          <a:noFill/>
        </p:spPr>
        <p:txBody>
          <a:bodyPr wrap="square" rtlCol="0">
            <a:spAutoFit/>
          </a:bodyPr>
          <a:lstStyle/>
          <a:p>
            <a:pPr algn="r"/>
            <a:r>
              <a:rPr lang="en-GB" sz="3200" dirty="0">
                <a:solidFill>
                  <a:srgbClr val="5D57A6"/>
                </a:solidFill>
                <a:latin typeface="AvantGarde Bk BT" panose="020B0402020202020204" pitchFamily="34" charset="0"/>
              </a:rPr>
              <a:t>Personas</a:t>
            </a:r>
          </a:p>
        </p:txBody>
      </p:sp>
      <p:pic>
        <p:nvPicPr>
          <p:cNvPr id="8" name="Picture 7">
            <a:extLst>
              <a:ext uri="{FF2B5EF4-FFF2-40B4-BE49-F238E27FC236}">
                <a16:creationId xmlns:a16="http://schemas.microsoft.com/office/drawing/2014/main" id="{D139D7A0-1496-A641-BA0B-562E0BA27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63" y="629810"/>
            <a:ext cx="3425890" cy="581755"/>
          </a:xfrm>
          <a:prstGeom prst="rect">
            <a:avLst/>
          </a:prstGeom>
        </p:spPr>
      </p:pic>
      <p:sp>
        <p:nvSpPr>
          <p:cNvPr id="2" name="TextBox 1">
            <a:extLst>
              <a:ext uri="{FF2B5EF4-FFF2-40B4-BE49-F238E27FC236}">
                <a16:creationId xmlns:a16="http://schemas.microsoft.com/office/drawing/2014/main" id="{D80540FC-47CF-1A40-B486-A92D9234B0FA}"/>
              </a:ext>
            </a:extLst>
          </p:cNvPr>
          <p:cNvSpPr txBox="1"/>
          <p:nvPr/>
        </p:nvSpPr>
        <p:spPr>
          <a:xfrm>
            <a:off x="7140102" y="1897490"/>
            <a:ext cx="4533089" cy="3785652"/>
          </a:xfrm>
          <a:prstGeom prst="rect">
            <a:avLst/>
          </a:prstGeom>
          <a:noFill/>
        </p:spPr>
        <p:txBody>
          <a:bodyPr wrap="square" rtlCol="0">
            <a:spAutoFit/>
          </a:bodyPr>
          <a:lstStyle/>
          <a:p>
            <a:pPr algn="ctr"/>
            <a:r>
              <a:rPr lang="en-US" sz="4800" dirty="0"/>
              <a:t>Tables 9 &amp; 10</a:t>
            </a:r>
          </a:p>
          <a:p>
            <a:pPr algn="ctr"/>
            <a:endParaRPr lang="en-US" sz="4800" dirty="0"/>
          </a:p>
          <a:p>
            <a:pPr algn="ctr"/>
            <a:r>
              <a:rPr lang="en-US" sz="4800" dirty="0"/>
              <a:t>People from larger (over 5%) BAME groups</a:t>
            </a:r>
          </a:p>
        </p:txBody>
      </p:sp>
      <p:pic>
        <p:nvPicPr>
          <p:cNvPr id="5122" name="Picture 2" descr="Related image">
            <a:extLst>
              <a:ext uri="{FF2B5EF4-FFF2-40B4-BE49-F238E27FC236}">
                <a16:creationId xmlns:a16="http://schemas.microsoft.com/office/drawing/2014/main" id="{A6CDBD29-33DB-2A41-8273-B89EF1A11A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43" y="1734443"/>
            <a:ext cx="6209219" cy="405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82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26263" y="1284216"/>
            <a:ext cx="11071192"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flipV="1">
            <a:off x="0" y="6775553"/>
            <a:ext cx="12192000" cy="158145"/>
          </a:xfrm>
          <a:prstGeom prst="rect">
            <a:avLst/>
          </a:prstGeom>
          <a:solidFill>
            <a:srgbClr val="5D57A6"/>
          </a:solidFill>
          <a:ln>
            <a:solidFill>
              <a:srgbClr val="5D57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flipV="1">
            <a:off x="0" y="6678115"/>
            <a:ext cx="12192000" cy="45719"/>
          </a:xfrm>
          <a:prstGeom prst="rect">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8CDA74C3-EE28-374C-AC63-BC602357CF4A}"/>
              </a:ext>
            </a:extLst>
          </p:cNvPr>
          <p:cNvSpPr txBox="1"/>
          <p:nvPr/>
        </p:nvSpPr>
        <p:spPr>
          <a:xfrm>
            <a:off x="4727644" y="626086"/>
            <a:ext cx="6769812" cy="584775"/>
          </a:xfrm>
          <a:prstGeom prst="rect">
            <a:avLst/>
          </a:prstGeom>
          <a:noFill/>
        </p:spPr>
        <p:txBody>
          <a:bodyPr wrap="square" rtlCol="0">
            <a:spAutoFit/>
          </a:bodyPr>
          <a:lstStyle/>
          <a:p>
            <a:pPr algn="r"/>
            <a:r>
              <a:rPr lang="en-GB" sz="3200" dirty="0">
                <a:solidFill>
                  <a:srgbClr val="5D57A6"/>
                </a:solidFill>
                <a:latin typeface="AvantGarde Bk BT" panose="020B0402020202020204" pitchFamily="34" charset="0"/>
              </a:rPr>
              <a:t>Personas</a:t>
            </a:r>
          </a:p>
        </p:txBody>
      </p:sp>
      <p:pic>
        <p:nvPicPr>
          <p:cNvPr id="8" name="Picture 7">
            <a:extLst>
              <a:ext uri="{FF2B5EF4-FFF2-40B4-BE49-F238E27FC236}">
                <a16:creationId xmlns:a16="http://schemas.microsoft.com/office/drawing/2014/main" id="{D139D7A0-1496-A641-BA0B-562E0BA27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63" y="629810"/>
            <a:ext cx="3425890" cy="581755"/>
          </a:xfrm>
          <a:prstGeom prst="rect">
            <a:avLst/>
          </a:prstGeom>
        </p:spPr>
      </p:pic>
      <p:sp>
        <p:nvSpPr>
          <p:cNvPr id="2" name="TextBox 1">
            <a:extLst>
              <a:ext uri="{FF2B5EF4-FFF2-40B4-BE49-F238E27FC236}">
                <a16:creationId xmlns:a16="http://schemas.microsoft.com/office/drawing/2014/main" id="{D80540FC-47CF-1A40-B486-A92D9234B0FA}"/>
              </a:ext>
            </a:extLst>
          </p:cNvPr>
          <p:cNvSpPr txBox="1"/>
          <p:nvPr/>
        </p:nvSpPr>
        <p:spPr>
          <a:xfrm>
            <a:off x="7003916" y="2014220"/>
            <a:ext cx="4669276" cy="3785652"/>
          </a:xfrm>
          <a:prstGeom prst="rect">
            <a:avLst/>
          </a:prstGeom>
          <a:noFill/>
        </p:spPr>
        <p:txBody>
          <a:bodyPr wrap="square" rtlCol="0">
            <a:spAutoFit/>
          </a:bodyPr>
          <a:lstStyle/>
          <a:p>
            <a:pPr algn="ctr"/>
            <a:r>
              <a:rPr lang="en-US" sz="4800" dirty="0"/>
              <a:t>Tables 11 &amp; 12</a:t>
            </a:r>
          </a:p>
          <a:p>
            <a:pPr algn="ctr"/>
            <a:endParaRPr lang="en-US" sz="4800" dirty="0"/>
          </a:p>
          <a:p>
            <a:pPr algn="ctr"/>
            <a:r>
              <a:rPr lang="en-US" sz="4800" dirty="0"/>
              <a:t>People from smaller (under 5%) BAME groups</a:t>
            </a:r>
          </a:p>
        </p:txBody>
      </p:sp>
      <p:pic>
        <p:nvPicPr>
          <p:cNvPr id="6146" name="Picture 2" descr="Related image">
            <a:extLst>
              <a:ext uri="{FF2B5EF4-FFF2-40B4-BE49-F238E27FC236}">
                <a16:creationId xmlns:a16="http://schemas.microsoft.com/office/drawing/2014/main" id="{C7D71492-339F-8C43-8063-D7457E6DF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63" y="1851172"/>
            <a:ext cx="6326954" cy="419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10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F30ABCB567FE459ED1D60EDD550C26" ma:contentTypeVersion="5" ma:contentTypeDescription="Create a new document." ma:contentTypeScope="" ma:versionID="3903159c0c2045c04f73f0d65a9d3522">
  <xsd:schema xmlns:xsd="http://www.w3.org/2001/XMLSchema" xmlns:xs="http://www.w3.org/2001/XMLSchema" xmlns:p="http://schemas.microsoft.com/office/2006/metadata/properties" xmlns:ns2="95fb3300-75cd-4d09-bba4-14f77b84b256" targetNamespace="http://schemas.microsoft.com/office/2006/metadata/properties" ma:root="true" ma:fieldsID="9986c34b981b2c49e90a3e29e4257d2d" ns2:_="">
    <xsd:import namespace="95fb3300-75cd-4d09-bba4-14f77b84b256"/>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b3300-75cd-4d09-bba4-14f77b84b25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81088A-3F2D-49DC-BDBB-D2B1DBBA0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fb3300-75cd-4d09-bba4-14f77b84b2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1AF947-997C-44FF-82E6-290B3AE60384}">
  <ds:schemaRefs>
    <ds:schemaRef ds:uri="http://www.w3.org/XML/1998/namespace"/>
    <ds:schemaRef ds:uri="http://schemas.microsoft.com/office/2006/metadata/properties"/>
    <ds:schemaRef ds:uri="http://purl.org/dc/terms/"/>
    <ds:schemaRef ds:uri="http://purl.org/dc/elements/1.1/"/>
    <ds:schemaRef ds:uri="http://schemas.microsoft.com/office/infopath/2007/PartnerControls"/>
    <ds:schemaRef ds:uri="95fb3300-75cd-4d09-bba4-14f77b84b256"/>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F6907B9B-3F39-4B2A-A56F-9914CE6A0A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8077</TotalTime>
  <Words>2499</Words>
  <Application>Microsoft Office PowerPoint</Application>
  <PresentationFormat>Widescreen</PresentationFormat>
  <Paragraphs>493</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AvantGarde Bk BT</vt:lpstr>
      <vt:lpstr>Calibri</vt:lpstr>
      <vt:lpstr>Calibri Light</vt:lpstr>
      <vt:lpstr>Courier New</vt:lpstr>
      <vt:lpstr>Gill Sans MT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Heydenrych</dc:creator>
  <cp:lastModifiedBy>YVONNE DAVIES</cp:lastModifiedBy>
  <cp:revision>87</cp:revision>
  <dcterms:created xsi:type="dcterms:W3CDTF">2016-07-05T08:19:56Z</dcterms:created>
  <dcterms:modified xsi:type="dcterms:W3CDTF">2018-12-19T17:22:28Z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0x01010078F30ABCB567FE459ED1D60EDD550C26</vt:lpwstr>
  </property>
</Properties>
</file>