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81" autoAdjust="0"/>
    <p:restoredTop sz="39783" autoAdjust="0"/>
  </p:normalViewPr>
  <p:slideViewPr>
    <p:cSldViewPr snapToGrid="0">
      <p:cViewPr varScale="1">
        <p:scale>
          <a:sx n="37" d="100"/>
          <a:sy n="37" d="100"/>
        </p:scale>
        <p:origin x="2412" y="27"/>
      </p:cViewPr>
      <p:guideLst/>
    </p:cSldViewPr>
  </p:slideViewPr>
  <p:notesTextViewPr>
    <p:cViewPr>
      <p:scale>
        <a:sx n="1" d="1"/>
        <a:sy n="1" d="1"/>
      </p:scale>
      <p:origin x="0" y="0"/>
    </p:cViewPr>
  </p:notesTextViewPr>
  <p:sorterViewPr>
    <p:cViewPr>
      <p:scale>
        <a:sx n="100" d="100"/>
        <a:sy n="100" d="100"/>
      </p:scale>
      <p:origin x="0" y="-153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DD1D3A-4D40-48B4-BB43-64D6E012D838}" type="datetimeFigureOut">
              <a:rPr lang="en-GB" smtClean="0"/>
              <a:t>22/01/2019</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1C7DF0-E21B-40CD-AF1C-EC24647DD736}" type="slidenum">
              <a:rPr lang="en-GB" smtClean="0"/>
              <a:t>‹#›</a:t>
            </a:fld>
            <a:endParaRPr lang="en-GB" dirty="0"/>
          </a:p>
        </p:txBody>
      </p:sp>
    </p:spTree>
    <p:extLst>
      <p:ext uri="{BB962C8B-B14F-4D97-AF65-F5344CB8AC3E}">
        <p14:creationId xmlns:p14="http://schemas.microsoft.com/office/powerpoint/2010/main" val="2519992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41C7DF0-E21B-40CD-AF1C-EC24647DD736}" type="slidenum">
              <a:rPr lang="en-GB" smtClean="0"/>
              <a:t>3</a:t>
            </a:fld>
            <a:endParaRPr lang="en-GB" dirty="0"/>
          </a:p>
        </p:txBody>
      </p:sp>
    </p:spTree>
    <p:extLst>
      <p:ext uri="{BB962C8B-B14F-4D97-AF65-F5344CB8AC3E}">
        <p14:creationId xmlns:p14="http://schemas.microsoft.com/office/powerpoint/2010/main" val="2903941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41C7DF0-E21B-40CD-AF1C-EC24647DD736}" type="slidenum">
              <a:rPr lang="en-GB" smtClean="0"/>
              <a:t>5</a:t>
            </a:fld>
            <a:endParaRPr lang="en-GB" dirty="0"/>
          </a:p>
        </p:txBody>
      </p:sp>
    </p:spTree>
    <p:extLst>
      <p:ext uri="{BB962C8B-B14F-4D97-AF65-F5344CB8AC3E}">
        <p14:creationId xmlns:p14="http://schemas.microsoft.com/office/powerpoint/2010/main" val="524926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41C7DF0-E21B-40CD-AF1C-EC24647DD736}" type="slidenum">
              <a:rPr lang="en-GB" smtClean="0"/>
              <a:t>7</a:t>
            </a:fld>
            <a:endParaRPr lang="en-GB" dirty="0"/>
          </a:p>
        </p:txBody>
      </p:sp>
    </p:spTree>
    <p:extLst>
      <p:ext uri="{BB962C8B-B14F-4D97-AF65-F5344CB8AC3E}">
        <p14:creationId xmlns:p14="http://schemas.microsoft.com/office/powerpoint/2010/main" val="988501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Economic regulator</a:t>
            </a:r>
          </a:p>
          <a:p>
            <a:r>
              <a:rPr lang="en-GB" dirty="0"/>
              <a:t>Registration, proactive monitoring and enforcement of private registered providers (e.g. housing associations)</a:t>
            </a:r>
          </a:p>
          <a:p>
            <a:r>
              <a:rPr lang="en-GB" b="1" dirty="0"/>
              <a:t>Consumer regulator</a:t>
            </a:r>
          </a:p>
          <a:p>
            <a:r>
              <a:rPr lang="en-GB" dirty="0"/>
              <a:t>Registration, proactive monitoring and enforcement of all landlords (social and</a:t>
            </a:r>
          </a:p>
          <a:p>
            <a:r>
              <a:rPr lang="en-GB" dirty="0"/>
              <a:t>private) with more than 25 homes</a:t>
            </a:r>
          </a:p>
        </p:txBody>
      </p:sp>
      <p:sp>
        <p:nvSpPr>
          <p:cNvPr id="4" name="Slide Number Placeholder 3"/>
          <p:cNvSpPr>
            <a:spLocks noGrp="1"/>
          </p:cNvSpPr>
          <p:nvPr>
            <p:ph type="sldNum" sz="quarter" idx="5"/>
          </p:nvPr>
        </p:nvSpPr>
        <p:spPr/>
        <p:txBody>
          <a:bodyPr/>
          <a:lstStyle/>
          <a:p>
            <a:fld id="{C41C7DF0-E21B-40CD-AF1C-EC24647DD736}" type="slidenum">
              <a:rPr lang="en-GB" smtClean="0"/>
              <a:t>9</a:t>
            </a:fld>
            <a:endParaRPr lang="en-GB" dirty="0"/>
          </a:p>
        </p:txBody>
      </p:sp>
    </p:spTree>
    <p:extLst>
      <p:ext uri="{BB962C8B-B14F-4D97-AF65-F5344CB8AC3E}">
        <p14:creationId xmlns:p14="http://schemas.microsoft.com/office/powerpoint/2010/main" val="1182945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four national tenants’ organisations are now calling for the reintroduction of a national tenant voice organisation like the National Tenant Voice. </a:t>
            </a:r>
          </a:p>
          <a:p>
            <a:r>
              <a:rPr lang="en-GB" dirty="0"/>
              <a:t>They recently conducted a survey of tenants, which found 93% of respondents said that there needs to be a national voice for tenants. </a:t>
            </a:r>
          </a:p>
          <a:p>
            <a:r>
              <a:rPr lang="en-GB" dirty="0"/>
              <a:t>The Mayor of London has called for government to establish a Commissioner for Social Housing Residents modelled on the Children’s Commissioner for England. The social housing</a:t>
            </a:r>
          </a:p>
          <a:p>
            <a:r>
              <a:rPr lang="en-GB" dirty="0"/>
              <a:t>green paper has asked for views on whether there is a need for a stronger representation for residents at a national level.</a:t>
            </a:r>
          </a:p>
          <a:p>
            <a:r>
              <a:rPr lang="en-GB" b="1" dirty="0"/>
              <a:t>This new body could use a variety of involvement methods to:</a:t>
            </a:r>
          </a:p>
          <a:p>
            <a:pPr marL="171450" indent="-171450">
              <a:buFont typeface="Arial" panose="020B0604020202020204" pitchFamily="34" charset="0"/>
              <a:buChar char="•"/>
            </a:pPr>
            <a:r>
              <a:rPr lang="en-GB" dirty="0"/>
              <a:t>collect tenants’ views on issues facing them carry out and publicise research into these issues raise matters with government and other bodies on issues affecting tenants</a:t>
            </a:r>
          </a:p>
          <a:p>
            <a:pPr marL="171450" indent="-171450">
              <a:buFont typeface="Arial" panose="020B0604020202020204" pitchFamily="34" charset="0"/>
              <a:buChar char="•"/>
            </a:pPr>
            <a:r>
              <a:rPr lang="en-GB" dirty="0"/>
              <a:t>inform tenants about services in their area and develop a two-way dialogue with them help to develop and strengthen the representative tenants’ movement, e.g. grass roots groups People attending our deliberative events welcomed this idea. However, they were only likely to get involved if they felt it made a real difference. So, the new body would need to be seen to be listened to by national, regional, and local government.</a:t>
            </a:r>
          </a:p>
          <a:p>
            <a:r>
              <a:rPr lang="en-GB" b="1" dirty="0"/>
              <a:t>People identified two main barriers to overcome to make it work on the ground:</a:t>
            </a:r>
          </a:p>
          <a:p>
            <a:r>
              <a:rPr lang="en-GB" b="1" dirty="0"/>
              <a:t>Funding</a:t>
            </a:r>
          </a:p>
          <a:p>
            <a:r>
              <a:rPr lang="en-GB" dirty="0"/>
              <a:t>People cited budget cuts as limiting participation. But they questioned whether a new resident body could be truly independent if funded by government. So, it’s important that the new body</a:t>
            </a:r>
          </a:p>
          <a:p>
            <a:r>
              <a:rPr lang="en-GB" dirty="0"/>
              <a:t>is independently funded</a:t>
            </a:r>
          </a:p>
          <a:p>
            <a:r>
              <a:rPr lang="en-GB" b="1" dirty="0"/>
              <a:t>Inclusivity</a:t>
            </a:r>
          </a:p>
          <a:p>
            <a:r>
              <a:rPr lang="en-GB" dirty="0"/>
              <a:t>People felt that it would need to be fully representative to avoid ‘busy bodies’ dominating the agenda. People we spoke to suggested publicity campaigns and tenant welcome packs to raise awareness. They wanted different ways to get involved: online to provide quick and easy access for busy people, but also by telephone or face-to-face for those excluded from online access</a:t>
            </a:r>
          </a:p>
        </p:txBody>
      </p:sp>
      <p:sp>
        <p:nvSpPr>
          <p:cNvPr id="4" name="Slide Number Placeholder 3"/>
          <p:cNvSpPr>
            <a:spLocks noGrp="1"/>
          </p:cNvSpPr>
          <p:nvPr>
            <p:ph type="sldNum" sz="quarter" idx="5"/>
          </p:nvPr>
        </p:nvSpPr>
        <p:spPr/>
        <p:txBody>
          <a:bodyPr/>
          <a:lstStyle/>
          <a:p>
            <a:fld id="{C41C7DF0-E21B-40CD-AF1C-EC24647DD736}" type="slidenum">
              <a:rPr lang="en-GB" smtClean="0"/>
              <a:t>11</a:t>
            </a:fld>
            <a:endParaRPr lang="en-GB" dirty="0"/>
          </a:p>
        </p:txBody>
      </p:sp>
    </p:spTree>
    <p:extLst>
      <p:ext uri="{BB962C8B-B14F-4D97-AF65-F5344CB8AC3E}">
        <p14:creationId xmlns:p14="http://schemas.microsoft.com/office/powerpoint/2010/main" val="1747130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voice where major works are being considered for their homes and/or neighbourhoods, such as estate regeneration and neighbourhood redesign.</a:t>
            </a:r>
          </a:p>
          <a:p>
            <a:endParaRPr lang="en-GB" dirty="0"/>
          </a:p>
          <a:p>
            <a:r>
              <a:rPr lang="en-GB" dirty="0"/>
              <a:t>Current government guidance recommends residents are engaged in projects, but this does not go far enough. For example, the London Mayor’s Good Practice Guide to Estate Regeneration recommends that when developing estate regeneration proposals, local authorities and housing associations should always engage openly and meaningfully with those affected by the project from the outset. </a:t>
            </a:r>
          </a:p>
          <a:p>
            <a:endParaRPr lang="en-GB" dirty="0"/>
          </a:p>
          <a:p>
            <a:r>
              <a:rPr lang="en-GB" dirty="0"/>
              <a:t>Residents should be proactively supported to be involved in shaping any proposals that will affect their homes, and throughout the planning and design process.</a:t>
            </a:r>
          </a:p>
          <a:p>
            <a:r>
              <a:rPr lang="en-GB" dirty="0"/>
              <a:t>Submissions of evidence we received from SHOUT and London Tenants Federation recommend that this would require meaningful community involvement</a:t>
            </a:r>
          </a:p>
          <a:p>
            <a:r>
              <a:rPr lang="en-GB" dirty="0"/>
              <a:t>with ‘much stronger independent tenant advice when regeneration schemes are proposed (such as independent tenant advisors)’. </a:t>
            </a:r>
          </a:p>
          <a:p>
            <a:endParaRPr lang="en-GB" dirty="0"/>
          </a:p>
          <a:p>
            <a:r>
              <a:rPr lang="en-GB" dirty="0"/>
              <a:t>Any such regeneration or neighbourhood redesign must have the approval and support of existing residents via a ballot to measure support for a scheme. Schemes involving</a:t>
            </a:r>
          </a:p>
          <a:p>
            <a:r>
              <a:rPr lang="en-GB" dirty="0"/>
              <a:t>demolition and redevelopment should maximise the numbers of social homes – and at least guarantee full replacement of all existing social homes on the same terms and conditions, and the right of return for existing residents.</a:t>
            </a:r>
          </a:p>
        </p:txBody>
      </p:sp>
      <p:sp>
        <p:nvSpPr>
          <p:cNvPr id="4" name="Slide Number Placeholder 3"/>
          <p:cNvSpPr>
            <a:spLocks noGrp="1"/>
          </p:cNvSpPr>
          <p:nvPr>
            <p:ph type="sldNum" sz="quarter" idx="5"/>
          </p:nvPr>
        </p:nvSpPr>
        <p:spPr/>
        <p:txBody>
          <a:bodyPr/>
          <a:lstStyle/>
          <a:p>
            <a:fld id="{C41C7DF0-E21B-40CD-AF1C-EC24647DD736}" type="slidenum">
              <a:rPr lang="en-GB" smtClean="0"/>
              <a:t>12</a:t>
            </a:fld>
            <a:endParaRPr lang="en-GB" dirty="0"/>
          </a:p>
        </p:txBody>
      </p:sp>
    </p:spTree>
    <p:extLst>
      <p:ext uri="{BB962C8B-B14F-4D97-AF65-F5344CB8AC3E}">
        <p14:creationId xmlns:p14="http://schemas.microsoft.com/office/powerpoint/2010/main" val="166090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41C7DF0-E21B-40CD-AF1C-EC24647DD736}" type="slidenum">
              <a:rPr lang="en-GB" smtClean="0"/>
              <a:t>13</a:t>
            </a:fld>
            <a:endParaRPr lang="en-GB" dirty="0"/>
          </a:p>
        </p:txBody>
      </p:sp>
    </p:spTree>
    <p:extLst>
      <p:ext uri="{BB962C8B-B14F-4D97-AF65-F5344CB8AC3E}">
        <p14:creationId xmlns:p14="http://schemas.microsoft.com/office/powerpoint/2010/main" val="3698640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8C11F-2D0C-4641-81BA-11A7EDC74D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735F44B-01E3-4D0F-95EF-177673AC8E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286F903-653E-4FFA-A3D7-4E6CD8BEBC16}"/>
              </a:ext>
            </a:extLst>
          </p:cNvPr>
          <p:cNvSpPr>
            <a:spLocks noGrp="1"/>
          </p:cNvSpPr>
          <p:nvPr>
            <p:ph type="dt" sz="half" idx="10"/>
          </p:nvPr>
        </p:nvSpPr>
        <p:spPr/>
        <p:txBody>
          <a:bodyPr/>
          <a:lstStyle/>
          <a:p>
            <a:fld id="{46D4C0AE-CD84-4DD7-900C-8B336B3798EC}" type="datetimeFigureOut">
              <a:rPr lang="en-GB" smtClean="0"/>
              <a:t>22/01/2019</a:t>
            </a:fld>
            <a:endParaRPr lang="en-GB" dirty="0"/>
          </a:p>
        </p:txBody>
      </p:sp>
      <p:sp>
        <p:nvSpPr>
          <p:cNvPr id="5" name="Footer Placeholder 4">
            <a:extLst>
              <a:ext uri="{FF2B5EF4-FFF2-40B4-BE49-F238E27FC236}">
                <a16:creationId xmlns:a16="http://schemas.microsoft.com/office/drawing/2014/main" id="{ADF75F7D-8345-4AC6-9296-188747521A3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B69C3F2-CBE4-4D31-920A-1C465F219795}"/>
              </a:ext>
            </a:extLst>
          </p:cNvPr>
          <p:cNvSpPr>
            <a:spLocks noGrp="1"/>
          </p:cNvSpPr>
          <p:nvPr>
            <p:ph type="sldNum" sz="quarter" idx="12"/>
          </p:nvPr>
        </p:nvSpPr>
        <p:spPr/>
        <p:txBody>
          <a:bodyPr/>
          <a:lstStyle/>
          <a:p>
            <a:fld id="{F87D1BD7-DF46-4A9E-BF4B-0277CD8FA5B1}" type="slidenum">
              <a:rPr lang="en-GB" smtClean="0"/>
              <a:t>‹#›</a:t>
            </a:fld>
            <a:endParaRPr lang="en-GB" dirty="0"/>
          </a:p>
        </p:txBody>
      </p:sp>
    </p:spTree>
    <p:extLst>
      <p:ext uri="{BB962C8B-B14F-4D97-AF65-F5344CB8AC3E}">
        <p14:creationId xmlns:p14="http://schemas.microsoft.com/office/powerpoint/2010/main" val="1484261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F8D68-CEEA-40AB-AA90-364D41A3169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4C41AA-AF35-4ED2-831C-DBE2DA73C3D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005FC9-0CDF-4EE6-93B0-C5C639520903}"/>
              </a:ext>
            </a:extLst>
          </p:cNvPr>
          <p:cNvSpPr>
            <a:spLocks noGrp="1"/>
          </p:cNvSpPr>
          <p:nvPr>
            <p:ph type="dt" sz="half" idx="10"/>
          </p:nvPr>
        </p:nvSpPr>
        <p:spPr/>
        <p:txBody>
          <a:bodyPr/>
          <a:lstStyle/>
          <a:p>
            <a:fld id="{46D4C0AE-CD84-4DD7-900C-8B336B3798EC}" type="datetimeFigureOut">
              <a:rPr lang="en-GB" smtClean="0"/>
              <a:t>22/01/2019</a:t>
            </a:fld>
            <a:endParaRPr lang="en-GB" dirty="0"/>
          </a:p>
        </p:txBody>
      </p:sp>
      <p:sp>
        <p:nvSpPr>
          <p:cNvPr id="5" name="Footer Placeholder 4">
            <a:extLst>
              <a:ext uri="{FF2B5EF4-FFF2-40B4-BE49-F238E27FC236}">
                <a16:creationId xmlns:a16="http://schemas.microsoft.com/office/drawing/2014/main" id="{60CFB24C-C9BF-4F8E-BD26-D235668D3A1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0EA8BDA-1ABC-4611-986A-16A864784986}"/>
              </a:ext>
            </a:extLst>
          </p:cNvPr>
          <p:cNvSpPr>
            <a:spLocks noGrp="1"/>
          </p:cNvSpPr>
          <p:nvPr>
            <p:ph type="sldNum" sz="quarter" idx="12"/>
          </p:nvPr>
        </p:nvSpPr>
        <p:spPr/>
        <p:txBody>
          <a:bodyPr/>
          <a:lstStyle/>
          <a:p>
            <a:fld id="{F87D1BD7-DF46-4A9E-BF4B-0277CD8FA5B1}" type="slidenum">
              <a:rPr lang="en-GB" smtClean="0"/>
              <a:t>‹#›</a:t>
            </a:fld>
            <a:endParaRPr lang="en-GB" dirty="0"/>
          </a:p>
        </p:txBody>
      </p:sp>
    </p:spTree>
    <p:extLst>
      <p:ext uri="{BB962C8B-B14F-4D97-AF65-F5344CB8AC3E}">
        <p14:creationId xmlns:p14="http://schemas.microsoft.com/office/powerpoint/2010/main" val="2896179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0D3147-A636-40B7-958A-6CA7816B79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85CFA2-E18A-45EB-A28B-A5E39D9D4BB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724CC5-67B2-4EE2-B8E4-8D1EDA2D16F1}"/>
              </a:ext>
            </a:extLst>
          </p:cNvPr>
          <p:cNvSpPr>
            <a:spLocks noGrp="1"/>
          </p:cNvSpPr>
          <p:nvPr>
            <p:ph type="dt" sz="half" idx="10"/>
          </p:nvPr>
        </p:nvSpPr>
        <p:spPr/>
        <p:txBody>
          <a:bodyPr/>
          <a:lstStyle/>
          <a:p>
            <a:fld id="{46D4C0AE-CD84-4DD7-900C-8B336B3798EC}" type="datetimeFigureOut">
              <a:rPr lang="en-GB" smtClean="0"/>
              <a:t>22/01/2019</a:t>
            </a:fld>
            <a:endParaRPr lang="en-GB" dirty="0"/>
          </a:p>
        </p:txBody>
      </p:sp>
      <p:sp>
        <p:nvSpPr>
          <p:cNvPr id="5" name="Footer Placeholder 4">
            <a:extLst>
              <a:ext uri="{FF2B5EF4-FFF2-40B4-BE49-F238E27FC236}">
                <a16:creationId xmlns:a16="http://schemas.microsoft.com/office/drawing/2014/main" id="{067A4DFC-1F71-4418-AD7C-4E4D5635EB1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1BBB45B-FA44-41F1-B8D7-74BB1C1DF5DC}"/>
              </a:ext>
            </a:extLst>
          </p:cNvPr>
          <p:cNvSpPr>
            <a:spLocks noGrp="1"/>
          </p:cNvSpPr>
          <p:nvPr>
            <p:ph type="sldNum" sz="quarter" idx="12"/>
          </p:nvPr>
        </p:nvSpPr>
        <p:spPr/>
        <p:txBody>
          <a:bodyPr/>
          <a:lstStyle/>
          <a:p>
            <a:fld id="{F87D1BD7-DF46-4A9E-BF4B-0277CD8FA5B1}" type="slidenum">
              <a:rPr lang="en-GB" smtClean="0"/>
              <a:t>‹#›</a:t>
            </a:fld>
            <a:endParaRPr lang="en-GB" dirty="0"/>
          </a:p>
        </p:txBody>
      </p:sp>
    </p:spTree>
    <p:extLst>
      <p:ext uri="{BB962C8B-B14F-4D97-AF65-F5344CB8AC3E}">
        <p14:creationId xmlns:p14="http://schemas.microsoft.com/office/powerpoint/2010/main" val="3137116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8584-D05C-4B89-B10D-D8CE355BE97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F377602-67CC-421F-B131-AB64D4F45AF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45129B-2217-4EE1-BD3D-BD713BC5F644}"/>
              </a:ext>
            </a:extLst>
          </p:cNvPr>
          <p:cNvSpPr>
            <a:spLocks noGrp="1"/>
          </p:cNvSpPr>
          <p:nvPr>
            <p:ph type="dt" sz="half" idx="10"/>
          </p:nvPr>
        </p:nvSpPr>
        <p:spPr/>
        <p:txBody>
          <a:bodyPr/>
          <a:lstStyle/>
          <a:p>
            <a:fld id="{46D4C0AE-CD84-4DD7-900C-8B336B3798EC}" type="datetimeFigureOut">
              <a:rPr lang="en-GB" smtClean="0"/>
              <a:t>22/01/2019</a:t>
            </a:fld>
            <a:endParaRPr lang="en-GB" dirty="0"/>
          </a:p>
        </p:txBody>
      </p:sp>
      <p:sp>
        <p:nvSpPr>
          <p:cNvPr id="5" name="Footer Placeholder 4">
            <a:extLst>
              <a:ext uri="{FF2B5EF4-FFF2-40B4-BE49-F238E27FC236}">
                <a16:creationId xmlns:a16="http://schemas.microsoft.com/office/drawing/2014/main" id="{C3959CE0-D65A-4583-8E9B-3FC8BC30666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A5B3B7B-2190-4082-8686-4D77E7259834}"/>
              </a:ext>
            </a:extLst>
          </p:cNvPr>
          <p:cNvSpPr>
            <a:spLocks noGrp="1"/>
          </p:cNvSpPr>
          <p:nvPr>
            <p:ph type="sldNum" sz="quarter" idx="12"/>
          </p:nvPr>
        </p:nvSpPr>
        <p:spPr/>
        <p:txBody>
          <a:bodyPr/>
          <a:lstStyle/>
          <a:p>
            <a:fld id="{F87D1BD7-DF46-4A9E-BF4B-0277CD8FA5B1}" type="slidenum">
              <a:rPr lang="en-GB" smtClean="0"/>
              <a:t>‹#›</a:t>
            </a:fld>
            <a:endParaRPr lang="en-GB" dirty="0"/>
          </a:p>
        </p:txBody>
      </p:sp>
    </p:spTree>
    <p:extLst>
      <p:ext uri="{BB962C8B-B14F-4D97-AF65-F5344CB8AC3E}">
        <p14:creationId xmlns:p14="http://schemas.microsoft.com/office/powerpoint/2010/main" val="306668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49ED-2006-46C8-AE7E-4B9E1D8CEB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0F03EF1-F882-44D8-AFED-8E327EEC2D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754C28C-595D-4E82-922D-3ECDE98B3B55}"/>
              </a:ext>
            </a:extLst>
          </p:cNvPr>
          <p:cNvSpPr>
            <a:spLocks noGrp="1"/>
          </p:cNvSpPr>
          <p:nvPr>
            <p:ph type="dt" sz="half" idx="10"/>
          </p:nvPr>
        </p:nvSpPr>
        <p:spPr/>
        <p:txBody>
          <a:bodyPr/>
          <a:lstStyle/>
          <a:p>
            <a:fld id="{46D4C0AE-CD84-4DD7-900C-8B336B3798EC}" type="datetimeFigureOut">
              <a:rPr lang="en-GB" smtClean="0"/>
              <a:t>22/01/2019</a:t>
            </a:fld>
            <a:endParaRPr lang="en-GB" dirty="0"/>
          </a:p>
        </p:txBody>
      </p:sp>
      <p:sp>
        <p:nvSpPr>
          <p:cNvPr id="5" name="Footer Placeholder 4">
            <a:extLst>
              <a:ext uri="{FF2B5EF4-FFF2-40B4-BE49-F238E27FC236}">
                <a16:creationId xmlns:a16="http://schemas.microsoft.com/office/drawing/2014/main" id="{A5A44822-BDAF-444D-861C-A1D1179B386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EE184BF-6B57-48C3-A936-7E64541BB5BF}"/>
              </a:ext>
            </a:extLst>
          </p:cNvPr>
          <p:cNvSpPr>
            <a:spLocks noGrp="1"/>
          </p:cNvSpPr>
          <p:nvPr>
            <p:ph type="sldNum" sz="quarter" idx="12"/>
          </p:nvPr>
        </p:nvSpPr>
        <p:spPr/>
        <p:txBody>
          <a:bodyPr/>
          <a:lstStyle/>
          <a:p>
            <a:fld id="{F87D1BD7-DF46-4A9E-BF4B-0277CD8FA5B1}" type="slidenum">
              <a:rPr lang="en-GB" smtClean="0"/>
              <a:t>‹#›</a:t>
            </a:fld>
            <a:endParaRPr lang="en-GB" dirty="0"/>
          </a:p>
        </p:txBody>
      </p:sp>
    </p:spTree>
    <p:extLst>
      <p:ext uri="{BB962C8B-B14F-4D97-AF65-F5344CB8AC3E}">
        <p14:creationId xmlns:p14="http://schemas.microsoft.com/office/powerpoint/2010/main" val="1241367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49516-2680-4855-AC27-BFF8D59701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05BA9DB-0338-475F-9495-6FCE73BC88D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94A58FB-322A-49A8-BCE1-EB0F9A06D6C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E8F28CC-7662-4380-A7C3-E15DAD2456E7}"/>
              </a:ext>
            </a:extLst>
          </p:cNvPr>
          <p:cNvSpPr>
            <a:spLocks noGrp="1"/>
          </p:cNvSpPr>
          <p:nvPr>
            <p:ph type="dt" sz="half" idx="10"/>
          </p:nvPr>
        </p:nvSpPr>
        <p:spPr/>
        <p:txBody>
          <a:bodyPr/>
          <a:lstStyle/>
          <a:p>
            <a:fld id="{46D4C0AE-CD84-4DD7-900C-8B336B3798EC}" type="datetimeFigureOut">
              <a:rPr lang="en-GB" smtClean="0"/>
              <a:t>22/01/2019</a:t>
            </a:fld>
            <a:endParaRPr lang="en-GB" dirty="0"/>
          </a:p>
        </p:txBody>
      </p:sp>
      <p:sp>
        <p:nvSpPr>
          <p:cNvPr id="6" name="Footer Placeholder 5">
            <a:extLst>
              <a:ext uri="{FF2B5EF4-FFF2-40B4-BE49-F238E27FC236}">
                <a16:creationId xmlns:a16="http://schemas.microsoft.com/office/drawing/2014/main" id="{13995CDC-1FCD-419B-99F6-869CEAE5417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943D032-A7FB-4CBA-8764-911993175E35}"/>
              </a:ext>
            </a:extLst>
          </p:cNvPr>
          <p:cNvSpPr>
            <a:spLocks noGrp="1"/>
          </p:cNvSpPr>
          <p:nvPr>
            <p:ph type="sldNum" sz="quarter" idx="12"/>
          </p:nvPr>
        </p:nvSpPr>
        <p:spPr/>
        <p:txBody>
          <a:bodyPr/>
          <a:lstStyle/>
          <a:p>
            <a:fld id="{F87D1BD7-DF46-4A9E-BF4B-0277CD8FA5B1}" type="slidenum">
              <a:rPr lang="en-GB" smtClean="0"/>
              <a:t>‹#›</a:t>
            </a:fld>
            <a:endParaRPr lang="en-GB" dirty="0"/>
          </a:p>
        </p:txBody>
      </p:sp>
    </p:spTree>
    <p:extLst>
      <p:ext uri="{BB962C8B-B14F-4D97-AF65-F5344CB8AC3E}">
        <p14:creationId xmlns:p14="http://schemas.microsoft.com/office/powerpoint/2010/main" val="2977905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B1335-0D7F-4381-8D6D-898064203E1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0DAFEA9-7F69-4BCD-9EFC-24216A806F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DDDED76-7AD1-43C2-87AE-F6FCEF02A8C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BDA7A11-43B1-4DA4-AB05-40A77DE4ED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85DDC32-CA82-41B9-ADA5-8F839F2CE70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68B9588-63A6-46CB-ACC0-28F7836A78D6}"/>
              </a:ext>
            </a:extLst>
          </p:cNvPr>
          <p:cNvSpPr>
            <a:spLocks noGrp="1"/>
          </p:cNvSpPr>
          <p:nvPr>
            <p:ph type="dt" sz="half" idx="10"/>
          </p:nvPr>
        </p:nvSpPr>
        <p:spPr/>
        <p:txBody>
          <a:bodyPr/>
          <a:lstStyle/>
          <a:p>
            <a:fld id="{46D4C0AE-CD84-4DD7-900C-8B336B3798EC}" type="datetimeFigureOut">
              <a:rPr lang="en-GB" smtClean="0"/>
              <a:t>22/01/2019</a:t>
            </a:fld>
            <a:endParaRPr lang="en-GB" dirty="0"/>
          </a:p>
        </p:txBody>
      </p:sp>
      <p:sp>
        <p:nvSpPr>
          <p:cNvPr id="8" name="Footer Placeholder 7">
            <a:extLst>
              <a:ext uri="{FF2B5EF4-FFF2-40B4-BE49-F238E27FC236}">
                <a16:creationId xmlns:a16="http://schemas.microsoft.com/office/drawing/2014/main" id="{D090F910-DB81-4AFB-88CA-74B54E4F9E6A}"/>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025F3F07-30FE-4317-8BCF-E15F4E38784A}"/>
              </a:ext>
            </a:extLst>
          </p:cNvPr>
          <p:cNvSpPr>
            <a:spLocks noGrp="1"/>
          </p:cNvSpPr>
          <p:nvPr>
            <p:ph type="sldNum" sz="quarter" idx="12"/>
          </p:nvPr>
        </p:nvSpPr>
        <p:spPr/>
        <p:txBody>
          <a:bodyPr/>
          <a:lstStyle/>
          <a:p>
            <a:fld id="{F87D1BD7-DF46-4A9E-BF4B-0277CD8FA5B1}" type="slidenum">
              <a:rPr lang="en-GB" smtClean="0"/>
              <a:t>‹#›</a:t>
            </a:fld>
            <a:endParaRPr lang="en-GB" dirty="0"/>
          </a:p>
        </p:txBody>
      </p:sp>
    </p:spTree>
    <p:extLst>
      <p:ext uri="{BB962C8B-B14F-4D97-AF65-F5344CB8AC3E}">
        <p14:creationId xmlns:p14="http://schemas.microsoft.com/office/powerpoint/2010/main" val="4087052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C7038-83E6-43C6-8834-863B7A2299D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49D0A6E-844C-401D-90E7-1EB80AA716E4}"/>
              </a:ext>
            </a:extLst>
          </p:cNvPr>
          <p:cNvSpPr>
            <a:spLocks noGrp="1"/>
          </p:cNvSpPr>
          <p:nvPr>
            <p:ph type="dt" sz="half" idx="10"/>
          </p:nvPr>
        </p:nvSpPr>
        <p:spPr/>
        <p:txBody>
          <a:bodyPr/>
          <a:lstStyle/>
          <a:p>
            <a:fld id="{46D4C0AE-CD84-4DD7-900C-8B336B3798EC}" type="datetimeFigureOut">
              <a:rPr lang="en-GB" smtClean="0"/>
              <a:t>22/01/2019</a:t>
            </a:fld>
            <a:endParaRPr lang="en-GB" dirty="0"/>
          </a:p>
        </p:txBody>
      </p:sp>
      <p:sp>
        <p:nvSpPr>
          <p:cNvPr id="4" name="Footer Placeholder 3">
            <a:extLst>
              <a:ext uri="{FF2B5EF4-FFF2-40B4-BE49-F238E27FC236}">
                <a16:creationId xmlns:a16="http://schemas.microsoft.com/office/drawing/2014/main" id="{F2C91A66-F4F6-4E71-B7C3-EEA612D07FA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6A7943C-BDEB-4C01-A262-2C731C552B15}"/>
              </a:ext>
            </a:extLst>
          </p:cNvPr>
          <p:cNvSpPr>
            <a:spLocks noGrp="1"/>
          </p:cNvSpPr>
          <p:nvPr>
            <p:ph type="sldNum" sz="quarter" idx="12"/>
          </p:nvPr>
        </p:nvSpPr>
        <p:spPr/>
        <p:txBody>
          <a:bodyPr/>
          <a:lstStyle/>
          <a:p>
            <a:fld id="{F87D1BD7-DF46-4A9E-BF4B-0277CD8FA5B1}" type="slidenum">
              <a:rPr lang="en-GB" smtClean="0"/>
              <a:t>‹#›</a:t>
            </a:fld>
            <a:endParaRPr lang="en-GB" dirty="0"/>
          </a:p>
        </p:txBody>
      </p:sp>
    </p:spTree>
    <p:extLst>
      <p:ext uri="{BB962C8B-B14F-4D97-AF65-F5344CB8AC3E}">
        <p14:creationId xmlns:p14="http://schemas.microsoft.com/office/powerpoint/2010/main" val="2613673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454DD3-B5C8-4FF3-B13E-33AFC0D359C6}"/>
              </a:ext>
            </a:extLst>
          </p:cNvPr>
          <p:cNvSpPr>
            <a:spLocks noGrp="1"/>
          </p:cNvSpPr>
          <p:nvPr>
            <p:ph type="dt" sz="half" idx="10"/>
          </p:nvPr>
        </p:nvSpPr>
        <p:spPr/>
        <p:txBody>
          <a:bodyPr/>
          <a:lstStyle/>
          <a:p>
            <a:fld id="{46D4C0AE-CD84-4DD7-900C-8B336B3798EC}" type="datetimeFigureOut">
              <a:rPr lang="en-GB" smtClean="0"/>
              <a:t>22/01/2019</a:t>
            </a:fld>
            <a:endParaRPr lang="en-GB" dirty="0"/>
          </a:p>
        </p:txBody>
      </p:sp>
      <p:sp>
        <p:nvSpPr>
          <p:cNvPr id="3" name="Footer Placeholder 2">
            <a:extLst>
              <a:ext uri="{FF2B5EF4-FFF2-40B4-BE49-F238E27FC236}">
                <a16:creationId xmlns:a16="http://schemas.microsoft.com/office/drawing/2014/main" id="{4FA1C1AA-26EF-4691-96EC-ED280805C13C}"/>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B61372CE-812E-4536-9078-F0F2F19F818F}"/>
              </a:ext>
            </a:extLst>
          </p:cNvPr>
          <p:cNvSpPr>
            <a:spLocks noGrp="1"/>
          </p:cNvSpPr>
          <p:nvPr>
            <p:ph type="sldNum" sz="quarter" idx="12"/>
          </p:nvPr>
        </p:nvSpPr>
        <p:spPr/>
        <p:txBody>
          <a:bodyPr/>
          <a:lstStyle/>
          <a:p>
            <a:fld id="{F87D1BD7-DF46-4A9E-BF4B-0277CD8FA5B1}" type="slidenum">
              <a:rPr lang="en-GB" smtClean="0"/>
              <a:t>‹#›</a:t>
            </a:fld>
            <a:endParaRPr lang="en-GB" dirty="0"/>
          </a:p>
        </p:txBody>
      </p:sp>
    </p:spTree>
    <p:extLst>
      <p:ext uri="{BB962C8B-B14F-4D97-AF65-F5344CB8AC3E}">
        <p14:creationId xmlns:p14="http://schemas.microsoft.com/office/powerpoint/2010/main" val="1477218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BF61C-A8EB-4B0E-92F3-A87C42C073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CD16583-062D-4C36-8E6D-B15517C4B3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6987423-C617-4977-BAEE-87E9BC4CD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746893E-714F-4924-93BA-B42F1EA6BE7B}"/>
              </a:ext>
            </a:extLst>
          </p:cNvPr>
          <p:cNvSpPr>
            <a:spLocks noGrp="1"/>
          </p:cNvSpPr>
          <p:nvPr>
            <p:ph type="dt" sz="half" idx="10"/>
          </p:nvPr>
        </p:nvSpPr>
        <p:spPr/>
        <p:txBody>
          <a:bodyPr/>
          <a:lstStyle/>
          <a:p>
            <a:fld id="{46D4C0AE-CD84-4DD7-900C-8B336B3798EC}" type="datetimeFigureOut">
              <a:rPr lang="en-GB" smtClean="0"/>
              <a:t>22/01/2019</a:t>
            </a:fld>
            <a:endParaRPr lang="en-GB" dirty="0"/>
          </a:p>
        </p:txBody>
      </p:sp>
      <p:sp>
        <p:nvSpPr>
          <p:cNvPr id="6" name="Footer Placeholder 5">
            <a:extLst>
              <a:ext uri="{FF2B5EF4-FFF2-40B4-BE49-F238E27FC236}">
                <a16:creationId xmlns:a16="http://schemas.microsoft.com/office/drawing/2014/main" id="{62895E2A-E38F-403A-9EE8-D7A8AFF007B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49C8A20-1C2D-44AC-8369-55CD431B9F3A}"/>
              </a:ext>
            </a:extLst>
          </p:cNvPr>
          <p:cNvSpPr>
            <a:spLocks noGrp="1"/>
          </p:cNvSpPr>
          <p:nvPr>
            <p:ph type="sldNum" sz="quarter" idx="12"/>
          </p:nvPr>
        </p:nvSpPr>
        <p:spPr/>
        <p:txBody>
          <a:bodyPr/>
          <a:lstStyle/>
          <a:p>
            <a:fld id="{F87D1BD7-DF46-4A9E-BF4B-0277CD8FA5B1}" type="slidenum">
              <a:rPr lang="en-GB" smtClean="0"/>
              <a:t>‹#›</a:t>
            </a:fld>
            <a:endParaRPr lang="en-GB" dirty="0"/>
          </a:p>
        </p:txBody>
      </p:sp>
    </p:spTree>
    <p:extLst>
      <p:ext uri="{BB962C8B-B14F-4D97-AF65-F5344CB8AC3E}">
        <p14:creationId xmlns:p14="http://schemas.microsoft.com/office/powerpoint/2010/main" val="1169501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668F7-A04C-4498-8ED3-A4A6F33ACC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1CC962B-3991-4C0A-8171-A767B623E8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4B3FAF1-8ACC-4BF8-9282-7967B41070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1B792A-B359-4CFE-B5F3-F01ABB65A1AD}"/>
              </a:ext>
            </a:extLst>
          </p:cNvPr>
          <p:cNvSpPr>
            <a:spLocks noGrp="1"/>
          </p:cNvSpPr>
          <p:nvPr>
            <p:ph type="dt" sz="half" idx="10"/>
          </p:nvPr>
        </p:nvSpPr>
        <p:spPr/>
        <p:txBody>
          <a:bodyPr/>
          <a:lstStyle/>
          <a:p>
            <a:fld id="{46D4C0AE-CD84-4DD7-900C-8B336B3798EC}" type="datetimeFigureOut">
              <a:rPr lang="en-GB" smtClean="0"/>
              <a:t>22/01/2019</a:t>
            </a:fld>
            <a:endParaRPr lang="en-GB" dirty="0"/>
          </a:p>
        </p:txBody>
      </p:sp>
      <p:sp>
        <p:nvSpPr>
          <p:cNvPr id="6" name="Footer Placeholder 5">
            <a:extLst>
              <a:ext uri="{FF2B5EF4-FFF2-40B4-BE49-F238E27FC236}">
                <a16:creationId xmlns:a16="http://schemas.microsoft.com/office/drawing/2014/main" id="{15A61BDF-0BDB-404A-9E4B-2003AC4CA72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5C8CBF5-C8BD-4015-9AE0-3B1FBEE1C187}"/>
              </a:ext>
            </a:extLst>
          </p:cNvPr>
          <p:cNvSpPr>
            <a:spLocks noGrp="1"/>
          </p:cNvSpPr>
          <p:nvPr>
            <p:ph type="sldNum" sz="quarter" idx="12"/>
          </p:nvPr>
        </p:nvSpPr>
        <p:spPr/>
        <p:txBody>
          <a:bodyPr/>
          <a:lstStyle/>
          <a:p>
            <a:fld id="{F87D1BD7-DF46-4A9E-BF4B-0277CD8FA5B1}" type="slidenum">
              <a:rPr lang="en-GB" smtClean="0"/>
              <a:t>‹#›</a:t>
            </a:fld>
            <a:endParaRPr lang="en-GB" dirty="0"/>
          </a:p>
        </p:txBody>
      </p:sp>
    </p:spTree>
    <p:extLst>
      <p:ext uri="{BB962C8B-B14F-4D97-AF65-F5344CB8AC3E}">
        <p14:creationId xmlns:p14="http://schemas.microsoft.com/office/powerpoint/2010/main" val="4283814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CF86B4-8107-4BAD-9ED2-07F8A24EB1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422705A-B267-4B13-BFC6-035170401F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84D9AB-DBAB-47A4-B763-ACEF5F75BD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D4C0AE-CD84-4DD7-900C-8B336B3798EC}" type="datetimeFigureOut">
              <a:rPr lang="en-GB" smtClean="0"/>
              <a:t>22/01/2019</a:t>
            </a:fld>
            <a:endParaRPr lang="en-GB" dirty="0"/>
          </a:p>
        </p:txBody>
      </p:sp>
      <p:sp>
        <p:nvSpPr>
          <p:cNvPr id="5" name="Footer Placeholder 4">
            <a:extLst>
              <a:ext uri="{FF2B5EF4-FFF2-40B4-BE49-F238E27FC236}">
                <a16:creationId xmlns:a16="http://schemas.microsoft.com/office/drawing/2014/main" id="{0DAABF4C-5338-4FFA-8B80-ADBDA6153A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18A76983-8DF9-4E4A-8EAB-AC80FFD8A4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7D1BD7-DF46-4A9E-BF4B-0277CD8FA5B1}" type="slidenum">
              <a:rPr lang="en-GB" smtClean="0"/>
              <a:t>‹#›</a:t>
            </a:fld>
            <a:endParaRPr lang="en-GB" dirty="0"/>
          </a:p>
        </p:txBody>
      </p:sp>
    </p:spTree>
    <p:extLst>
      <p:ext uri="{BB962C8B-B14F-4D97-AF65-F5344CB8AC3E}">
        <p14:creationId xmlns:p14="http://schemas.microsoft.com/office/powerpoint/2010/main" val="2239855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mailto:Yvonne@tenantadvisor.ne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england.shelter.org.uk/support_us/campaigns/a_vision_for_social_housing"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93E9C-06DD-4739-8EE1-8F6F90E2EE7E}"/>
              </a:ext>
            </a:extLst>
          </p:cNvPr>
          <p:cNvSpPr>
            <a:spLocks noGrp="1"/>
          </p:cNvSpPr>
          <p:nvPr>
            <p:ph type="ctrTitle"/>
          </p:nvPr>
        </p:nvSpPr>
        <p:spPr/>
        <p:txBody>
          <a:bodyPr>
            <a:normAutofit fontScale="90000"/>
          </a:bodyPr>
          <a:lstStyle/>
          <a:p>
            <a:r>
              <a:rPr lang="en-GB" b="1" dirty="0">
                <a:solidFill>
                  <a:srgbClr val="7030A0"/>
                </a:solidFill>
              </a:rPr>
              <a:t>Shelter report:</a:t>
            </a:r>
            <a:br>
              <a:rPr lang="en-GB" b="1" dirty="0">
                <a:solidFill>
                  <a:srgbClr val="7030A0"/>
                </a:solidFill>
              </a:rPr>
            </a:br>
            <a:r>
              <a:rPr lang="en-GB" b="1" dirty="0">
                <a:solidFill>
                  <a:srgbClr val="7030A0"/>
                </a:solidFill>
              </a:rPr>
              <a:t>Building our Future - </a:t>
            </a:r>
            <a:br>
              <a:rPr lang="en-GB" b="1" dirty="0">
                <a:solidFill>
                  <a:srgbClr val="7030A0"/>
                </a:solidFill>
              </a:rPr>
            </a:br>
            <a:r>
              <a:rPr lang="en-GB" b="1" dirty="0">
                <a:solidFill>
                  <a:srgbClr val="7030A0"/>
                </a:solidFill>
              </a:rPr>
              <a:t>A vision for social housing</a:t>
            </a:r>
          </a:p>
        </p:txBody>
      </p:sp>
      <p:sp>
        <p:nvSpPr>
          <p:cNvPr id="3" name="Subtitle 2">
            <a:extLst>
              <a:ext uri="{FF2B5EF4-FFF2-40B4-BE49-F238E27FC236}">
                <a16:creationId xmlns:a16="http://schemas.microsoft.com/office/drawing/2014/main" id="{21EB9FE1-7E90-4795-A693-0B5936B9E2AA}"/>
              </a:ext>
            </a:extLst>
          </p:cNvPr>
          <p:cNvSpPr>
            <a:spLocks noGrp="1"/>
          </p:cNvSpPr>
          <p:nvPr>
            <p:ph type="subTitle" idx="1"/>
          </p:nvPr>
        </p:nvSpPr>
        <p:spPr>
          <a:xfrm>
            <a:off x="1524000" y="4114800"/>
            <a:ext cx="9144000" cy="2039814"/>
          </a:xfrm>
        </p:spPr>
        <p:txBody>
          <a:bodyPr>
            <a:normAutofit fontScale="92500" lnSpcReduction="10000"/>
          </a:bodyPr>
          <a:lstStyle/>
          <a:p>
            <a:endParaRPr lang="en-GB" dirty="0"/>
          </a:p>
          <a:p>
            <a:endParaRPr lang="en-GB" dirty="0"/>
          </a:p>
          <a:p>
            <a:r>
              <a:rPr lang="en-GB" sz="2600" b="1" dirty="0"/>
              <a:t>23</a:t>
            </a:r>
            <a:r>
              <a:rPr lang="en-GB" sz="2600" b="1" baseline="30000" dirty="0"/>
              <a:t>rd</a:t>
            </a:r>
            <a:r>
              <a:rPr lang="en-GB" sz="2600" b="1" dirty="0"/>
              <a:t> January 2019</a:t>
            </a:r>
          </a:p>
          <a:p>
            <a:r>
              <a:rPr lang="en-GB" dirty="0"/>
              <a:t>Yvonne Davies</a:t>
            </a:r>
          </a:p>
          <a:p>
            <a:r>
              <a:rPr lang="en-GB" dirty="0"/>
              <a:t>Scrutiny.Net</a:t>
            </a:r>
          </a:p>
          <a:p>
            <a:endParaRPr lang="en-GB" dirty="0"/>
          </a:p>
        </p:txBody>
      </p:sp>
      <p:pic>
        <p:nvPicPr>
          <p:cNvPr id="4" name="Content Placeholder 4">
            <a:extLst>
              <a:ext uri="{FF2B5EF4-FFF2-40B4-BE49-F238E27FC236}">
                <a16:creationId xmlns:a16="http://schemas.microsoft.com/office/drawing/2014/main" id="{28015A6A-E400-4A38-9D32-50F4AD4206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60092" y="3717744"/>
            <a:ext cx="1671815" cy="794112"/>
          </a:xfrm>
          <a:prstGeom prst="rect">
            <a:avLst/>
          </a:prstGeom>
        </p:spPr>
      </p:pic>
    </p:spTree>
    <p:extLst>
      <p:ext uri="{BB962C8B-B14F-4D97-AF65-F5344CB8AC3E}">
        <p14:creationId xmlns:p14="http://schemas.microsoft.com/office/powerpoint/2010/main" val="3916922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5722E-57A7-4669-9E43-66B25CA8A1FB}"/>
              </a:ext>
            </a:extLst>
          </p:cNvPr>
          <p:cNvSpPr>
            <a:spLocks noGrp="1"/>
          </p:cNvSpPr>
          <p:nvPr>
            <p:ph type="title"/>
          </p:nvPr>
        </p:nvSpPr>
        <p:spPr/>
        <p:txBody>
          <a:bodyPr/>
          <a:lstStyle/>
          <a:p>
            <a:r>
              <a:rPr lang="en-GB" b="1" dirty="0">
                <a:solidFill>
                  <a:srgbClr val="7030A0"/>
                </a:solidFill>
              </a:rPr>
              <a:t>The Co-operative and Mutual Voice</a:t>
            </a:r>
          </a:p>
        </p:txBody>
      </p:sp>
      <p:sp>
        <p:nvSpPr>
          <p:cNvPr id="3" name="Content Placeholder 2">
            <a:extLst>
              <a:ext uri="{FF2B5EF4-FFF2-40B4-BE49-F238E27FC236}">
                <a16:creationId xmlns:a16="http://schemas.microsoft.com/office/drawing/2014/main" id="{843768F3-D85A-4417-BA74-841462B70244}"/>
              </a:ext>
            </a:extLst>
          </p:cNvPr>
          <p:cNvSpPr>
            <a:spLocks noGrp="1"/>
          </p:cNvSpPr>
          <p:nvPr>
            <p:ph idx="1"/>
          </p:nvPr>
        </p:nvSpPr>
        <p:spPr/>
        <p:txBody>
          <a:bodyPr/>
          <a:lstStyle/>
          <a:p>
            <a:pPr marL="0" indent="0">
              <a:buNone/>
            </a:pPr>
            <a:r>
              <a:rPr lang="en-GB" dirty="0"/>
              <a:t>The government should compile good practice on cooperative and mutual social housing models.</a:t>
            </a:r>
          </a:p>
          <a:p>
            <a:pPr marL="0" indent="0">
              <a:buNone/>
            </a:pPr>
            <a:endParaRPr lang="en-GB" dirty="0"/>
          </a:p>
          <a:p>
            <a:pPr marL="0" indent="0">
              <a:buNone/>
            </a:pPr>
            <a:r>
              <a:rPr lang="en-GB" dirty="0"/>
              <a:t>However, local proposals to transfer existing homes to such models should only be triggered by residents and should only happen if the majority of residents vote for it.</a:t>
            </a:r>
          </a:p>
          <a:p>
            <a:pPr marL="0" indent="0">
              <a:buNone/>
            </a:pPr>
            <a:endParaRPr lang="en-GB" dirty="0"/>
          </a:p>
          <a:p>
            <a:pPr marL="0" indent="0">
              <a:buNone/>
            </a:pPr>
            <a:r>
              <a:rPr lang="en-GB" dirty="0">
                <a:solidFill>
                  <a:srgbClr val="7030A0"/>
                </a:solidFill>
              </a:rPr>
              <a:t>is your approach clear and are you open to requests from residents to manage some or all of your services?</a:t>
            </a:r>
          </a:p>
        </p:txBody>
      </p:sp>
      <p:pic>
        <p:nvPicPr>
          <p:cNvPr id="4" name="Content Placeholder 4">
            <a:extLst>
              <a:ext uri="{FF2B5EF4-FFF2-40B4-BE49-F238E27FC236}">
                <a16:creationId xmlns:a16="http://schemas.microsoft.com/office/drawing/2014/main" id="{8AD6A45D-2EC7-469C-B327-296810340A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12715" y="5989425"/>
            <a:ext cx="1671815" cy="794112"/>
          </a:xfrm>
          <a:prstGeom prst="rect">
            <a:avLst/>
          </a:prstGeom>
        </p:spPr>
      </p:pic>
    </p:spTree>
    <p:extLst>
      <p:ext uri="{BB962C8B-B14F-4D97-AF65-F5344CB8AC3E}">
        <p14:creationId xmlns:p14="http://schemas.microsoft.com/office/powerpoint/2010/main" val="63265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2B5A3-D647-47D7-B1FD-7A31B1B93AC5}"/>
              </a:ext>
            </a:extLst>
          </p:cNvPr>
          <p:cNvSpPr>
            <a:spLocks noGrp="1"/>
          </p:cNvSpPr>
          <p:nvPr>
            <p:ph type="title"/>
          </p:nvPr>
        </p:nvSpPr>
        <p:spPr/>
        <p:txBody>
          <a:bodyPr/>
          <a:lstStyle/>
          <a:p>
            <a:r>
              <a:rPr lang="en-GB" b="1" dirty="0">
                <a:solidFill>
                  <a:srgbClr val="7030A0"/>
                </a:solidFill>
              </a:rPr>
              <a:t>National, Regional and local government influence</a:t>
            </a:r>
          </a:p>
        </p:txBody>
      </p:sp>
      <p:sp>
        <p:nvSpPr>
          <p:cNvPr id="3" name="Content Placeholder 2">
            <a:extLst>
              <a:ext uri="{FF2B5EF4-FFF2-40B4-BE49-F238E27FC236}">
                <a16:creationId xmlns:a16="http://schemas.microsoft.com/office/drawing/2014/main" id="{94069B1C-A463-40D1-A629-F45F0F8776FB}"/>
              </a:ext>
            </a:extLst>
          </p:cNvPr>
          <p:cNvSpPr>
            <a:spLocks noGrp="1"/>
          </p:cNvSpPr>
          <p:nvPr>
            <p:ph idx="1"/>
          </p:nvPr>
        </p:nvSpPr>
        <p:spPr/>
        <p:txBody>
          <a:bodyPr>
            <a:normAutofit fontScale="92500" lnSpcReduction="10000"/>
          </a:bodyPr>
          <a:lstStyle/>
          <a:p>
            <a:pPr marL="0" indent="0">
              <a:buNone/>
            </a:pPr>
            <a:r>
              <a:rPr lang="en-GB" dirty="0"/>
              <a:t>Residents of social housing must have a voice with national, regional, and local government. </a:t>
            </a:r>
          </a:p>
          <a:p>
            <a:pPr marL="0" indent="0">
              <a:buNone/>
            </a:pPr>
            <a:endParaRPr lang="en-GB" dirty="0"/>
          </a:p>
          <a:p>
            <a:pPr marL="0" indent="0">
              <a:buNone/>
            </a:pPr>
            <a:r>
              <a:rPr lang="en-GB" dirty="0"/>
              <a:t>Government should support the establishment of an independent tenants’ voice organisation or tenants’ union, to represent the views of tenants in social housing to national and local government.</a:t>
            </a:r>
          </a:p>
          <a:p>
            <a:pPr marL="0" indent="0">
              <a:buNone/>
            </a:pPr>
            <a:endParaRPr lang="en-GB" dirty="0"/>
          </a:p>
          <a:p>
            <a:pPr marL="0" indent="0">
              <a:buNone/>
            </a:pPr>
            <a:r>
              <a:rPr lang="en-GB" dirty="0"/>
              <a:t>It should involve as wide a range of tenants as possible.</a:t>
            </a:r>
          </a:p>
          <a:p>
            <a:pPr marL="0" indent="0">
              <a:buNone/>
            </a:pPr>
            <a:endParaRPr lang="en-GB" dirty="0"/>
          </a:p>
          <a:p>
            <a:pPr marL="0" indent="0">
              <a:buNone/>
            </a:pPr>
            <a:r>
              <a:rPr lang="en-GB" dirty="0">
                <a:solidFill>
                  <a:srgbClr val="7030A0"/>
                </a:solidFill>
              </a:rPr>
              <a:t>What is our role to support residents to join in/participate/be active on this?</a:t>
            </a:r>
          </a:p>
        </p:txBody>
      </p:sp>
      <p:pic>
        <p:nvPicPr>
          <p:cNvPr id="4" name="Content Placeholder 4">
            <a:extLst>
              <a:ext uri="{FF2B5EF4-FFF2-40B4-BE49-F238E27FC236}">
                <a16:creationId xmlns:a16="http://schemas.microsoft.com/office/drawing/2014/main" id="{7A2C62E7-1FB3-4B22-80CB-A7DA5D5282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12715" y="5989425"/>
            <a:ext cx="1671815" cy="794112"/>
          </a:xfrm>
          <a:prstGeom prst="rect">
            <a:avLst/>
          </a:prstGeom>
        </p:spPr>
      </p:pic>
    </p:spTree>
    <p:extLst>
      <p:ext uri="{BB962C8B-B14F-4D97-AF65-F5344CB8AC3E}">
        <p14:creationId xmlns:p14="http://schemas.microsoft.com/office/powerpoint/2010/main" val="3754629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D2867-3856-4DA0-ACC3-F625735DA33C}"/>
              </a:ext>
            </a:extLst>
          </p:cNvPr>
          <p:cNvSpPr>
            <a:spLocks noGrp="1"/>
          </p:cNvSpPr>
          <p:nvPr>
            <p:ph type="title"/>
          </p:nvPr>
        </p:nvSpPr>
        <p:spPr/>
        <p:txBody>
          <a:bodyPr/>
          <a:lstStyle/>
          <a:p>
            <a:r>
              <a:rPr lang="en-GB" b="1" dirty="0">
                <a:solidFill>
                  <a:srgbClr val="7030A0"/>
                </a:solidFill>
              </a:rPr>
              <a:t>Resident influence in estate regeneration</a:t>
            </a:r>
          </a:p>
        </p:txBody>
      </p:sp>
      <p:sp>
        <p:nvSpPr>
          <p:cNvPr id="3" name="Content Placeholder 2">
            <a:extLst>
              <a:ext uri="{FF2B5EF4-FFF2-40B4-BE49-F238E27FC236}">
                <a16:creationId xmlns:a16="http://schemas.microsoft.com/office/drawing/2014/main" id="{A0A38D68-4A2C-4BBE-83F3-74408A93401F}"/>
              </a:ext>
            </a:extLst>
          </p:cNvPr>
          <p:cNvSpPr>
            <a:spLocks noGrp="1"/>
          </p:cNvSpPr>
          <p:nvPr>
            <p:ph idx="1"/>
          </p:nvPr>
        </p:nvSpPr>
        <p:spPr/>
        <p:txBody>
          <a:bodyPr>
            <a:normAutofit fontScale="92500" lnSpcReduction="20000"/>
          </a:bodyPr>
          <a:lstStyle/>
          <a:p>
            <a:pPr marL="0" indent="0">
              <a:buNone/>
            </a:pPr>
            <a:r>
              <a:rPr lang="en-GB" dirty="0"/>
              <a:t>Residents must have a leading voice in major works to existing homes or neighbourhoods.</a:t>
            </a:r>
          </a:p>
          <a:p>
            <a:pPr marL="0" indent="0">
              <a:buNone/>
            </a:pPr>
            <a:endParaRPr lang="en-GB" dirty="0"/>
          </a:p>
          <a:p>
            <a:pPr marL="0" indent="0">
              <a:buNone/>
            </a:pPr>
            <a:r>
              <a:rPr lang="en-GB" dirty="0"/>
              <a:t>The government’s good practice guidance on estate regeneration should be revised to reflect this.</a:t>
            </a:r>
          </a:p>
          <a:p>
            <a:pPr marL="0" indent="0">
              <a:buNone/>
            </a:pPr>
            <a:endParaRPr lang="en-GB" dirty="0"/>
          </a:p>
          <a:p>
            <a:pPr marL="0" indent="0">
              <a:buNone/>
            </a:pPr>
            <a:r>
              <a:rPr lang="en-GB" dirty="0">
                <a:solidFill>
                  <a:srgbClr val="7030A0"/>
                </a:solidFill>
              </a:rPr>
              <a:t>Are we clear about resident involvement offer on planning, redesign and regeneration?</a:t>
            </a:r>
          </a:p>
          <a:p>
            <a:pPr marL="0" indent="0">
              <a:buNone/>
            </a:pPr>
            <a:r>
              <a:rPr lang="en-GB" dirty="0">
                <a:solidFill>
                  <a:srgbClr val="7030A0"/>
                </a:solidFill>
              </a:rPr>
              <a:t>What support to we give residents? </a:t>
            </a:r>
          </a:p>
          <a:p>
            <a:pPr marL="0" indent="0">
              <a:buNone/>
            </a:pPr>
            <a:r>
              <a:rPr lang="en-GB" dirty="0">
                <a:solidFill>
                  <a:srgbClr val="7030A0"/>
                </a:solidFill>
              </a:rPr>
              <a:t>Do we ballot (London Mayor’s rules)</a:t>
            </a:r>
          </a:p>
          <a:p>
            <a:pPr marL="0" indent="0">
              <a:buNone/>
            </a:pPr>
            <a:r>
              <a:rPr lang="en-GB" dirty="0">
                <a:solidFill>
                  <a:srgbClr val="7030A0"/>
                </a:solidFill>
              </a:rPr>
              <a:t>Do we offer independent advisers? (London Mayor’s rules)</a:t>
            </a:r>
          </a:p>
        </p:txBody>
      </p:sp>
      <p:pic>
        <p:nvPicPr>
          <p:cNvPr id="4" name="Content Placeholder 4">
            <a:extLst>
              <a:ext uri="{FF2B5EF4-FFF2-40B4-BE49-F238E27FC236}">
                <a16:creationId xmlns:a16="http://schemas.microsoft.com/office/drawing/2014/main" id="{DB531EA9-6C76-4D5C-AC8B-E9F0B27E86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12715" y="5989425"/>
            <a:ext cx="1671815" cy="794112"/>
          </a:xfrm>
          <a:prstGeom prst="rect">
            <a:avLst/>
          </a:prstGeom>
        </p:spPr>
      </p:pic>
    </p:spTree>
    <p:extLst>
      <p:ext uri="{BB962C8B-B14F-4D97-AF65-F5344CB8AC3E}">
        <p14:creationId xmlns:p14="http://schemas.microsoft.com/office/powerpoint/2010/main" val="1289763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EE5FD-DA26-4D7A-A9CB-D80ECC182815}"/>
              </a:ext>
            </a:extLst>
          </p:cNvPr>
          <p:cNvSpPr>
            <a:spLocks noGrp="1"/>
          </p:cNvSpPr>
          <p:nvPr>
            <p:ph type="title"/>
          </p:nvPr>
        </p:nvSpPr>
        <p:spPr/>
        <p:txBody>
          <a:bodyPr/>
          <a:lstStyle/>
          <a:p>
            <a:r>
              <a:rPr lang="en-GB" b="1" dirty="0">
                <a:solidFill>
                  <a:srgbClr val="7030A0"/>
                </a:solidFill>
              </a:rPr>
              <a:t>That’s all on this for now</a:t>
            </a:r>
          </a:p>
        </p:txBody>
      </p:sp>
      <p:pic>
        <p:nvPicPr>
          <p:cNvPr id="5" name="Content Placeholder 4">
            <a:extLst>
              <a:ext uri="{FF2B5EF4-FFF2-40B4-BE49-F238E27FC236}">
                <a16:creationId xmlns:a16="http://schemas.microsoft.com/office/drawing/2014/main" id="{A174F6BB-D620-4D6F-90A5-A4F34F9D630B}"/>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0412715" y="5989425"/>
            <a:ext cx="1671815" cy="794112"/>
          </a:xfrm>
        </p:spPr>
      </p:pic>
      <p:sp>
        <p:nvSpPr>
          <p:cNvPr id="6" name="Content Placeholder 5">
            <a:extLst>
              <a:ext uri="{FF2B5EF4-FFF2-40B4-BE49-F238E27FC236}">
                <a16:creationId xmlns:a16="http://schemas.microsoft.com/office/drawing/2014/main" id="{C7DBC3FC-5D71-4A28-8C72-6388C611AA67}"/>
              </a:ext>
            </a:extLst>
          </p:cNvPr>
          <p:cNvSpPr>
            <a:spLocks noGrp="1"/>
          </p:cNvSpPr>
          <p:nvPr>
            <p:ph sz="half" idx="2"/>
          </p:nvPr>
        </p:nvSpPr>
        <p:spPr>
          <a:xfrm>
            <a:off x="943377" y="2035143"/>
            <a:ext cx="5181600" cy="4351338"/>
          </a:xfrm>
        </p:spPr>
        <p:txBody>
          <a:bodyPr/>
          <a:lstStyle/>
          <a:p>
            <a:pPr marL="0" indent="0">
              <a:buNone/>
            </a:pPr>
            <a:r>
              <a:rPr lang="en-GB" b="1" dirty="0"/>
              <a:t>What is our next move?</a:t>
            </a:r>
          </a:p>
          <a:p>
            <a:pPr marL="0" indent="0">
              <a:buNone/>
            </a:pPr>
            <a:endParaRPr lang="en-GB" b="1" dirty="0"/>
          </a:p>
          <a:p>
            <a:pPr marL="0" indent="0">
              <a:buNone/>
            </a:pPr>
            <a:endParaRPr lang="en-GB" b="1" dirty="0"/>
          </a:p>
          <a:p>
            <a:pPr marL="0" indent="0">
              <a:buNone/>
            </a:pPr>
            <a:endParaRPr lang="en-GB" b="1" dirty="0"/>
          </a:p>
          <a:p>
            <a:pPr marL="0" indent="0">
              <a:buNone/>
            </a:pPr>
            <a:r>
              <a:rPr lang="en-GB" b="1" dirty="0">
                <a:hlinkClick r:id="rId4"/>
              </a:rPr>
              <a:t>Yvonne@tenantadvisor.net</a:t>
            </a:r>
            <a:endParaRPr lang="en-GB" b="1" dirty="0"/>
          </a:p>
          <a:p>
            <a:pPr marL="0" indent="0">
              <a:buNone/>
            </a:pPr>
            <a:r>
              <a:rPr lang="en-GB" b="1" dirty="0"/>
              <a:t>07867974659</a:t>
            </a:r>
          </a:p>
        </p:txBody>
      </p:sp>
    </p:spTree>
    <p:extLst>
      <p:ext uri="{BB962C8B-B14F-4D97-AF65-F5344CB8AC3E}">
        <p14:creationId xmlns:p14="http://schemas.microsoft.com/office/powerpoint/2010/main" val="596358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8EBE6-64A7-43B6-B0E7-7BAC3FEDBCBC}"/>
              </a:ext>
            </a:extLst>
          </p:cNvPr>
          <p:cNvSpPr>
            <a:spLocks noGrp="1"/>
          </p:cNvSpPr>
          <p:nvPr>
            <p:ph type="title"/>
          </p:nvPr>
        </p:nvSpPr>
        <p:spPr/>
        <p:txBody>
          <a:bodyPr>
            <a:normAutofit/>
          </a:bodyPr>
          <a:lstStyle/>
          <a:p>
            <a:r>
              <a:rPr lang="en-GB" b="1" dirty="0">
                <a:solidFill>
                  <a:srgbClr val="7030A0"/>
                </a:solidFill>
              </a:rPr>
              <a:t>Focus and Chapters</a:t>
            </a:r>
            <a:br>
              <a:rPr lang="en-GB" dirty="0">
                <a:solidFill>
                  <a:srgbClr val="7030A0"/>
                </a:solidFill>
              </a:rPr>
            </a:br>
            <a:r>
              <a:rPr lang="en-GB" dirty="0">
                <a:solidFill>
                  <a:srgbClr val="7030A0"/>
                </a:solidFill>
              </a:rPr>
              <a:t> </a:t>
            </a:r>
          </a:p>
        </p:txBody>
      </p:sp>
      <p:sp>
        <p:nvSpPr>
          <p:cNvPr id="3" name="Content Placeholder 2">
            <a:extLst>
              <a:ext uri="{FF2B5EF4-FFF2-40B4-BE49-F238E27FC236}">
                <a16:creationId xmlns:a16="http://schemas.microsoft.com/office/drawing/2014/main" id="{BB681559-C8BD-40D0-8299-D090A17552B2}"/>
              </a:ext>
            </a:extLst>
          </p:cNvPr>
          <p:cNvSpPr>
            <a:spLocks noGrp="1"/>
          </p:cNvSpPr>
          <p:nvPr>
            <p:ph idx="1"/>
          </p:nvPr>
        </p:nvSpPr>
        <p:spPr>
          <a:xfrm>
            <a:off x="474784" y="1690688"/>
            <a:ext cx="10515600" cy="4351338"/>
          </a:xfrm>
        </p:spPr>
        <p:txBody>
          <a:bodyPr>
            <a:normAutofit fontScale="92500" lnSpcReduction="20000"/>
          </a:bodyPr>
          <a:lstStyle/>
          <a:p>
            <a:r>
              <a:rPr lang="en-GB" dirty="0"/>
              <a:t>A better Social housing sector and strong communities we can be proud of</a:t>
            </a:r>
          </a:p>
          <a:p>
            <a:r>
              <a:rPr lang="en-GB" dirty="0"/>
              <a:t>31,000 people – surveys and face to face</a:t>
            </a:r>
          </a:p>
          <a:p>
            <a:pPr marL="0" indent="0">
              <a:buNone/>
            </a:pPr>
            <a:r>
              <a:rPr lang="en-GB" sz="2600" dirty="0">
                <a:hlinkClick r:id="rId2"/>
              </a:rPr>
              <a:t>www.england.shelter.org.uk/support_us/campaigns/a_vision_for_social_housing</a:t>
            </a:r>
            <a:r>
              <a:rPr lang="en-GB" sz="2600" dirty="0"/>
              <a:t> </a:t>
            </a:r>
          </a:p>
          <a:p>
            <a:pPr marL="0" indent="0">
              <a:buNone/>
            </a:pPr>
            <a:r>
              <a:rPr lang="en-GB" dirty="0"/>
              <a:t>Themes</a:t>
            </a:r>
          </a:p>
          <a:p>
            <a:r>
              <a:rPr lang="en-GB" dirty="0"/>
              <a:t>The housing crisis, inc Grenfell – private and social rented</a:t>
            </a:r>
          </a:p>
          <a:p>
            <a:r>
              <a:rPr lang="en-GB" dirty="0"/>
              <a:t>How we got to the crisis and trends</a:t>
            </a:r>
          </a:p>
          <a:p>
            <a:r>
              <a:rPr lang="en-GB" dirty="0"/>
              <a:t>Their vison for social housing</a:t>
            </a:r>
          </a:p>
          <a:p>
            <a:r>
              <a:rPr lang="en-GB" dirty="0"/>
              <a:t>Reforms required – in private and social housing</a:t>
            </a:r>
          </a:p>
          <a:p>
            <a:r>
              <a:rPr lang="en-GB" dirty="0"/>
              <a:t>Build more homes</a:t>
            </a:r>
          </a:p>
          <a:p>
            <a:r>
              <a:rPr lang="en-GB" dirty="0"/>
              <a:t>Our Focus - Chapter 5 and 6 recommendations</a:t>
            </a:r>
          </a:p>
          <a:p>
            <a:endParaRPr lang="en-GB" dirty="0"/>
          </a:p>
          <a:p>
            <a:pPr marL="514350" indent="-514350">
              <a:buFont typeface="+mj-lt"/>
              <a:buAutoNum type="arabicPeriod"/>
            </a:pPr>
            <a:endParaRPr lang="en-GB" dirty="0"/>
          </a:p>
        </p:txBody>
      </p:sp>
      <p:pic>
        <p:nvPicPr>
          <p:cNvPr id="1026" name="Picture 2" descr="Image result for shelter logo">
            <a:extLst>
              <a:ext uri="{FF2B5EF4-FFF2-40B4-BE49-F238E27FC236}">
                <a16:creationId xmlns:a16="http://schemas.microsoft.com/office/drawing/2014/main" id="{434272D4-8BB9-4EC2-9228-0A9328B43F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48962" y="365125"/>
            <a:ext cx="1209675" cy="1209675"/>
          </a:xfrm>
          <a:prstGeom prst="rect">
            <a:avLst/>
          </a:prstGeom>
          <a:noFill/>
          <a:extLst>
            <a:ext uri="{909E8E84-426E-40DD-AFC4-6F175D3DCCD1}">
              <a14:hiddenFill xmlns:a14="http://schemas.microsoft.com/office/drawing/2010/main">
                <a:solidFill>
                  <a:srgbClr val="FFFFFF"/>
                </a:solidFill>
              </a14:hiddenFill>
            </a:ext>
          </a:extLst>
        </p:spPr>
      </p:pic>
      <p:pic>
        <p:nvPicPr>
          <p:cNvPr id="8" name="Content Placeholder 4">
            <a:extLst>
              <a:ext uri="{FF2B5EF4-FFF2-40B4-BE49-F238E27FC236}">
                <a16:creationId xmlns:a16="http://schemas.microsoft.com/office/drawing/2014/main" id="{99FE59BB-AEC5-4084-8148-998B7AD82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12715" y="5989425"/>
            <a:ext cx="1671815" cy="794112"/>
          </a:xfrm>
          <a:prstGeom prst="rect">
            <a:avLst/>
          </a:prstGeom>
        </p:spPr>
      </p:pic>
    </p:spTree>
    <p:extLst>
      <p:ext uri="{BB962C8B-B14F-4D97-AF65-F5344CB8AC3E}">
        <p14:creationId xmlns:p14="http://schemas.microsoft.com/office/powerpoint/2010/main" val="245906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EC2D1-A605-403B-9C71-F0046060112A}"/>
              </a:ext>
            </a:extLst>
          </p:cNvPr>
          <p:cNvSpPr>
            <a:spLocks noGrp="1"/>
          </p:cNvSpPr>
          <p:nvPr>
            <p:ph type="title"/>
          </p:nvPr>
        </p:nvSpPr>
        <p:spPr/>
        <p:txBody>
          <a:bodyPr/>
          <a:lstStyle/>
          <a:p>
            <a:r>
              <a:rPr lang="en-GB" b="1" dirty="0">
                <a:solidFill>
                  <a:srgbClr val="7030A0"/>
                </a:solidFill>
              </a:rPr>
              <a:t>Reforming Social Housing – Chapter 5 and 6</a:t>
            </a:r>
            <a:br>
              <a:rPr lang="en-GB" b="1" dirty="0">
                <a:solidFill>
                  <a:srgbClr val="7030A0"/>
                </a:solidFill>
              </a:rPr>
            </a:br>
            <a:r>
              <a:rPr lang="en-GB" b="1" dirty="0">
                <a:solidFill>
                  <a:srgbClr val="7030A0"/>
                </a:solidFill>
              </a:rPr>
              <a:t>“more human” “more responsive”</a:t>
            </a:r>
          </a:p>
        </p:txBody>
      </p:sp>
      <p:sp>
        <p:nvSpPr>
          <p:cNvPr id="3" name="Content Placeholder 2">
            <a:extLst>
              <a:ext uri="{FF2B5EF4-FFF2-40B4-BE49-F238E27FC236}">
                <a16:creationId xmlns:a16="http://schemas.microsoft.com/office/drawing/2014/main" id="{72AAB047-5638-4F17-8931-4FD7EC397D0A}"/>
              </a:ext>
            </a:extLst>
          </p:cNvPr>
          <p:cNvSpPr>
            <a:spLocks noGrp="1"/>
          </p:cNvSpPr>
          <p:nvPr>
            <p:ph idx="1"/>
          </p:nvPr>
        </p:nvSpPr>
        <p:spPr/>
        <p:txBody>
          <a:bodyPr/>
          <a:lstStyle/>
          <a:p>
            <a:pPr marL="0" indent="0">
              <a:buNone/>
            </a:pPr>
            <a:r>
              <a:rPr lang="en-GB" dirty="0"/>
              <a:t>Areas for reform:</a:t>
            </a:r>
          </a:p>
          <a:p>
            <a:pPr marL="514350" indent="-514350">
              <a:buFont typeface="+mj-lt"/>
              <a:buAutoNum type="arabicPeriod"/>
            </a:pPr>
            <a:r>
              <a:rPr lang="en-GB" dirty="0"/>
              <a:t> a set of clearer standards</a:t>
            </a:r>
          </a:p>
          <a:p>
            <a:pPr marL="514350" indent="-514350">
              <a:buFont typeface="+mj-lt"/>
              <a:buAutoNum type="arabicPeriod"/>
            </a:pPr>
            <a:r>
              <a:rPr lang="en-GB" dirty="0"/>
              <a:t>Ensure speedier redress to individual complaints</a:t>
            </a:r>
          </a:p>
          <a:p>
            <a:pPr marL="514350" indent="-514350">
              <a:buFont typeface="+mj-lt"/>
              <a:buAutoNum type="arabicPeriod"/>
            </a:pPr>
            <a:r>
              <a:rPr lang="en-GB" dirty="0"/>
              <a:t>Proactive enforcement of regulation to protect social renters</a:t>
            </a:r>
          </a:p>
          <a:p>
            <a:pPr marL="514350" indent="-514350">
              <a:buFont typeface="+mj-lt"/>
              <a:buAutoNum type="arabicPeriod"/>
            </a:pPr>
            <a:r>
              <a:rPr lang="en-GB" dirty="0"/>
              <a:t>Give residents a voice in landlord governance and decision-making</a:t>
            </a:r>
          </a:p>
          <a:p>
            <a:pPr marL="514350" indent="-514350">
              <a:buFont typeface="+mj-lt"/>
              <a:buAutoNum type="arabicPeriod"/>
            </a:pPr>
            <a:r>
              <a:rPr lang="en-GB" dirty="0"/>
              <a:t>Give residents a voice on decisions made by national, regional and local government</a:t>
            </a:r>
          </a:p>
        </p:txBody>
      </p:sp>
      <p:pic>
        <p:nvPicPr>
          <p:cNvPr id="4" name="Content Placeholder 4">
            <a:extLst>
              <a:ext uri="{FF2B5EF4-FFF2-40B4-BE49-F238E27FC236}">
                <a16:creationId xmlns:a16="http://schemas.microsoft.com/office/drawing/2014/main" id="{CB6CB333-9D25-4529-B04D-218CEF18A8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12715" y="5989425"/>
            <a:ext cx="1671815" cy="794112"/>
          </a:xfrm>
          <a:prstGeom prst="rect">
            <a:avLst/>
          </a:prstGeom>
        </p:spPr>
      </p:pic>
    </p:spTree>
    <p:extLst>
      <p:ext uri="{BB962C8B-B14F-4D97-AF65-F5344CB8AC3E}">
        <p14:creationId xmlns:p14="http://schemas.microsoft.com/office/powerpoint/2010/main" val="1605732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7A6AE-3BB4-4519-9C55-2415F1CDB69F}"/>
              </a:ext>
            </a:extLst>
          </p:cNvPr>
          <p:cNvSpPr>
            <a:spLocks noGrp="1"/>
          </p:cNvSpPr>
          <p:nvPr>
            <p:ph type="title"/>
          </p:nvPr>
        </p:nvSpPr>
        <p:spPr/>
        <p:txBody>
          <a:bodyPr/>
          <a:lstStyle/>
          <a:p>
            <a:r>
              <a:rPr lang="en-GB" b="1" dirty="0">
                <a:solidFill>
                  <a:srgbClr val="7030A0"/>
                </a:solidFill>
              </a:rPr>
              <a:t>Clearer standards</a:t>
            </a:r>
          </a:p>
        </p:txBody>
      </p:sp>
      <p:sp>
        <p:nvSpPr>
          <p:cNvPr id="3" name="Content Placeholder 2">
            <a:extLst>
              <a:ext uri="{FF2B5EF4-FFF2-40B4-BE49-F238E27FC236}">
                <a16:creationId xmlns:a16="http://schemas.microsoft.com/office/drawing/2014/main" id="{555A9EC6-2E5B-4FBE-BC6F-113E28D4A5FB}"/>
              </a:ext>
            </a:extLst>
          </p:cNvPr>
          <p:cNvSpPr>
            <a:spLocks noGrp="1"/>
          </p:cNvSpPr>
          <p:nvPr>
            <p:ph idx="1"/>
          </p:nvPr>
        </p:nvSpPr>
        <p:spPr/>
        <p:txBody>
          <a:bodyPr/>
          <a:lstStyle/>
          <a:p>
            <a:pPr marL="0" indent="0">
              <a:buNone/>
            </a:pPr>
            <a:r>
              <a:rPr lang="en-GB" dirty="0"/>
              <a:t>If residents are to be protected and given a voice, there must be clearer standards for social housing providers. </a:t>
            </a:r>
          </a:p>
          <a:p>
            <a:pPr marL="0" indent="0">
              <a:buNone/>
            </a:pPr>
            <a:r>
              <a:rPr lang="en-GB" dirty="0"/>
              <a:t>The government should direct the Regulator to make consumer standards more specific; setting clear, minimum expectations,</a:t>
            </a:r>
          </a:p>
          <a:p>
            <a:pPr marL="0" indent="0">
              <a:buNone/>
            </a:pPr>
            <a:r>
              <a:rPr lang="en-GB" dirty="0"/>
              <a:t>such as timescales for dealing with complaints.</a:t>
            </a:r>
          </a:p>
          <a:p>
            <a:pPr marL="0" indent="0">
              <a:buNone/>
            </a:pPr>
            <a:endParaRPr lang="en-GB" dirty="0"/>
          </a:p>
          <a:p>
            <a:pPr marL="0" indent="0">
              <a:buNone/>
            </a:pPr>
            <a:r>
              <a:rPr lang="en-GB" dirty="0">
                <a:solidFill>
                  <a:srgbClr val="7030A0"/>
                </a:solidFill>
              </a:rPr>
              <a:t>How clear is our organisations offer on involvement to residents?</a:t>
            </a:r>
          </a:p>
        </p:txBody>
      </p:sp>
      <p:pic>
        <p:nvPicPr>
          <p:cNvPr id="4" name="Content Placeholder 4">
            <a:extLst>
              <a:ext uri="{FF2B5EF4-FFF2-40B4-BE49-F238E27FC236}">
                <a16:creationId xmlns:a16="http://schemas.microsoft.com/office/drawing/2014/main" id="{C015982D-6B5A-443A-85E7-C97FA13DA6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12715" y="5989425"/>
            <a:ext cx="1671815" cy="794112"/>
          </a:xfrm>
          <a:prstGeom prst="rect">
            <a:avLst/>
          </a:prstGeom>
        </p:spPr>
      </p:pic>
    </p:spTree>
    <p:extLst>
      <p:ext uri="{BB962C8B-B14F-4D97-AF65-F5344CB8AC3E}">
        <p14:creationId xmlns:p14="http://schemas.microsoft.com/office/powerpoint/2010/main" val="235674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311CE-1D48-4D12-A965-63DCB93E57C3}"/>
              </a:ext>
            </a:extLst>
          </p:cNvPr>
          <p:cNvSpPr>
            <a:spLocks noGrp="1"/>
          </p:cNvSpPr>
          <p:nvPr>
            <p:ph type="title"/>
          </p:nvPr>
        </p:nvSpPr>
        <p:spPr/>
        <p:txBody>
          <a:bodyPr/>
          <a:lstStyle/>
          <a:p>
            <a:r>
              <a:rPr lang="en-GB" b="1" dirty="0">
                <a:solidFill>
                  <a:srgbClr val="7030A0"/>
                </a:solidFill>
              </a:rPr>
              <a:t>Remove democratic filter and support complainants</a:t>
            </a:r>
          </a:p>
        </p:txBody>
      </p:sp>
      <p:sp>
        <p:nvSpPr>
          <p:cNvPr id="3" name="Content Placeholder 2">
            <a:extLst>
              <a:ext uri="{FF2B5EF4-FFF2-40B4-BE49-F238E27FC236}">
                <a16:creationId xmlns:a16="http://schemas.microsoft.com/office/drawing/2014/main" id="{3DC5FD49-FD2D-40FB-99D3-5C6A482F4034}"/>
              </a:ext>
            </a:extLst>
          </p:cNvPr>
          <p:cNvSpPr>
            <a:spLocks noGrp="1"/>
          </p:cNvSpPr>
          <p:nvPr>
            <p:ph idx="1"/>
          </p:nvPr>
        </p:nvSpPr>
        <p:spPr/>
        <p:txBody>
          <a:bodyPr>
            <a:normAutofit fontScale="92500"/>
          </a:bodyPr>
          <a:lstStyle/>
          <a:p>
            <a:pPr marL="0" indent="0">
              <a:buNone/>
            </a:pPr>
            <a:r>
              <a:rPr lang="en-GB" dirty="0"/>
              <a:t>To make it easier for social renters to get redress on individual complaints, barriers to complaining must be removed. The government should remove the democratic filter for referral to the Housing Ombudsman.</a:t>
            </a:r>
          </a:p>
          <a:p>
            <a:pPr marL="0" indent="0">
              <a:buNone/>
            </a:pPr>
            <a:endParaRPr lang="en-GB" dirty="0"/>
          </a:p>
          <a:p>
            <a:pPr marL="0" indent="0">
              <a:buNone/>
            </a:pPr>
            <a:r>
              <a:rPr lang="en-GB" dirty="0"/>
              <a:t>Residents must be given support with their complaints. The government should extend the Legal Help scheme to cover detailed advice and support to make a referral to the Ombudsman or</a:t>
            </a:r>
          </a:p>
          <a:p>
            <a:pPr marL="0" indent="0">
              <a:buNone/>
            </a:pPr>
            <a:r>
              <a:rPr lang="en-GB" dirty="0"/>
              <a:t>the Regulator.</a:t>
            </a:r>
          </a:p>
          <a:p>
            <a:pPr marL="0" indent="0">
              <a:buNone/>
            </a:pPr>
            <a:endParaRPr lang="en-GB" dirty="0"/>
          </a:p>
          <a:p>
            <a:pPr marL="0" indent="0">
              <a:buNone/>
            </a:pPr>
            <a:r>
              <a:rPr lang="en-GB" b="1" dirty="0">
                <a:solidFill>
                  <a:srgbClr val="7030A0"/>
                </a:solidFill>
              </a:rPr>
              <a:t>Do we explained to residents how to get around the democratic filter now?</a:t>
            </a:r>
          </a:p>
        </p:txBody>
      </p:sp>
      <p:pic>
        <p:nvPicPr>
          <p:cNvPr id="4" name="Content Placeholder 4">
            <a:extLst>
              <a:ext uri="{FF2B5EF4-FFF2-40B4-BE49-F238E27FC236}">
                <a16:creationId xmlns:a16="http://schemas.microsoft.com/office/drawing/2014/main" id="{92878033-A86C-4123-BE3A-FBB3A7C089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12715" y="5989425"/>
            <a:ext cx="1671815" cy="794112"/>
          </a:xfrm>
          <a:prstGeom prst="rect">
            <a:avLst/>
          </a:prstGeom>
        </p:spPr>
      </p:pic>
    </p:spTree>
    <p:extLst>
      <p:ext uri="{BB962C8B-B14F-4D97-AF65-F5344CB8AC3E}">
        <p14:creationId xmlns:p14="http://schemas.microsoft.com/office/powerpoint/2010/main" val="451261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8FCA3-7B19-477D-BBB2-F19E6292F1F3}"/>
              </a:ext>
            </a:extLst>
          </p:cNvPr>
          <p:cNvSpPr>
            <a:spLocks noGrp="1"/>
          </p:cNvSpPr>
          <p:nvPr>
            <p:ph type="title"/>
          </p:nvPr>
        </p:nvSpPr>
        <p:spPr/>
        <p:txBody>
          <a:bodyPr/>
          <a:lstStyle/>
          <a:p>
            <a:r>
              <a:rPr lang="en-GB" b="1" dirty="0">
                <a:solidFill>
                  <a:srgbClr val="7030A0"/>
                </a:solidFill>
              </a:rPr>
              <a:t>Removal of serious detriment test</a:t>
            </a:r>
          </a:p>
        </p:txBody>
      </p:sp>
      <p:sp>
        <p:nvSpPr>
          <p:cNvPr id="3" name="Content Placeholder 2">
            <a:extLst>
              <a:ext uri="{FF2B5EF4-FFF2-40B4-BE49-F238E27FC236}">
                <a16:creationId xmlns:a16="http://schemas.microsoft.com/office/drawing/2014/main" id="{C12C7419-366C-4111-BDC8-B03AEEE3F241}"/>
              </a:ext>
            </a:extLst>
          </p:cNvPr>
          <p:cNvSpPr>
            <a:spLocks noGrp="1"/>
          </p:cNvSpPr>
          <p:nvPr>
            <p:ph idx="1"/>
          </p:nvPr>
        </p:nvSpPr>
        <p:spPr/>
        <p:txBody>
          <a:bodyPr/>
          <a:lstStyle/>
          <a:p>
            <a:pPr marL="0" indent="0">
              <a:buNone/>
            </a:pPr>
            <a:r>
              <a:rPr lang="en-GB" dirty="0"/>
              <a:t>Residents should not have to prove they might be at risk of serious detriment for the Regulator to intervene. </a:t>
            </a:r>
          </a:p>
          <a:p>
            <a:pPr marL="0" indent="0">
              <a:buNone/>
            </a:pPr>
            <a:endParaRPr lang="en-GB" dirty="0"/>
          </a:p>
          <a:p>
            <a:pPr marL="0" indent="0">
              <a:buNone/>
            </a:pPr>
            <a:r>
              <a:rPr lang="en-GB" dirty="0"/>
              <a:t>The government should remove the ‘serious detriment’ test for intervention, which is a barrier to proper enforcement of consumer standards.</a:t>
            </a:r>
          </a:p>
          <a:p>
            <a:pPr marL="0" indent="0">
              <a:buNone/>
            </a:pPr>
            <a:endParaRPr lang="en-GB" dirty="0"/>
          </a:p>
          <a:p>
            <a:pPr marL="0" indent="0">
              <a:buNone/>
            </a:pPr>
            <a:r>
              <a:rPr lang="en-GB" b="1" dirty="0">
                <a:solidFill>
                  <a:srgbClr val="7030A0"/>
                </a:solidFill>
              </a:rPr>
              <a:t>Is there anything we could do to prepare for this, if approved?</a:t>
            </a:r>
          </a:p>
        </p:txBody>
      </p:sp>
      <p:pic>
        <p:nvPicPr>
          <p:cNvPr id="4" name="Content Placeholder 4">
            <a:extLst>
              <a:ext uri="{FF2B5EF4-FFF2-40B4-BE49-F238E27FC236}">
                <a16:creationId xmlns:a16="http://schemas.microsoft.com/office/drawing/2014/main" id="{A74C4094-A5C5-43D7-8E2C-5CCFCB4832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12715" y="5989425"/>
            <a:ext cx="1671815" cy="794112"/>
          </a:xfrm>
          <a:prstGeom prst="rect">
            <a:avLst/>
          </a:prstGeom>
        </p:spPr>
      </p:pic>
    </p:spTree>
    <p:extLst>
      <p:ext uri="{BB962C8B-B14F-4D97-AF65-F5344CB8AC3E}">
        <p14:creationId xmlns:p14="http://schemas.microsoft.com/office/powerpoint/2010/main" val="228572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2761E-1499-4B04-954B-13DAE2D0E2AA}"/>
              </a:ext>
            </a:extLst>
          </p:cNvPr>
          <p:cNvSpPr>
            <a:spLocks noGrp="1"/>
          </p:cNvSpPr>
          <p:nvPr>
            <p:ph type="title"/>
          </p:nvPr>
        </p:nvSpPr>
        <p:spPr/>
        <p:txBody>
          <a:bodyPr/>
          <a:lstStyle/>
          <a:p>
            <a:r>
              <a:rPr lang="en-GB" b="1" dirty="0">
                <a:solidFill>
                  <a:srgbClr val="7030A0"/>
                </a:solidFill>
              </a:rPr>
              <a:t>Tenant Panels</a:t>
            </a:r>
          </a:p>
        </p:txBody>
      </p:sp>
      <p:sp>
        <p:nvSpPr>
          <p:cNvPr id="3" name="Content Placeholder 2">
            <a:extLst>
              <a:ext uri="{FF2B5EF4-FFF2-40B4-BE49-F238E27FC236}">
                <a16:creationId xmlns:a16="http://schemas.microsoft.com/office/drawing/2014/main" id="{16A19CD9-92F5-4A84-B404-77F1B7314172}"/>
              </a:ext>
            </a:extLst>
          </p:cNvPr>
          <p:cNvSpPr>
            <a:spLocks noGrp="1"/>
          </p:cNvSpPr>
          <p:nvPr>
            <p:ph idx="1"/>
          </p:nvPr>
        </p:nvSpPr>
        <p:spPr>
          <a:xfrm>
            <a:off x="838200" y="1493949"/>
            <a:ext cx="10515600" cy="4683014"/>
          </a:xfrm>
        </p:spPr>
        <p:txBody>
          <a:bodyPr>
            <a:normAutofit fontScale="92500" lnSpcReduction="10000"/>
          </a:bodyPr>
          <a:lstStyle/>
          <a:p>
            <a:pPr marL="0" indent="0">
              <a:buNone/>
            </a:pPr>
            <a:r>
              <a:rPr lang="en-GB" dirty="0"/>
              <a:t>Tenant panels should be encouraged and taken seriously.  The government and Regulator should require landlords to actively support the formation of tenant panels and share good practice on how this should be done.</a:t>
            </a:r>
          </a:p>
          <a:p>
            <a:pPr marL="0" indent="0">
              <a:buNone/>
            </a:pPr>
            <a:endParaRPr lang="en-GB" dirty="0"/>
          </a:p>
          <a:p>
            <a:pPr marL="0" indent="0">
              <a:buNone/>
            </a:pPr>
            <a:r>
              <a:rPr lang="en-GB" dirty="0"/>
              <a:t>Any group of residents (whether recognised by their landlord or not) should be able to refer their concerns directly to the Regulator where they have common concerns they believe are caused by systemic failings.</a:t>
            </a:r>
          </a:p>
          <a:p>
            <a:pPr marL="0" indent="0">
              <a:buNone/>
            </a:pPr>
            <a:endParaRPr lang="en-GB" dirty="0"/>
          </a:p>
          <a:p>
            <a:pPr marL="0" indent="0">
              <a:buNone/>
            </a:pPr>
            <a:r>
              <a:rPr lang="en-GB" b="1" dirty="0">
                <a:solidFill>
                  <a:srgbClr val="7030A0"/>
                </a:solidFill>
              </a:rPr>
              <a:t>Do we share good practice enough?</a:t>
            </a:r>
          </a:p>
          <a:p>
            <a:pPr marL="0" indent="0">
              <a:buNone/>
            </a:pPr>
            <a:r>
              <a:rPr lang="en-GB" b="1" dirty="0">
                <a:solidFill>
                  <a:srgbClr val="7030A0"/>
                </a:solidFill>
              </a:rPr>
              <a:t>Is there a menu we could suggest for the formation of a tenant panel?</a:t>
            </a:r>
          </a:p>
          <a:p>
            <a:pPr marL="0" indent="0">
              <a:buNone/>
            </a:pPr>
            <a:r>
              <a:rPr lang="en-GB" b="1" dirty="0">
                <a:solidFill>
                  <a:srgbClr val="7030A0"/>
                </a:solidFill>
              </a:rPr>
              <a:t>Can group referral happen internally now?</a:t>
            </a:r>
          </a:p>
        </p:txBody>
      </p:sp>
      <p:pic>
        <p:nvPicPr>
          <p:cNvPr id="4" name="Content Placeholder 4">
            <a:extLst>
              <a:ext uri="{FF2B5EF4-FFF2-40B4-BE49-F238E27FC236}">
                <a16:creationId xmlns:a16="http://schemas.microsoft.com/office/drawing/2014/main" id="{8FB0144E-6B1F-4EEC-ABF1-62D8F6A4DF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12715" y="5989425"/>
            <a:ext cx="1671815" cy="794112"/>
          </a:xfrm>
          <a:prstGeom prst="rect">
            <a:avLst/>
          </a:prstGeom>
        </p:spPr>
      </p:pic>
    </p:spTree>
    <p:extLst>
      <p:ext uri="{BB962C8B-B14F-4D97-AF65-F5344CB8AC3E}">
        <p14:creationId xmlns:p14="http://schemas.microsoft.com/office/powerpoint/2010/main" val="4083681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3BC07-15AD-4805-AE16-D013E785D880}"/>
              </a:ext>
            </a:extLst>
          </p:cNvPr>
          <p:cNvSpPr>
            <a:spLocks noGrp="1"/>
          </p:cNvSpPr>
          <p:nvPr>
            <p:ph type="title"/>
          </p:nvPr>
        </p:nvSpPr>
        <p:spPr/>
        <p:txBody>
          <a:bodyPr/>
          <a:lstStyle/>
          <a:p>
            <a:r>
              <a:rPr lang="en-GB" b="1" dirty="0">
                <a:solidFill>
                  <a:srgbClr val="7030A0"/>
                </a:solidFill>
              </a:rPr>
              <a:t>Proactive on consumer standards</a:t>
            </a:r>
          </a:p>
        </p:txBody>
      </p:sp>
      <p:sp>
        <p:nvSpPr>
          <p:cNvPr id="3" name="Content Placeholder 2">
            <a:extLst>
              <a:ext uri="{FF2B5EF4-FFF2-40B4-BE49-F238E27FC236}">
                <a16:creationId xmlns:a16="http://schemas.microsoft.com/office/drawing/2014/main" id="{D2A467C1-1340-4E13-B2AD-1E63A2462E34}"/>
              </a:ext>
            </a:extLst>
          </p:cNvPr>
          <p:cNvSpPr>
            <a:spLocks noGrp="1"/>
          </p:cNvSpPr>
          <p:nvPr>
            <p:ph idx="1"/>
          </p:nvPr>
        </p:nvSpPr>
        <p:spPr/>
        <p:txBody>
          <a:bodyPr>
            <a:normAutofit lnSpcReduction="10000"/>
          </a:bodyPr>
          <a:lstStyle/>
          <a:p>
            <a:pPr marL="0" indent="0">
              <a:buNone/>
            </a:pPr>
            <a:r>
              <a:rPr lang="en-GB" dirty="0"/>
              <a:t>Social housing residents need better protection.</a:t>
            </a:r>
          </a:p>
          <a:p>
            <a:pPr marL="0" indent="0">
              <a:buNone/>
            </a:pPr>
            <a:r>
              <a:rPr lang="en-GB" dirty="0"/>
              <a:t>Government should require standards of social housing to be proactively inspected, publicly reported and strongly enforced by an independent regulator, which can hold failing landlords to account in the same way as other public services, such as health (Care Quality Commission) and education (Ofsted).</a:t>
            </a:r>
          </a:p>
          <a:p>
            <a:pPr marL="0" indent="0">
              <a:buNone/>
            </a:pPr>
            <a:endParaRPr lang="en-GB" dirty="0"/>
          </a:p>
          <a:p>
            <a:pPr marL="0" indent="0">
              <a:buNone/>
            </a:pPr>
            <a:r>
              <a:rPr lang="en-GB" dirty="0">
                <a:solidFill>
                  <a:srgbClr val="7030A0"/>
                </a:solidFill>
              </a:rPr>
              <a:t>Hmm Audit Commission </a:t>
            </a:r>
            <a:r>
              <a:rPr lang="en-GB" dirty="0">
                <a:solidFill>
                  <a:srgbClr val="7030A0"/>
                </a:solidFill>
                <a:sym typeface="Wingdings" panose="05000000000000000000" pitchFamily="2" charset="2"/>
              </a:rPr>
              <a:t></a:t>
            </a:r>
          </a:p>
          <a:p>
            <a:pPr marL="0" indent="0">
              <a:buNone/>
            </a:pPr>
            <a:r>
              <a:rPr lang="en-GB" dirty="0">
                <a:solidFill>
                  <a:srgbClr val="7030A0"/>
                </a:solidFill>
              </a:rPr>
              <a:t>– nothing we can do to prepare – except to be ready if this inspection of involvement happens. Are we ready?</a:t>
            </a:r>
          </a:p>
        </p:txBody>
      </p:sp>
      <p:pic>
        <p:nvPicPr>
          <p:cNvPr id="4" name="Content Placeholder 4">
            <a:extLst>
              <a:ext uri="{FF2B5EF4-FFF2-40B4-BE49-F238E27FC236}">
                <a16:creationId xmlns:a16="http://schemas.microsoft.com/office/drawing/2014/main" id="{715109B8-E2F8-4648-979E-574C1C4F54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12715" y="5989425"/>
            <a:ext cx="1671815" cy="794112"/>
          </a:xfrm>
          <a:prstGeom prst="rect">
            <a:avLst/>
          </a:prstGeom>
        </p:spPr>
      </p:pic>
    </p:spTree>
    <p:extLst>
      <p:ext uri="{BB962C8B-B14F-4D97-AF65-F5344CB8AC3E}">
        <p14:creationId xmlns:p14="http://schemas.microsoft.com/office/powerpoint/2010/main" val="3031231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B519F-E104-4B47-9158-1A0599BCC255}"/>
              </a:ext>
            </a:extLst>
          </p:cNvPr>
          <p:cNvSpPr>
            <a:spLocks noGrp="1"/>
          </p:cNvSpPr>
          <p:nvPr>
            <p:ph type="title"/>
          </p:nvPr>
        </p:nvSpPr>
        <p:spPr/>
        <p:txBody>
          <a:bodyPr/>
          <a:lstStyle/>
          <a:p>
            <a:r>
              <a:rPr lang="en-GB" b="1" dirty="0">
                <a:solidFill>
                  <a:srgbClr val="7030A0"/>
                </a:solidFill>
              </a:rPr>
              <a:t>Separate consumer regulator</a:t>
            </a:r>
          </a:p>
        </p:txBody>
      </p:sp>
      <p:sp>
        <p:nvSpPr>
          <p:cNvPr id="3" name="Content Placeholder 2">
            <a:extLst>
              <a:ext uri="{FF2B5EF4-FFF2-40B4-BE49-F238E27FC236}">
                <a16:creationId xmlns:a16="http://schemas.microsoft.com/office/drawing/2014/main" id="{D97AC738-0FB2-43CF-923A-BBED7168D75B}"/>
              </a:ext>
            </a:extLst>
          </p:cNvPr>
          <p:cNvSpPr>
            <a:spLocks noGrp="1"/>
          </p:cNvSpPr>
          <p:nvPr>
            <p:ph idx="1"/>
          </p:nvPr>
        </p:nvSpPr>
        <p:spPr/>
        <p:txBody>
          <a:bodyPr>
            <a:normAutofit/>
          </a:bodyPr>
          <a:lstStyle/>
          <a:p>
            <a:pPr marL="0" indent="0">
              <a:buNone/>
            </a:pPr>
            <a:r>
              <a:rPr lang="en-GB" dirty="0"/>
              <a:t>The government should create a new regulator to protect social renters and ensure their voices are heard. </a:t>
            </a:r>
          </a:p>
          <a:p>
            <a:pPr marL="0" indent="0">
              <a:buNone/>
            </a:pPr>
            <a:r>
              <a:rPr lang="en-GB" dirty="0"/>
              <a:t>This separate consumer protection regulator (based on the model of the Financial Conduct Authority) should operate alongside  a slimmed- down Regulator of Social Housing (operating on the model of the Prudential Regulation Authority), focused on its core economic brief.</a:t>
            </a:r>
          </a:p>
          <a:p>
            <a:pPr marL="0" indent="0">
              <a:buNone/>
            </a:pPr>
            <a:endParaRPr lang="en-GB" dirty="0"/>
          </a:p>
          <a:p>
            <a:pPr marL="0" indent="0">
              <a:buNone/>
            </a:pPr>
            <a:r>
              <a:rPr lang="en-GB" dirty="0">
                <a:solidFill>
                  <a:srgbClr val="7030A0"/>
                </a:solidFill>
              </a:rPr>
              <a:t>Hmm TSA </a:t>
            </a:r>
            <a:r>
              <a:rPr lang="en-GB" dirty="0">
                <a:solidFill>
                  <a:srgbClr val="7030A0"/>
                </a:solidFill>
                <a:sym typeface="Wingdings" panose="05000000000000000000" pitchFamily="2" charset="2"/>
              </a:rPr>
              <a:t>?</a:t>
            </a:r>
          </a:p>
          <a:p>
            <a:pPr marL="0" indent="0">
              <a:buNone/>
            </a:pPr>
            <a:r>
              <a:rPr lang="en-GB" dirty="0">
                <a:solidFill>
                  <a:srgbClr val="7030A0"/>
                </a:solidFill>
                <a:sym typeface="Wingdings" panose="05000000000000000000" pitchFamily="2" charset="2"/>
              </a:rPr>
              <a:t>Are we ready for monitoring and enforcement of consumer standards?</a:t>
            </a:r>
            <a:endParaRPr lang="en-GB" dirty="0">
              <a:solidFill>
                <a:srgbClr val="7030A0"/>
              </a:solidFill>
            </a:endParaRPr>
          </a:p>
        </p:txBody>
      </p:sp>
      <p:pic>
        <p:nvPicPr>
          <p:cNvPr id="4" name="Content Placeholder 4">
            <a:extLst>
              <a:ext uri="{FF2B5EF4-FFF2-40B4-BE49-F238E27FC236}">
                <a16:creationId xmlns:a16="http://schemas.microsoft.com/office/drawing/2014/main" id="{ABC43A1D-30D2-4DDE-948E-C8EF2D3086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12715" y="5989425"/>
            <a:ext cx="1671815" cy="794112"/>
          </a:xfrm>
          <a:prstGeom prst="rect">
            <a:avLst/>
          </a:prstGeom>
        </p:spPr>
      </p:pic>
    </p:spTree>
    <p:extLst>
      <p:ext uri="{BB962C8B-B14F-4D97-AF65-F5344CB8AC3E}">
        <p14:creationId xmlns:p14="http://schemas.microsoft.com/office/powerpoint/2010/main" val="18693572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894</Words>
  <Application>Microsoft Office PowerPoint</Application>
  <PresentationFormat>Widescreen</PresentationFormat>
  <Paragraphs>128</Paragraphs>
  <Slides>13</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Shelter report: Building our Future -  A vision for social housing</vt:lpstr>
      <vt:lpstr>Focus and Chapters  </vt:lpstr>
      <vt:lpstr>Reforming Social Housing – Chapter 5 and 6 “more human” “more responsive”</vt:lpstr>
      <vt:lpstr>Clearer standards</vt:lpstr>
      <vt:lpstr>Remove democratic filter and support complainants</vt:lpstr>
      <vt:lpstr>Removal of serious detriment test</vt:lpstr>
      <vt:lpstr>Tenant Panels</vt:lpstr>
      <vt:lpstr>Proactive on consumer standards</vt:lpstr>
      <vt:lpstr>Separate consumer regulator</vt:lpstr>
      <vt:lpstr>The Co-operative and Mutual Voice</vt:lpstr>
      <vt:lpstr>National, Regional and local government influence</vt:lpstr>
      <vt:lpstr>Resident influence in estate regeneration</vt:lpstr>
      <vt:lpstr>That’s all on this for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our Future A vision for social housing</dc:title>
  <dc:creator>YVONNE DAVIES</dc:creator>
  <cp:lastModifiedBy>YVONNE DAVIES</cp:lastModifiedBy>
  <cp:revision>13</cp:revision>
  <dcterms:created xsi:type="dcterms:W3CDTF">2019-01-22T14:28:04Z</dcterms:created>
  <dcterms:modified xsi:type="dcterms:W3CDTF">2019-01-22T18:10:58Z</dcterms:modified>
</cp:coreProperties>
</file>