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2" r:id="rId3"/>
    <p:sldId id="264" r:id="rId4"/>
    <p:sldId id="600" r:id="rId5"/>
    <p:sldId id="601" r:id="rId6"/>
    <p:sldId id="569"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53587" autoAdjust="0"/>
  </p:normalViewPr>
  <p:slideViewPr>
    <p:cSldViewPr snapToGrid="0">
      <p:cViewPr varScale="1">
        <p:scale>
          <a:sx n="51" d="100"/>
          <a:sy n="51" d="100"/>
        </p:scale>
        <p:origin x="2082" y="3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15A2590-FFF6-415A-BD2A-C157B8ED5BD2}" type="datetimeFigureOut">
              <a:rPr lang="en-GB" smtClean="0"/>
              <a:t>02/07/2018</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28D7375-25BB-48F3-A90F-E8C1B05384BB}" type="slidenum">
              <a:rPr lang="en-GB" smtClean="0"/>
              <a:t>‹#›</a:t>
            </a:fld>
            <a:endParaRPr lang="en-GB" dirty="0"/>
          </a:p>
        </p:txBody>
      </p:sp>
    </p:spTree>
    <p:extLst>
      <p:ext uri="{BB962C8B-B14F-4D97-AF65-F5344CB8AC3E}">
        <p14:creationId xmlns:p14="http://schemas.microsoft.com/office/powerpoint/2010/main" val="2405419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solidFill>
                  <a:srgbClr val="7030A0"/>
                </a:solidFill>
                <a:latin typeface="Arial" panose="020B0604020202020204" pitchFamily="34" charset="0"/>
                <a:cs typeface="Arial" panose="020B0604020202020204" pitchFamily="34" charset="0"/>
              </a:rPr>
              <a:t>Grenfell Tower Fire – June 2017</a:t>
            </a:r>
            <a:br>
              <a:rPr lang="en-GB" sz="1200" b="1" dirty="0">
                <a:solidFill>
                  <a:srgbClr val="7030A0"/>
                </a:solidFill>
                <a:latin typeface="Arial" panose="020B0604020202020204" pitchFamily="34" charset="0"/>
                <a:cs typeface="Arial" panose="020B0604020202020204" pitchFamily="34" charset="0"/>
              </a:rPr>
            </a:br>
            <a:r>
              <a:rPr lang="en-GB" sz="1200" b="1" dirty="0">
                <a:solidFill>
                  <a:srgbClr val="7030A0"/>
                </a:solidFill>
                <a:latin typeface="Arial" panose="020B0604020202020204" pitchFamily="34" charset="0"/>
                <a:cs typeface="Arial" panose="020B0604020202020204" pitchFamily="34" charset="0"/>
              </a:rPr>
              <a:t>Building a Safer Future – May 2018</a:t>
            </a:r>
          </a:p>
          <a:p>
            <a:r>
              <a:rPr lang="en-GB" sz="1200" b="0" i="0" kern="1200" dirty="0">
                <a:solidFill>
                  <a:schemeClr val="tx1"/>
                </a:solidFill>
                <a:effectLst/>
                <a:latin typeface="Arial" charset="0"/>
                <a:ea typeface="+mn-ea"/>
                <a:cs typeface="+mn-cs"/>
              </a:rPr>
              <a:t>The independent Review of Building Regulations and Fire Safety led by Dame Judith Hackitt. </a:t>
            </a:r>
          </a:p>
          <a:p>
            <a:r>
              <a:rPr lang="en-GB" sz="1200" b="0" i="0" kern="1200" dirty="0">
                <a:solidFill>
                  <a:schemeClr val="tx1"/>
                </a:solidFill>
                <a:effectLst/>
                <a:latin typeface="Arial" charset="0"/>
                <a:ea typeface="+mn-ea"/>
                <a:cs typeface="+mn-cs"/>
              </a:rPr>
              <a:t>Purpose: To make recommendations that will ensure we have a sufficiently robust regulatory system for the future and to provide further assurance to residents that the complete system is working to ensure the buildings they live in are safe and remain so. It is examining the building and fire safety regulatory system, with a focus on high-rise residential buildings.</a:t>
            </a:r>
          </a:p>
          <a:p>
            <a:endParaRPr lang="en-GB" sz="1200" b="0" i="0" kern="1200" dirty="0">
              <a:solidFill>
                <a:schemeClr val="tx1"/>
              </a:solidFill>
              <a:effectLst/>
              <a:latin typeface="Arial" charset="0"/>
              <a:ea typeface="+mn-ea"/>
              <a:cs typeface="+mn-cs"/>
            </a:endParaRPr>
          </a:p>
          <a:p>
            <a:pPr marL="171450" indent="-171450">
              <a:buFont typeface="Arial" panose="020B0604020202020204" pitchFamily="34" charset="0"/>
              <a:buChar char="•"/>
            </a:pPr>
            <a:r>
              <a:rPr lang="en-GB" sz="1200" b="1" dirty="0">
                <a:solidFill>
                  <a:srgbClr val="C00000"/>
                </a:solidFill>
              </a:rPr>
              <a:t>Support the landlord to communicate what to expect to tenants?</a:t>
            </a:r>
          </a:p>
          <a:p>
            <a:pPr marL="171450" indent="-171450">
              <a:buFont typeface="Arial" panose="020B0604020202020204" pitchFamily="34" charset="0"/>
              <a:buChar char="•"/>
            </a:pPr>
            <a:r>
              <a:rPr lang="en-GB" sz="1200" b="1" dirty="0">
                <a:solidFill>
                  <a:srgbClr val="C00000"/>
                </a:solidFill>
              </a:rPr>
              <a:t>What performance data do you see?</a:t>
            </a:r>
          </a:p>
          <a:p>
            <a:pPr marL="171450" indent="-171450">
              <a:buFont typeface="Arial" panose="020B0604020202020204" pitchFamily="34" charset="0"/>
              <a:buChar char="•"/>
            </a:pPr>
            <a:r>
              <a:rPr lang="en-GB" sz="1200" b="1" dirty="0">
                <a:solidFill>
                  <a:srgbClr val="C00000"/>
                </a:solidFill>
              </a:rPr>
              <a:t>How can you help your landlord to make tenants feel safe?</a:t>
            </a:r>
          </a:p>
          <a:p>
            <a:pPr marL="0" indent="0">
              <a:buNone/>
            </a:pPr>
            <a:endParaRPr lang="en-GB" sz="1200" b="1" dirty="0"/>
          </a:p>
          <a:p>
            <a:pPr marL="0" indent="0">
              <a:buNone/>
            </a:pPr>
            <a:r>
              <a:rPr lang="en-GB" sz="1200" b="1" dirty="0"/>
              <a:t>The last year has seen:</a:t>
            </a:r>
          </a:p>
          <a:p>
            <a:r>
              <a:rPr lang="en-GB" sz="1200" dirty="0"/>
              <a:t>Cladding removal</a:t>
            </a:r>
          </a:p>
          <a:p>
            <a:r>
              <a:rPr lang="en-GB" sz="1200" dirty="0"/>
              <a:t>Fire Doors – review of ability to meet 30 minute fire check </a:t>
            </a:r>
          </a:p>
          <a:p>
            <a:r>
              <a:rPr lang="en-GB" sz="1200" dirty="0"/>
              <a:t>Desktop assessments</a:t>
            </a:r>
          </a:p>
          <a:p>
            <a:r>
              <a:rPr lang="en-GB" sz="1200" dirty="0"/>
              <a:t>Multiple contractors involved and changes to original buildings</a:t>
            </a:r>
          </a:p>
          <a:p>
            <a:r>
              <a:rPr lang="en-GB" sz="1200" dirty="0"/>
              <a:t>Review of the means of escape </a:t>
            </a:r>
          </a:p>
          <a:p>
            <a:r>
              <a:rPr lang="en-GB" sz="1200" dirty="0"/>
              <a:t>Waking watches until changes have been made</a:t>
            </a:r>
          </a:p>
          <a:p>
            <a:r>
              <a:rPr lang="en-GB" sz="1200" dirty="0"/>
              <a:t>Sprinklers being fitted by some landlords</a:t>
            </a:r>
          </a:p>
          <a:p>
            <a:pPr marL="0" indent="0">
              <a:buNone/>
            </a:pPr>
            <a:r>
              <a:rPr lang="en-GB" sz="1200" b="1" dirty="0">
                <a:solidFill>
                  <a:srgbClr val="7030A0"/>
                </a:solidFill>
              </a:rPr>
              <a:t>…………but we know its not just fire safety that requires a focus</a:t>
            </a:r>
          </a:p>
          <a:p>
            <a:pPr marL="0" indent="0">
              <a:buNone/>
            </a:pPr>
            <a:endParaRPr lang="en-GB" sz="1200" dirty="0"/>
          </a:p>
          <a:p>
            <a:r>
              <a:rPr lang="en-GB" sz="1200" dirty="0">
                <a:solidFill>
                  <a:srgbClr val="C00000"/>
                </a:solidFill>
              </a:rPr>
              <a:t>Regulator of Social Housing – only course of address is serious detriment – intervention = reactive</a:t>
            </a:r>
          </a:p>
          <a:p>
            <a:r>
              <a:rPr lang="en-GB" sz="1200" dirty="0">
                <a:solidFill>
                  <a:srgbClr val="C00000"/>
                </a:solidFill>
              </a:rPr>
              <a:t>Tenant engagement conversations with the Housing Minister</a:t>
            </a:r>
          </a:p>
          <a:p>
            <a:r>
              <a:rPr lang="en-GB" sz="1200" dirty="0">
                <a:solidFill>
                  <a:srgbClr val="C00000"/>
                </a:solidFill>
              </a:rPr>
              <a:t>Police investigation underway</a:t>
            </a: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1</a:t>
            </a:fld>
            <a:endParaRPr lang="en-GB" dirty="0"/>
          </a:p>
        </p:txBody>
      </p:sp>
    </p:spTree>
    <p:extLst>
      <p:ext uri="{BB962C8B-B14F-4D97-AF65-F5344CB8AC3E}">
        <p14:creationId xmlns:p14="http://schemas.microsoft.com/office/powerpoint/2010/main" val="627388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solidFill>
                  <a:srgbClr val="7030A0"/>
                </a:solidFill>
              </a:rPr>
              <a:t>Each recommendation suggests </a:t>
            </a:r>
          </a:p>
          <a:p>
            <a:pPr marL="0" indent="0">
              <a:buNone/>
            </a:pPr>
            <a:r>
              <a:rPr lang="en-GB" dirty="0">
                <a:solidFill>
                  <a:srgbClr val="7030A0"/>
                </a:solidFill>
              </a:rPr>
              <a:t>….Relevance to all tenures</a:t>
            </a:r>
          </a:p>
          <a:p>
            <a:pPr marL="0" indent="0">
              <a:buNone/>
            </a:pPr>
            <a:r>
              <a:rPr lang="en-GB" dirty="0">
                <a:solidFill>
                  <a:srgbClr val="7030A0"/>
                </a:solidFill>
              </a:rPr>
              <a:t>…Narrative  includes access to information for vulnerable tenants</a:t>
            </a:r>
          </a:p>
          <a:p>
            <a:pPr marL="0" indent="0">
              <a:buNone/>
            </a:pPr>
            <a:r>
              <a:rPr lang="en-GB" dirty="0">
                <a:solidFill>
                  <a:srgbClr val="7030A0"/>
                </a:solidFill>
              </a:rPr>
              <a:t>…Tenant in decision making on works to blocks and collaboration</a:t>
            </a:r>
          </a:p>
          <a:p>
            <a:pPr marL="0" indent="0">
              <a:buNone/>
            </a:pPr>
            <a:r>
              <a:rPr lang="en-GB" dirty="0">
                <a:solidFill>
                  <a:srgbClr val="7030A0"/>
                </a:solidFill>
              </a:rPr>
              <a:t>…Contact details of duty holder/building safety manager</a:t>
            </a:r>
          </a:p>
          <a:p>
            <a:pPr marL="0" indent="0">
              <a:buNone/>
            </a:pPr>
            <a:r>
              <a:rPr lang="en-GB" dirty="0">
                <a:solidFill>
                  <a:srgbClr val="7030A0"/>
                </a:solidFill>
              </a:rPr>
              <a:t>…New Joint Competent Authority – including Fire &amp; rescue, safety officers, Env health and other appropriate regulators</a:t>
            </a: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2</a:t>
            </a:fld>
            <a:endParaRPr lang="en-GB" dirty="0"/>
          </a:p>
        </p:txBody>
      </p:sp>
    </p:spTree>
    <p:extLst>
      <p:ext uri="{BB962C8B-B14F-4D97-AF65-F5344CB8AC3E}">
        <p14:creationId xmlns:p14="http://schemas.microsoft.com/office/powerpoint/2010/main" val="1446785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NTOs asked for:</a:t>
            </a:r>
          </a:p>
          <a:p>
            <a:pPr marL="171450" indent="-171450">
              <a:buFont typeface="Arial" panose="020B0604020202020204" pitchFamily="34" charset="0"/>
              <a:buChar char="•"/>
            </a:pPr>
            <a:r>
              <a:rPr lang="en-GB" dirty="0"/>
              <a:t>Statutory obligations on “duty holders” to consult / engage with residents</a:t>
            </a:r>
          </a:p>
          <a:p>
            <a:pPr marL="171450" indent="-171450">
              <a:buFont typeface="Arial" panose="020B0604020202020204" pitchFamily="34" charset="0"/>
              <a:buChar char="•"/>
            </a:pPr>
            <a:r>
              <a:rPr lang="en-GB" dirty="0"/>
              <a:t>Obligations to increase transparency / publication of information </a:t>
            </a:r>
          </a:p>
          <a:p>
            <a:pPr marL="171450" indent="-171450">
              <a:buFont typeface="Arial" panose="020B0604020202020204" pitchFamily="34" charset="0"/>
              <a:buChar char="•"/>
            </a:pPr>
            <a:r>
              <a:rPr lang="en-GB" dirty="0"/>
              <a:t>Supply basic information routinely</a:t>
            </a:r>
          </a:p>
          <a:p>
            <a:pPr marL="171450" indent="-171450">
              <a:buFont typeface="Arial" panose="020B0604020202020204" pitchFamily="34" charset="0"/>
              <a:buChar char="•"/>
            </a:pPr>
            <a:r>
              <a:rPr lang="en-GB" dirty="0"/>
              <a:t>Strengthened FRAs</a:t>
            </a:r>
          </a:p>
          <a:p>
            <a:pPr marL="171450" indent="-171450">
              <a:buFont typeface="Arial" panose="020B0604020202020204" pitchFamily="34" charset="0"/>
              <a:buChar char="•"/>
            </a:pPr>
            <a:r>
              <a:rPr lang="en-GB" dirty="0"/>
              <a:t>Log books</a:t>
            </a:r>
          </a:p>
          <a:p>
            <a:pPr marL="171450" indent="-171450">
              <a:buFont typeface="Arial" panose="020B0604020202020204" pitchFamily="34" charset="0"/>
              <a:buChar char="•"/>
            </a:pPr>
            <a:r>
              <a:rPr lang="en-GB" dirty="0"/>
              <a:t>Resident involved in regeneration sign off</a:t>
            </a:r>
          </a:p>
          <a:p>
            <a:pPr marL="171450" indent="-171450">
              <a:buFont typeface="Arial" panose="020B0604020202020204" pitchFamily="34" charset="0"/>
              <a:buChar char="•"/>
            </a:pPr>
            <a:r>
              <a:rPr lang="en-GB" dirty="0"/>
              <a:t>Escalation to an ‘Enforcement Authority’ for fire safety</a:t>
            </a:r>
          </a:p>
          <a:p>
            <a:pPr marL="171450" indent="-171450">
              <a:buFont typeface="Arial" panose="020B0604020202020204" pitchFamily="34" charset="0"/>
              <a:buChar char="•"/>
            </a:pPr>
            <a:r>
              <a:rPr lang="en-GB" dirty="0"/>
              <a:t>Mandatory electrical testing</a:t>
            </a:r>
          </a:p>
          <a:p>
            <a:pPr marL="171450" indent="-171450">
              <a:buFont typeface="Arial" panose="020B0604020202020204" pitchFamily="34" charset="0"/>
              <a:buChar char="•"/>
            </a:pPr>
            <a:r>
              <a:rPr lang="en-GB" dirty="0"/>
              <a:t>White goods registration schemes</a:t>
            </a:r>
          </a:p>
          <a:p>
            <a:pPr marL="171450" indent="-171450">
              <a:buFont typeface="Arial" panose="020B0604020202020204" pitchFamily="34" charset="0"/>
              <a:buChar char="•"/>
            </a:pPr>
            <a:r>
              <a:rPr lang="en-GB" dirty="0"/>
              <a:t>Vulnerable groups – audit tool? Section 36? </a:t>
            </a:r>
          </a:p>
          <a:p>
            <a:pPr marL="171450" indent="-171450">
              <a:buFont typeface="Arial" panose="020B0604020202020204" pitchFamily="34" charset="0"/>
              <a:buChar char="•"/>
            </a:pPr>
            <a:r>
              <a:rPr lang="en-GB" dirty="0"/>
              <a:t>National body for residents – strategy and advice</a:t>
            </a:r>
          </a:p>
          <a:p>
            <a:pPr marL="171450" indent="-171450">
              <a:buFont typeface="Arial" panose="020B0604020202020204" pitchFamily="34" charset="0"/>
              <a:buChar char="•"/>
            </a:pPr>
            <a:r>
              <a:rPr lang="en-GB" dirty="0"/>
              <a:t>Consumer regulation – proactive on fire safety?</a:t>
            </a:r>
          </a:p>
          <a:p>
            <a:pPr marL="171450" indent="-171450">
              <a:buFont typeface="Arial" panose="020B0604020202020204" pitchFamily="34" charset="0"/>
              <a:buChar char="•"/>
            </a:pPr>
            <a:r>
              <a:rPr lang="en-GB" dirty="0"/>
              <a:t>Broader scope for the Ombudsman</a:t>
            </a: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3</a:t>
            </a:fld>
            <a:endParaRPr lang="en-GB" dirty="0"/>
          </a:p>
        </p:txBody>
      </p:sp>
    </p:spTree>
    <p:extLst>
      <p:ext uri="{BB962C8B-B14F-4D97-AF65-F5344CB8AC3E}">
        <p14:creationId xmlns:p14="http://schemas.microsoft.com/office/powerpoint/2010/main" val="374134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1" dirty="0">
              <a:solidFill>
                <a:srgbClr val="C00000"/>
              </a:solidFill>
            </a:endParaRPr>
          </a:p>
          <a:p>
            <a:r>
              <a:rPr lang="en-GB" sz="1200" b="1" dirty="0">
                <a:solidFill>
                  <a:srgbClr val="C00000"/>
                </a:solidFill>
              </a:rPr>
              <a:t>Do you know your homes? </a:t>
            </a:r>
          </a:p>
          <a:p>
            <a:pPr marL="0" indent="0">
              <a:buNone/>
            </a:pPr>
            <a:endParaRPr lang="en-GB" sz="1200" b="1" dirty="0">
              <a:solidFill>
                <a:srgbClr val="C00000"/>
              </a:solidFill>
            </a:endParaRPr>
          </a:p>
          <a:p>
            <a:r>
              <a:rPr lang="en-GB" sz="1200" b="1" dirty="0">
                <a:solidFill>
                  <a:srgbClr val="C00000"/>
                </a:solidFill>
              </a:rPr>
              <a:t>How do Board/Council and customers gain assurance that regulations are being met?</a:t>
            </a:r>
          </a:p>
          <a:p>
            <a:endParaRPr lang="en-GB" sz="1200" b="1" dirty="0">
              <a:solidFill>
                <a:srgbClr val="C00000"/>
              </a:solidFill>
            </a:endParaRPr>
          </a:p>
          <a:p>
            <a:pPr marL="0" indent="0">
              <a:buNone/>
            </a:pPr>
            <a:r>
              <a:rPr lang="en-GB" b="1" dirty="0">
                <a:solidFill>
                  <a:srgbClr val="7030A0"/>
                </a:solidFill>
              </a:rPr>
              <a:t>Number of tests</a:t>
            </a:r>
          </a:p>
          <a:p>
            <a:pPr marL="0" indent="0">
              <a:buNone/>
            </a:pPr>
            <a:r>
              <a:rPr lang="en-GB" b="1" dirty="0">
                <a:solidFill>
                  <a:srgbClr val="7030A0"/>
                </a:solidFill>
              </a:rPr>
              <a:t>Number of completed tests </a:t>
            </a:r>
          </a:p>
          <a:p>
            <a:pPr marL="0" indent="0">
              <a:buNone/>
            </a:pPr>
            <a:r>
              <a:rPr lang="en-GB" b="1" dirty="0">
                <a:solidFill>
                  <a:srgbClr val="7030A0"/>
                </a:solidFill>
              </a:rPr>
              <a:t>Works identified, outstanding and complete</a:t>
            </a:r>
          </a:p>
          <a:p>
            <a:endParaRPr lang="en-GB" sz="1200" b="1" dirty="0">
              <a:solidFill>
                <a:srgbClr val="C00000"/>
              </a:solidFill>
            </a:endParaRPr>
          </a:p>
          <a:p>
            <a:pPr lvl="1"/>
            <a:endParaRPr lang="en-GB" dirty="0"/>
          </a:p>
          <a:p>
            <a:pPr marL="0" indent="0">
              <a:buFont typeface="Arial" panose="020B0604020202020204" pitchFamily="34" charset="0"/>
              <a:buNone/>
            </a:pPr>
            <a:endParaRPr lang="en-GB" sz="1200" b="1" u="sng" kern="1200" dirty="0">
              <a:solidFill>
                <a:schemeClr val="tx1"/>
              </a:solidFill>
              <a:effectLst/>
              <a:latin typeface="+mn-lt"/>
              <a:ea typeface="+mn-ea"/>
              <a:cs typeface="+mn-cs"/>
            </a:endParaRPr>
          </a:p>
          <a:p>
            <a:pPr marL="171450" indent="-171450">
              <a:buFont typeface="Arial" panose="020B0604020202020204" pitchFamily="34" charset="0"/>
              <a:buChar char="•"/>
            </a:pPr>
            <a:endParaRPr lang="en-GB" sz="1200" b="1" u="sng" kern="1200" dirty="0">
              <a:solidFill>
                <a:schemeClr val="tx1"/>
              </a:solidFill>
              <a:effectLst/>
              <a:latin typeface="+mn-lt"/>
              <a:ea typeface="+mn-ea"/>
              <a:cs typeface="+mn-cs"/>
            </a:endParaRPr>
          </a:p>
          <a:p>
            <a:pPr marL="0" indent="0">
              <a:buFont typeface="Arial" panose="020B0604020202020204" pitchFamily="34" charset="0"/>
              <a:buNone/>
            </a:pPr>
            <a:endParaRPr lang="en-GB" sz="1200" b="1" u="sng"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EC4731B-DDFD-4B3D-8BAD-1155DC0FB8C0}" type="slidenum">
              <a:rPr lang="en-GB" smtClean="0"/>
              <a:t>4</a:t>
            </a:fld>
            <a:endParaRPr lang="en-GB"/>
          </a:p>
        </p:txBody>
      </p:sp>
    </p:spTree>
    <p:extLst>
      <p:ext uri="{BB962C8B-B14F-4D97-AF65-F5344CB8AC3E}">
        <p14:creationId xmlns:p14="http://schemas.microsoft.com/office/powerpoint/2010/main" val="1411946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8D7375-25BB-48F3-A90F-E8C1B05384BB}" type="slidenum">
              <a:rPr lang="en-GB" smtClean="0"/>
              <a:t>6</a:t>
            </a:fld>
            <a:endParaRPr lang="en-GB" dirty="0"/>
          </a:p>
        </p:txBody>
      </p:sp>
    </p:spTree>
    <p:extLst>
      <p:ext uri="{BB962C8B-B14F-4D97-AF65-F5344CB8AC3E}">
        <p14:creationId xmlns:p14="http://schemas.microsoft.com/office/powerpoint/2010/main" val="3303420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8672-3309-422E-AA54-B533ADA6DF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3978C4D-69DB-48EE-A4A1-48DF37D4B4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0D8EB3-43BB-4FB6-A5B6-AE0F6F4BE668}"/>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5" name="Footer Placeholder 4">
            <a:extLst>
              <a:ext uri="{FF2B5EF4-FFF2-40B4-BE49-F238E27FC236}">
                <a16:creationId xmlns:a16="http://schemas.microsoft.com/office/drawing/2014/main" id="{20358B19-1F87-4006-A8C9-A121866B47A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FF69186-7B48-43C1-B82B-A67ADE03E96B}"/>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4366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DEB8-D561-4B1A-8E54-CA0A049399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2D5E8F-8667-4515-A1C4-CE5F69EABA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3123D5-925A-42F0-93E4-D7CD4324B480}"/>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5" name="Footer Placeholder 4">
            <a:extLst>
              <a:ext uri="{FF2B5EF4-FFF2-40B4-BE49-F238E27FC236}">
                <a16:creationId xmlns:a16="http://schemas.microsoft.com/office/drawing/2014/main" id="{914C2C60-3B67-48DB-AFE7-39DB78CEB5D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57B670A-013B-4ED0-A3CD-9F942972BEA4}"/>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1760399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95AD2E-9907-4468-AECF-A8AC2A677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9D4702-5A71-478E-90A5-1E8E4412985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89FAA5-4775-4731-8AFC-51B4AD0F1BFA}"/>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5" name="Footer Placeholder 4">
            <a:extLst>
              <a:ext uri="{FF2B5EF4-FFF2-40B4-BE49-F238E27FC236}">
                <a16:creationId xmlns:a16="http://schemas.microsoft.com/office/drawing/2014/main" id="{4A4F6747-BC65-4680-AA79-72E90D0CE58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8CF6160-B61B-463F-A035-D62D95B0A394}"/>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3997218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1999-9DFA-40FC-AC7A-BDFAA01A0B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1633C6-9641-40B8-9B7F-9B9C86BA9FD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FB4EF7-731D-42A4-904C-2C4DC0B0402E}"/>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5" name="Footer Placeholder 4">
            <a:extLst>
              <a:ext uri="{FF2B5EF4-FFF2-40B4-BE49-F238E27FC236}">
                <a16:creationId xmlns:a16="http://schemas.microsoft.com/office/drawing/2014/main" id="{71C35C9C-741E-40C1-8E02-47B2D6AF066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46CF5CB-5F2C-4DB7-A323-F4EF43DE08EF}"/>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265762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7D39D-AC19-4C09-9B50-BE2D9B6404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4A2EF4-6EA3-4458-9292-BA730690CD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849708-F8C6-44F3-974E-839F6374704F}"/>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5" name="Footer Placeholder 4">
            <a:extLst>
              <a:ext uri="{FF2B5EF4-FFF2-40B4-BE49-F238E27FC236}">
                <a16:creationId xmlns:a16="http://schemas.microsoft.com/office/drawing/2014/main" id="{663FCF85-7C7A-4443-85D1-451171F09AD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67D0DC-72A8-4528-B469-01F3D81C359A}"/>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3694141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8212B-4900-498C-B435-F8AA07C3DF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B8AE67-C330-47A7-B147-1BE9BB35ECE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AE5744-E8CF-4202-9557-2CDEED1A530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1CBC220-12FB-48BE-8126-AFAA8DCE7E81}"/>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6" name="Footer Placeholder 5">
            <a:extLst>
              <a:ext uri="{FF2B5EF4-FFF2-40B4-BE49-F238E27FC236}">
                <a16:creationId xmlns:a16="http://schemas.microsoft.com/office/drawing/2014/main" id="{4B3D03B3-D54C-4C1B-84AA-C38862445DC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58257E-00C2-467D-8C90-0C69072251AA}"/>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77276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481F1-7E93-4B3C-9F42-AEB55F36D45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6A6FA1-B650-46F1-88B7-7A263E7A66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757E0F-D43F-42E1-BDDA-E2B6CB8341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F97622-7C85-4E1F-8EBF-9CA66B2BBB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9C39F7E-F18B-49E8-B8A5-CFDCBC2CBE7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FAE463F-BBF8-4F94-961A-CF4F74B2BD89}"/>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8" name="Footer Placeholder 7">
            <a:extLst>
              <a:ext uri="{FF2B5EF4-FFF2-40B4-BE49-F238E27FC236}">
                <a16:creationId xmlns:a16="http://schemas.microsoft.com/office/drawing/2014/main" id="{BA4DE34D-6A08-4BF8-83EE-EC77DF87BCA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C30778BD-916F-407F-95C2-02D7543FBCD5}"/>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266914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BDD11-7AC1-4031-A36F-A778A74CE7D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C961BB-5BCB-4BC8-B2E6-8CD968DC223A}"/>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4" name="Footer Placeholder 3">
            <a:extLst>
              <a:ext uri="{FF2B5EF4-FFF2-40B4-BE49-F238E27FC236}">
                <a16:creationId xmlns:a16="http://schemas.microsoft.com/office/drawing/2014/main" id="{28C11390-E0E9-4E80-B3D2-375E1F80B772}"/>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890E00A-058F-4AC7-ACF0-CB6BBF6BF192}"/>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414434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CE981B-B759-450B-A271-6B52602BB0C6}"/>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3" name="Footer Placeholder 2">
            <a:extLst>
              <a:ext uri="{FF2B5EF4-FFF2-40B4-BE49-F238E27FC236}">
                <a16:creationId xmlns:a16="http://schemas.microsoft.com/office/drawing/2014/main" id="{12E87E0E-D311-400E-AD17-4A9A5C6DB970}"/>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979F5C11-780F-4413-99F1-C1F4EC87802B}"/>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4502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8FC8A-97E8-479A-BD7E-EFB4A4242F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663CC3D-324C-443B-9165-C97849AD21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A441062-FEEC-42EF-95B2-5998DABB9F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C07786B-7AC5-45A6-B15E-33000741FF1B}"/>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6" name="Footer Placeholder 5">
            <a:extLst>
              <a:ext uri="{FF2B5EF4-FFF2-40B4-BE49-F238E27FC236}">
                <a16:creationId xmlns:a16="http://schemas.microsoft.com/office/drawing/2014/main" id="{5E23E813-6AF3-44E1-9910-F06DAFCC8F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858803C-AFC2-4B08-B30B-6CB64125CDEE}"/>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714948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0A4B0-23A1-4CA2-A43F-EB3E10E446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98F1C0-0EE6-430F-BD6B-536F3DC1AA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2E74971-09E1-4E87-8898-3A4AB73AA5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15E0F5-6777-4815-A270-D4B39D380625}"/>
              </a:ext>
            </a:extLst>
          </p:cNvPr>
          <p:cNvSpPr>
            <a:spLocks noGrp="1"/>
          </p:cNvSpPr>
          <p:nvPr>
            <p:ph type="dt" sz="half" idx="10"/>
          </p:nvPr>
        </p:nvSpPr>
        <p:spPr/>
        <p:txBody>
          <a:bodyPr/>
          <a:lstStyle/>
          <a:p>
            <a:fld id="{9C485FF7-51F3-4C3F-93CA-3283BCD0D7BB}" type="datetimeFigureOut">
              <a:rPr lang="en-GB" smtClean="0"/>
              <a:t>02/07/2018</a:t>
            </a:fld>
            <a:endParaRPr lang="en-GB" dirty="0"/>
          </a:p>
        </p:txBody>
      </p:sp>
      <p:sp>
        <p:nvSpPr>
          <p:cNvPr id="6" name="Footer Placeholder 5">
            <a:extLst>
              <a:ext uri="{FF2B5EF4-FFF2-40B4-BE49-F238E27FC236}">
                <a16:creationId xmlns:a16="http://schemas.microsoft.com/office/drawing/2014/main" id="{F4567B88-3FAE-4235-8D53-977F9FEADD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7AD9987-568E-45A0-9CCA-A14D42B4E7F7}"/>
              </a:ext>
            </a:extLst>
          </p:cNvPr>
          <p:cNvSpPr>
            <a:spLocks noGrp="1"/>
          </p:cNvSpPr>
          <p:nvPr>
            <p:ph type="sldNum" sz="quarter" idx="12"/>
          </p:nvPr>
        </p:nvSpPr>
        <p:spPr/>
        <p:txBody>
          <a:bodyPr/>
          <a:lstStyle/>
          <a:p>
            <a:fld id="{ECA63A92-1A70-47F5-A0AC-285073378B3D}" type="slidenum">
              <a:rPr lang="en-GB" smtClean="0"/>
              <a:t>‹#›</a:t>
            </a:fld>
            <a:endParaRPr lang="en-GB" dirty="0"/>
          </a:p>
        </p:txBody>
      </p:sp>
    </p:spTree>
    <p:extLst>
      <p:ext uri="{BB962C8B-B14F-4D97-AF65-F5344CB8AC3E}">
        <p14:creationId xmlns:p14="http://schemas.microsoft.com/office/powerpoint/2010/main" val="3001266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A4CD04-1561-4D97-96C2-E11347945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423CD3-D313-47A4-9EA5-AA204C8B8B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9FF13F-E424-475B-AD03-827B2E6719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85FF7-51F3-4C3F-93CA-3283BCD0D7BB}" type="datetimeFigureOut">
              <a:rPr lang="en-GB" smtClean="0"/>
              <a:t>02/07/2018</a:t>
            </a:fld>
            <a:endParaRPr lang="en-GB" dirty="0"/>
          </a:p>
        </p:txBody>
      </p:sp>
      <p:sp>
        <p:nvSpPr>
          <p:cNvPr id="5" name="Footer Placeholder 4">
            <a:extLst>
              <a:ext uri="{FF2B5EF4-FFF2-40B4-BE49-F238E27FC236}">
                <a16:creationId xmlns:a16="http://schemas.microsoft.com/office/drawing/2014/main" id="{2EA41752-BEAE-4A9F-995E-3C46856A5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A6C0E356-886E-4745-A769-4800727A9B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A63A92-1A70-47F5-A0AC-285073378B3D}" type="slidenum">
              <a:rPr lang="en-GB" smtClean="0"/>
              <a:t>‹#›</a:t>
            </a:fld>
            <a:endParaRPr lang="en-GB" dirty="0"/>
          </a:p>
        </p:txBody>
      </p:sp>
    </p:spTree>
    <p:extLst>
      <p:ext uri="{BB962C8B-B14F-4D97-AF65-F5344CB8AC3E}">
        <p14:creationId xmlns:p14="http://schemas.microsoft.com/office/powerpoint/2010/main" val="2604028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vonne@tenantadviso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hyperlink" Target="https://engage.barnet.gov.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hyperlink" Target="http://info.stickyworld.com/case-studies" TargetMode="External"/><Relationship Id="rId2" Type="http://schemas.openxmlformats.org/officeDocument/2006/relationships/hyperlink" Target="https://hexhammarketplace.stickyworld.com/room/presentation?roomid=2" TargetMode="External"/><Relationship Id="rId1" Type="http://schemas.openxmlformats.org/officeDocument/2006/relationships/slideLayout" Target="../slideLayouts/slideLayout2.xml"/><Relationship Id="rId4" Type="http://schemas.openxmlformats.org/officeDocument/2006/relationships/hyperlink" Target="https://www.commonplace.i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943DF-D57C-4455-AD7F-1AFBB8E2AF47}"/>
              </a:ext>
            </a:extLst>
          </p:cNvPr>
          <p:cNvSpPr>
            <a:spLocks noGrp="1"/>
          </p:cNvSpPr>
          <p:nvPr>
            <p:ph type="ctrTitle"/>
          </p:nvPr>
        </p:nvSpPr>
        <p:spPr>
          <a:xfrm>
            <a:off x="223318" y="-284239"/>
            <a:ext cx="11968682" cy="2421502"/>
          </a:xfrm>
        </p:spPr>
        <p:txBody>
          <a:bodyPr>
            <a:normAutofit fontScale="90000"/>
          </a:bodyPr>
          <a:lstStyle/>
          <a:p>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br>
              <a:rPr lang="en-GB" dirty="0">
                <a:latin typeface="+mn-lt"/>
                <a:ea typeface="+mn-ea"/>
                <a:cs typeface="+mn-cs"/>
              </a:rPr>
            </a:br>
            <a:r>
              <a:rPr lang="en-GB" sz="4000" b="1" dirty="0">
                <a:solidFill>
                  <a:srgbClr val="7030A0"/>
                </a:solidFill>
                <a:latin typeface="+mn-lt"/>
                <a:ea typeface="+mn-ea"/>
                <a:cs typeface="+mn-cs"/>
              </a:rPr>
              <a:t>Building a Safer Future – Resident Voice</a:t>
            </a:r>
            <a:br>
              <a:rPr lang="en-GB" sz="4000" b="1" dirty="0">
                <a:solidFill>
                  <a:srgbClr val="7030A0"/>
                </a:solidFill>
                <a:latin typeface="+mn-lt"/>
                <a:ea typeface="+mn-ea"/>
                <a:cs typeface="+mn-cs"/>
              </a:rPr>
            </a:br>
            <a:r>
              <a:rPr lang="en-GB" sz="4000" b="1" dirty="0">
                <a:latin typeface="+mn-lt"/>
                <a:ea typeface="+mn-ea"/>
                <a:cs typeface="+mn-cs"/>
              </a:rPr>
              <a:t>How can we improve our information for customers?</a:t>
            </a:r>
            <a:br>
              <a:rPr lang="en-GB" dirty="0">
                <a:latin typeface="+mn-lt"/>
                <a:ea typeface="+mn-ea"/>
                <a:cs typeface="+mn-cs"/>
              </a:rPr>
            </a:br>
            <a:endParaRPr lang="en-GB" dirty="0"/>
          </a:p>
        </p:txBody>
      </p:sp>
      <p:sp>
        <p:nvSpPr>
          <p:cNvPr id="3" name="Subtitle 2">
            <a:extLst>
              <a:ext uri="{FF2B5EF4-FFF2-40B4-BE49-F238E27FC236}">
                <a16:creationId xmlns:a16="http://schemas.microsoft.com/office/drawing/2014/main" id="{3B43182D-F0F9-451C-BE3A-16721CA8DF40}"/>
              </a:ext>
            </a:extLst>
          </p:cNvPr>
          <p:cNvSpPr>
            <a:spLocks noGrp="1"/>
          </p:cNvSpPr>
          <p:nvPr>
            <p:ph type="subTitle" idx="1"/>
          </p:nvPr>
        </p:nvSpPr>
        <p:spPr>
          <a:xfrm>
            <a:off x="1524000" y="3554724"/>
            <a:ext cx="9144000" cy="3149869"/>
          </a:xfrm>
        </p:spPr>
        <p:txBody>
          <a:bodyPr>
            <a:normAutofit/>
          </a:bodyPr>
          <a:lstStyle/>
          <a:p>
            <a:r>
              <a:rPr lang="en-GB" sz="3200" b="1" dirty="0">
                <a:solidFill>
                  <a:srgbClr val="7030A0"/>
                </a:solidFill>
              </a:rPr>
              <a:t>Scrutiny. Net at WVHT, 4</a:t>
            </a:r>
            <a:r>
              <a:rPr lang="en-GB" sz="3200" b="1" baseline="30000" dirty="0">
                <a:solidFill>
                  <a:srgbClr val="7030A0"/>
                </a:solidFill>
              </a:rPr>
              <a:t>th</a:t>
            </a:r>
            <a:r>
              <a:rPr lang="en-GB" sz="3200" b="1" dirty="0">
                <a:solidFill>
                  <a:srgbClr val="7030A0"/>
                </a:solidFill>
              </a:rPr>
              <a:t> July 2018</a:t>
            </a:r>
          </a:p>
          <a:p>
            <a:endParaRPr lang="en-GB" b="1" dirty="0"/>
          </a:p>
          <a:p>
            <a:r>
              <a:rPr lang="en-GB" b="1" dirty="0"/>
              <a:t>Yvonne Davies</a:t>
            </a:r>
          </a:p>
          <a:p>
            <a:r>
              <a:rPr lang="en-GB" b="1" dirty="0"/>
              <a:t>Scrutiny and Empowerment Partners Limited</a:t>
            </a:r>
          </a:p>
          <a:p>
            <a:r>
              <a:rPr lang="en-GB" b="1" dirty="0">
                <a:hlinkClick r:id="rId3"/>
              </a:rPr>
              <a:t>Yvonne@tenantadvisor.net</a:t>
            </a:r>
            <a:r>
              <a:rPr lang="en-GB" b="1" dirty="0"/>
              <a:t> </a:t>
            </a:r>
          </a:p>
          <a:p>
            <a:r>
              <a:rPr lang="en-GB" b="1" dirty="0"/>
              <a:t>07867974659</a:t>
            </a:r>
          </a:p>
          <a:p>
            <a:endParaRPr lang="en-GB" dirty="0"/>
          </a:p>
        </p:txBody>
      </p:sp>
      <p:pic>
        <p:nvPicPr>
          <p:cNvPr id="4" name="Picture 3">
            <a:extLst>
              <a:ext uri="{FF2B5EF4-FFF2-40B4-BE49-F238E27FC236}">
                <a16:creationId xmlns:a16="http://schemas.microsoft.com/office/drawing/2014/main" id="{310D6716-1729-4FB7-84DF-73BD673ACE6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67005" y="2298973"/>
            <a:ext cx="2281307" cy="1004304"/>
          </a:xfrm>
          <a:prstGeom prst="rect">
            <a:avLst/>
          </a:prstGeom>
        </p:spPr>
      </p:pic>
      <p:pic>
        <p:nvPicPr>
          <p:cNvPr id="6" name="Picture 5">
            <a:extLst>
              <a:ext uri="{FF2B5EF4-FFF2-40B4-BE49-F238E27FC236}">
                <a16:creationId xmlns:a16="http://schemas.microsoft.com/office/drawing/2014/main" id="{4233A426-F748-4063-899F-3DCB9A2EEA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49258" y="1901894"/>
            <a:ext cx="2029989" cy="3054211"/>
          </a:xfrm>
          <a:prstGeom prst="rect">
            <a:avLst/>
          </a:prstGeom>
        </p:spPr>
      </p:pic>
      <p:pic>
        <p:nvPicPr>
          <p:cNvPr id="7" name="Picture 6">
            <a:extLst>
              <a:ext uri="{FF2B5EF4-FFF2-40B4-BE49-F238E27FC236}">
                <a16:creationId xmlns:a16="http://schemas.microsoft.com/office/drawing/2014/main" id="{61653C82-3F87-431B-A418-ADB139AE0A9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3318" y="2243275"/>
            <a:ext cx="2773930" cy="2712830"/>
          </a:xfrm>
          <a:prstGeom prst="rect">
            <a:avLst/>
          </a:prstGeom>
        </p:spPr>
      </p:pic>
    </p:spTree>
    <p:extLst>
      <p:ext uri="{BB962C8B-B14F-4D97-AF65-F5344CB8AC3E}">
        <p14:creationId xmlns:p14="http://schemas.microsoft.com/office/powerpoint/2010/main" val="349754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7D275-FE0A-4C83-8637-0E0648EABB8A}"/>
              </a:ext>
            </a:extLst>
          </p:cNvPr>
          <p:cNvSpPr>
            <a:spLocks noGrp="1"/>
          </p:cNvSpPr>
          <p:nvPr>
            <p:ph type="title"/>
          </p:nvPr>
        </p:nvSpPr>
        <p:spPr>
          <a:xfrm>
            <a:off x="838200" y="365125"/>
            <a:ext cx="10677808" cy="1325563"/>
          </a:xfrm>
        </p:spPr>
        <p:txBody>
          <a:bodyPr>
            <a:normAutofit/>
          </a:bodyPr>
          <a:lstStyle/>
          <a:p>
            <a:pPr algn="ctr"/>
            <a:r>
              <a:rPr lang="en-GB" sz="4000" b="1" dirty="0">
                <a:solidFill>
                  <a:srgbClr val="7030A0"/>
                </a:solidFill>
                <a:latin typeface="+mn-lt"/>
              </a:rPr>
              <a:t>Engagement changes – Hackett recommendations </a:t>
            </a:r>
            <a:br>
              <a:rPr lang="en-GB" sz="4000" b="1" dirty="0">
                <a:solidFill>
                  <a:srgbClr val="7030A0"/>
                </a:solidFill>
                <a:latin typeface="+mn-lt"/>
              </a:rPr>
            </a:br>
            <a:r>
              <a:rPr lang="en-GB" sz="4000" b="1" dirty="0">
                <a:solidFill>
                  <a:srgbClr val="C00000"/>
                </a:solidFill>
                <a:latin typeface="+mn-lt"/>
              </a:rPr>
              <a:t>Residents Voice (1</a:t>
            </a:r>
            <a:r>
              <a:rPr lang="en-GB" sz="4000" b="1" dirty="0">
                <a:solidFill>
                  <a:srgbClr val="C00000"/>
                </a:solidFill>
              </a:rPr>
              <a:t>)</a:t>
            </a:r>
          </a:p>
        </p:txBody>
      </p:sp>
      <p:sp>
        <p:nvSpPr>
          <p:cNvPr id="3" name="Content Placeholder 2">
            <a:extLst>
              <a:ext uri="{FF2B5EF4-FFF2-40B4-BE49-F238E27FC236}">
                <a16:creationId xmlns:a16="http://schemas.microsoft.com/office/drawing/2014/main" id="{FABC010D-F9F7-4B07-B1AC-4136EAB710C5}"/>
              </a:ext>
            </a:extLst>
          </p:cNvPr>
          <p:cNvSpPr>
            <a:spLocks noGrp="1"/>
          </p:cNvSpPr>
          <p:nvPr>
            <p:ph idx="1"/>
          </p:nvPr>
        </p:nvSpPr>
        <p:spPr/>
        <p:txBody>
          <a:bodyPr/>
          <a:lstStyle/>
          <a:p>
            <a:pPr marL="514350" indent="-514350">
              <a:buFont typeface="+mj-lt"/>
              <a:buAutoNum type="arabicPeriod"/>
            </a:pPr>
            <a:r>
              <a:rPr lang="en-GB" dirty="0"/>
              <a:t>Provide tenants with </a:t>
            </a:r>
            <a:r>
              <a:rPr lang="en-GB" dirty="0">
                <a:solidFill>
                  <a:srgbClr val="FF0000"/>
                </a:solidFill>
              </a:rPr>
              <a:t>informatio</a:t>
            </a:r>
            <a:r>
              <a:rPr lang="en-GB" dirty="0">
                <a:solidFill>
                  <a:srgbClr val="7030A0"/>
                </a:solidFill>
              </a:rPr>
              <a:t>n</a:t>
            </a:r>
            <a:r>
              <a:rPr lang="en-GB" dirty="0"/>
              <a:t> to </a:t>
            </a:r>
            <a:r>
              <a:rPr lang="en-GB" dirty="0">
                <a:solidFill>
                  <a:srgbClr val="7030A0"/>
                </a:solidFill>
              </a:rPr>
              <a:t>help them understand </a:t>
            </a:r>
            <a:r>
              <a:rPr lang="en-GB" dirty="0"/>
              <a:t>the layers of protection to keep them safe</a:t>
            </a:r>
          </a:p>
          <a:p>
            <a:pPr marL="514350" indent="-514350">
              <a:buFont typeface="+mj-lt"/>
              <a:buAutoNum type="arabicPeriod"/>
            </a:pPr>
            <a:r>
              <a:rPr lang="en-GB" dirty="0">
                <a:solidFill>
                  <a:srgbClr val="7030A0"/>
                </a:solidFill>
              </a:rPr>
              <a:t>Access </a:t>
            </a:r>
            <a:r>
              <a:rPr lang="en-GB" dirty="0">
                <a:solidFill>
                  <a:srgbClr val="FF0000"/>
                </a:solidFill>
              </a:rPr>
              <a:t>information</a:t>
            </a:r>
            <a:r>
              <a:rPr lang="en-GB" dirty="0">
                <a:solidFill>
                  <a:srgbClr val="7030A0"/>
                </a:solidFill>
              </a:rPr>
              <a:t> </a:t>
            </a:r>
            <a:r>
              <a:rPr lang="en-GB" dirty="0"/>
              <a:t>- fire risk assessments, documents, maintenance relating to home safety</a:t>
            </a:r>
          </a:p>
          <a:p>
            <a:pPr marL="514350" indent="-514350">
              <a:buFont typeface="+mj-lt"/>
              <a:buAutoNum type="arabicPeriod"/>
            </a:pPr>
            <a:r>
              <a:rPr lang="en-GB" dirty="0">
                <a:solidFill>
                  <a:srgbClr val="7030A0"/>
                </a:solidFill>
              </a:rPr>
              <a:t>Resident Engagement Strategy </a:t>
            </a:r>
            <a:r>
              <a:rPr lang="en-GB" dirty="0"/>
              <a:t>– </a:t>
            </a:r>
            <a:r>
              <a:rPr lang="en-GB" dirty="0">
                <a:solidFill>
                  <a:srgbClr val="FF0000"/>
                </a:solidFill>
              </a:rPr>
              <a:t>transparency</a:t>
            </a:r>
            <a:r>
              <a:rPr lang="en-GB" dirty="0"/>
              <a:t> and partnership and how the duty holder will inform them of rights and responsibilities and involve them in decision making</a:t>
            </a:r>
          </a:p>
          <a:p>
            <a:pPr marL="514350" indent="-514350">
              <a:buFont typeface="+mj-lt"/>
              <a:buAutoNum type="arabicPeriod"/>
            </a:pPr>
            <a:r>
              <a:rPr lang="en-GB" dirty="0"/>
              <a:t>Government should </a:t>
            </a:r>
            <a:r>
              <a:rPr lang="en-GB" dirty="0">
                <a:solidFill>
                  <a:srgbClr val="7030A0"/>
                </a:solidFill>
              </a:rPr>
              <a:t>fund local and national </a:t>
            </a:r>
            <a:r>
              <a:rPr lang="en-GB" dirty="0">
                <a:solidFill>
                  <a:srgbClr val="FF0000"/>
                </a:solidFill>
              </a:rPr>
              <a:t>guidance</a:t>
            </a:r>
            <a:r>
              <a:rPr lang="en-GB" dirty="0">
                <a:solidFill>
                  <a:srgbClr val="7030A0"/>
                </a:solidFill>
              </a:rPr>
              <a:t> </a:t>
            </a:r>
            <a:r>
              <a:rPr lang="en-GB" dirty="0"/>
              <a:t>to develop a culture of effective resident engagement</a:t>
            </a:r>
          </a:p>
          <a:p>
            <a:endParaRPr lang="en-GB" dirty="0"/>
          </a:p>
        </p:txBody>
      </p:sp>
      <p:pic>
        <p:nvPicPr>
          <p:cNvPr id="4" name="Picture 3">
            <a:extLst>
              <a:ext uri="{FF2B5EF4-FFF2-40B4-BE49-F238E27FC236}">
                <a16:creationId xmlns:a16="http://schemas.microsoft.com/office/drawing/2014/main" id="{5BA6DD64-4382-4D5B-BF6F-3CFD1F27C6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1362" y="5875347"/>
            <a:ext cx="1825782" cy="803767"/>
          </a:xfrm>
          <a:prstGeom prst="rect">
            <a:avLst/>
          </a:prstGeom>
        </p:spPr>
      </p:pic>
      <p:pic>
        <p:nvPicPr>
          <p:cNvPr id="6" name="Picture 5">
            <a:extLst>
              <a:ext uri="{FF2B5EF4-FFF2-40B4-BE49-F238E27FC236}">
                <a16:creationId xmlns:a16="http://schemas.microsoft.com/office/drawing/2014/main" id="{C24DB3DE-197E-4AD9-A8A5-AEBD5E1A2D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52843" y="1825625"/>
            <a:ext cx="1362819" cy="1645531"/>
          </a:xfrm>
          <a:prstGeom prst="rect">
            <a:avLst/>
          </a:prstGeom>
        </p:spPr>
      </p:pic>
    </p:spTree>
    <p:extLst>
      <p:ext uri="{BB962C8B-B14F-4D97-AF65-F5344CB8AC3E}">
        <p14:creationId xmlns:p14="http://schemas.microsoft.com/office/powerpoint/2010/main" val="111939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A5867-8650-441F-BAB1-233F29B2B188}"/>
              </a:ext>
            </a:extLst>
          </p:cNvPr>
          <p:cNvSpPr>
            <a:spLocks noGrp="1"/>
          </p:cNvSpPr>
          <p:nvPr>
            <p:ph type="title"/>
          </p:nvPr>
        </p:nvSpPr>
        <p:spPr>
          <a:xfrm>
            <a:off x="162962" y="365125"/>
            <a:ext cx="12029038" cy="1325563"/>
          </a:xfrm>
        </p:spPr>
        <p:txBody>
          <a:bodyPr/>
          <a:lstStyle/>
          <a:p>
            <a:pPr algn="ctr"/>
            <a:r>
              <a:rPr lang="en-GB" b="1" dirty="0">
                <a:solidFill>
                  <a:srgbClr val="7030A0"/>
                </a:solidFill>
                <a:latin typeface="+mn-lt"/>
              </a:rPr>
              <a:t>Engagement changes - </a:t>
            </a:r>
            <a:r>
              <a:rPr lang="en-GB" b="1" dirty="0">
                <a:solidFill>
                  <a:srgbClr val="7030A0"/>
                </a:solidFill>
              </a:rPr>
              <a:t>Hackett recommendations </a:t>
            </a:r>
            <a:r>
              <a:rPr lang="en-GB" b="1" dirty="0">
                <a:solidFill>
                  <a:srgbClr val="C00000"/>
                </a:solidFill>
                <a:latin typeface="+mn-lt"/>
              </a:rPr>
              <a:t>Residents Voice (2)</a:t>
            </a:r>
            <a:endParaRPr lang="en-GB" dirty="0">
              <a:solidFill>
                <a:srgbClr val="C00000"/>
              </a:solidFill>
              <a:latin typeface="+mn-lt"/>
            </a:endParaRPr>
          </a:p>
        </p:txBody>
      </p:sp>
      <p:sp>
        <p:nvSpPr>
          <p:cNvPr id="3" name="Content Placeholder 2">
            <a:extLst>
              <a:ext uri="{FF2B5EF4-FFF2-40B4-BE49-F238E27FC236}">
                <a16:creationId xmlns:a16="http://schemas.microsoft.com/office/drawing/2014/main" id="{C30E5313-B53F-49E9-8C3D-A65EFC8D7980}"/>
              </a:ext>
            </a:extLst>
          </p:cNvPr>
          <p:cNvSpPr>
            <a:spLocks noGrp="1"/>
          </p:cNvSpPr>
          <p:nvPr>
            <p:ph idx="1"/>
          </p:nvPr>
        </p:nvSpPr>
        <p:spPr>
          <a:xfrm>
            <a:off x="838200" y="1825624"/>
            <a:ext cx="10515600" cy="4882259"/>
          </a:xfrm>
        </p:spPr>
        <p:txBody>
          <a:bodyPr>
            <a:normAutofit/>
          </a:bodyPr>
          <a:lstStyle/>
          <a:p>
            <a:pPr marL="514350" indent="-514350">
              <a:buAutoNum type="arabicPeriod" startAt="5"/>
            </a:pPr>
            <a:r>
              <a:rPr lang="en-GB" dirty="0"/>
              <a:t>Clear </a:t>
            </a:r>
            <a:r>
              <a:rPr lang="en-GB" dirty="0">
                <a:solidFill>
                  <a:srgbClr val="FF0000"/>
                </a:solidFill>
              </a:rPr>
              <a:t>escalation and redress </a:t>
            </a:r>
            <a:r>
              <a:rPr lang="en-GB" dirty="0"/>
              <a:t>route (after internal processes have been completed) if they don’t feel listened to – </a:t>
            </a:r>
            <a:r>
              <a:rPr lang="en-GB" dirty="0">
                <a:solidFill>
                  <a:srgbClr val="7030A0"/>
                </a:solidFill>
              </a:rPr>
              <a:t>an independent body w</a:t>
            </a:r>
            <a:r>
              <a:rPr lang="en-GB" dirty="0"/>
              <a:t>ith access to knowledge, resources and enforcement powers</a:t>
            </a:r>
          </a:p>
          <a:p>
            <a:pPr marL="514350" indent="-514350">
              <a:buAutoNum type="arabicPeriod" startAt="5"/>
            </a:pPr>
            <a:r>
              <a:rPr lang="en-GB" sz="2800" dirty="0"/>
              <a:t>Duty holder should provide residents with </a:t>
            </a:r>
            <a:r>
              <a:rPr lang="en-GB" sz="2800" dirty="0">
                <a:solidFill>
                  <a:srgbClr val="FF0000"/>
                </a:solidFill>
              </a:rPr>
              <a:t>clear information </a:t>
            </a:r>
            <a:r>
              <a:rPr lang="en-GB" sz="2800" dirty="0">
                <a:solidFill>
                  <a:srgbClr val="7030A0"/>
                </a:solidFill>
              </a:rPr>
              <a:t>about their obligations</a:t>
            </a:r>
            <a:r>
              <a:rPr lang="en-GB" sz="2800" dirty="0"/>
              <a:t> in relation to building and fire safety. Residents to ensure their own safety and their neighbours safety.</a:t>
            </a:r>
          </a:p>
          <a:p>
            <a:pPr marL="514350" indent="-514350">
              <a:buAutoNum type="arabicPeriod" startAt="6"/>
            </a:pPr>
            <a:endParaRPr lang="en-GB" dirty="0"/>
          </a:p>
          <a:p>
            <a:pPr marL="0" indent="0">
              <a:buNone/>
            </a:pPr>
            <a:r>
              <a:rPr lang="en-GB" b="1" dirty="0">
                <a:solidFill>
                  <a:srgbClr val="C00000"/>
                </a:solidFill>
              </a:rPr>
              <a:t>Challenge: Tenants could shape this conversation and impact in their landlord ahead of legislation and regulation – How?</a:t>
            </a:r>
          </a:p>
        </p:txBody>
      </p:sp>
      <p:pic>
        <p:nvPicPr>
          <p:cNvPr id="4" name="Picture 3">
            <a:extLst>
              <a:ext uri="{FF2B5EF4-FFF2-40B4-BE49-F238E27FC236}">
                <a16:creationId xmlns:a16="http://schemas.microsoft.com/office/drawing/2014/main" id="{DF56155F-ACBE-42E3-AA63-E7198A01AD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72003" y="5904116"/>
            <a:ext cx="1825782" cy="803767"/>
          </a:xfrm>
          <a:prstGeom prst="rect">
            <a:avLst/>
          </a:prstGeom>
        </p:spPr>
      </p:pic>
      <p:pic>
        <p:nvPicPr>
          <p:cNvPr id="6" name="Picture 5">
            <a:extLst>
              <a:ext uri="{FF2B5EF4-FFF2-40B4-BE49-F238E27FC236}">
                <a16:creationId xmlns:a16="http://schemas.microsoft.com/office/drawing/2014/main" id="{5B331417-66DC-4CD5-A547-F53058DC06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45751" y="3699473"/>
            <a:ext cx="1052034" cy="1325563"/>
          </a:xfrm>
          <a:prstGeom prst="rect">
            <a:avLst/>
          </a:prstGeom>
        </p:spPr>
      </p:pic>
    </p:spTree>
    <p:extLst>
      <p:ext uri="{BB962C8B-B14F-4D97-AF65-F5344CB8AC3E}">
        <p14:creationId xmlns:p14="http://schemas.microsoft.com/office/powerpoint/2010/main" val="555003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73130-40EC-477D-9F23-DE15B654B36B}"/>
              </a:ext>
            </a:extLst>
          </p:cNvPr>
          <p:cNvSpPr>
            <a:spLocks noGrp="1"/>
          </p:cNvSpPr>
          <p:nvPr>
            <p:ph type="title"/>
          </p:nvPr>
        </p:nvSpPr>
        <p:spPr>
          <a:xfrm>
            <a:off x="838200" y="365125"/>
            <a:ext cx="10515600" cy="895943"/>
          </a:xfrm>
        </p:spPr>
        <p:txBody>
          <a:bodyPr/>
          <a:lstStyle/>
          <a:p>
            <a:r>
              <a:rPr lang="en-GB" b="1" dirty="0">
                <a:solidFill>
                  <a:srgbClr val="7030A0"/>
                </a:solidFill>
                <a:latin typeface="+mn-lt"/>
              </a:rPr>
              <a:t>Digital enlightenment</a:t>
            </a:r>
          </a:p>
        </p:txBody>
      </p:sp>
      <p:sp>
        <p:nvSpPr>
          <p:cNvPr id="3" name="Content Placeholder 2">
            <a:extLst>
              <a:ext uri="{FF2B5EF4-FFF2-40B4-BE49-F238E27FC236}">
                <a16:creationId xmlns:a16="http://schemas.microsoft.com/office/drawing/2014/main" id="{4062D30B-75E8-4534-A17E-2E74C85FADB4}"/>
              </a:ext>
            </a:extLst>
          </p:cNvPr>
          <p:cNvSpPr>
            <a:spLocks noGrp="1"/>
          </p:cNvSpPr>
          <p:nvPr>
            <p:ph idx="1"/>
          </p:nvPr>
        </p:nvSpPr>
        <p:spPr>
          <a:xfrm>
            <a:off x="838200" y="1553371"/>
            <a:ext cx="10515600" cy="4939504"/>
          </a:xfrm>
        </p:spPr>
        <p:txBody>
          <a:bodyPr>
            <a:normAutofit lnSpcReduction="10000"/>
          </a:bodyPr>
          <a:lstStyle/>
          <a:p>
            <a:pPr lvl="0"/>
            <a:r>
              <a:rPr lang="en-US" dirty="0">
                <a:solidFill>
                  <a:srgbClr val="7030A0"/>
                </a:solidFill>
              </a:rPr>
              <a:t>Social media </a:t>
            </a:r>
            <a:r>
              <a:rPr lang="en-US" dirty="0"/>
              <a:t>platforms – Twitter, Facebook, Instagram, YouTube, LinkedIn, Google+ and Flickr: conversation/access info (Bromford)</a:t>
            </a:r>
            <a:endParaRPr lang="en-GB" dirty="0"/>
          </a:p>
          <a:p>
            <a:r>
              <a:rPr lang="en-US" dirty="0">
                <a:solidFill>
                  <a:srgbClr val="7030A0"/>
                </a:solidFill>
              </a:rPr>
              <a:t>Skype</a:t>
            </a:r>
            <a:r>
              <a:rPr lang="en-US" dirty="0"/>
              <a:t> training service and access their services (Bromford)</a:t>
            </a:r>
            <a:endParaRPr lang="en-GB" dirty="0"/>
          </a:p>
          <a:p>
            <a:r>
              <a:rPr lang="en-GB" dirty="0">
                <a:solidFill>
                  <a:srgbClr val="7030A0"/>
                </a:solidFill>
              </a:rPr>
              <a:t>On line Forums </a:t>
            </a:r>
            <a:r>
              <a:rPr lang="en-GB" dirty="0"/>
              <a:t>– closed or open (Octavia)</a:t>
            </a:r>
          </a:p>
          <a:p>
            <a:r>
              <a:rPr lang="en-GB" dirty="0">
                <a:solidFill>
                  <a:srgbClr val="7030A0"/>
                </a:solidFill>
              </a:rPr>
              <a:t>Community FB page </a:t>
            </a:r>
            <a:r>
              <a:rPr lang="en-GB" dirty="0"/>
              <a:t>– on line forum for their area (Stockton)</a:t>
            </a:r>
          </a:p>
          <a:p>
            <a:r>
              <a:rPr lang="en-GB" dirty="0">
                <a:solidFill>
                  <a:srgbClr val="7030A0"/>
                </a:solidFill>
              </a:rPr>
              <a:t>On line volunteers or tenants researchers  </a:t>
            </a:r>
            <a:r>
              <a:rPr lang="en-GB" dirty="0"/>
              <a:t>– Peabody </a:t>
            </a:r>
          </a:p>
          <a:p>
            <a:r>
              <a:rPr lang="en-US" dirty="0">
                <a:solidFill>
                  <a:srgbClr val="7030A0"/>
                </a:solidFill>
              </a:rPr>
              <a:t>Smart Phones and Aps usage – </a:t>
            </a:r>
            <a:r>
              <a:rPr lang="en-US" dirty="0"/>
              <a:t>gather opinion (Halton)</a:t>
            </a:r>
          </a:p>
          <a:p>
            <a:r>
              <a:rPr lang="en-US" dirty="0">
                <a:solidFill>
                  <a:srgbClr val="7030A0"/>
                </a:solidFill>
              </a:rPr>
              <a:t>Pictures taken by customers </a:t>
            </a:r>
            <a:r>
              <a:rPr lang="en-US" dirty="0"/>
              <a:t>– Feedback or ordering (Adactus)</a:t>
            </a:r>
          </a:p>
          <a:p>
            <a:r>
              <a:rPr lang="en-US" dirty="0">
                <a:solidFill>
                  <a:srgbClr val="7030A0"/>
                </a:solidFill>
              </a:rPr>
              <a:t>Connect</a:t>
            </a:r>
            <a:r>
              <a:rPr lang="en-US" dirty="0"/>
              <a:t> – looking to use more videos – </a:t>
            </a:r>
            <a:r>
              <a:rPr lang="en-US" dirty="0" err="1"/>
              <a:t>Kirklees</a:t>
            </a:r>
            <a:r>
              <a:rPr lang="en-US" dirty="0"/>
              <a:t> – old hand</a:t>
            </a:r>
          </a:p>
          <a:p>
            <a:r>
              <a:rPr lang="en-US" dirty="0">
                <a:solidFill>
                  <a:srgbClr val="7030A0"/>
                </a:solidFill>
              </a:rPr>
              <a:t>LB Barnett </a:t>
            </a:r>
            <a:r>
              <a:rPr lang="en-US" dirty="0">
                <a:hlinkClick r:id="rId3"/>
              </a:rPr>
              <a:t>https://engage.barnet.gov.uk/</a:t>
            </a:r>
            <a:r>
              <a:rPr lang="en-US" dirty="0"/>
              <a:t> </a:t>
            </a:r>
          </a:p>
          <a:p>
            <a:endParaRPr lang="en-US" dirty="0"/>
          </a:p>
          <a:p>
            <a:endParaRPr lang="en-GB" dirty="0"/>
          </a:p>
          <a:p>
            <a:endParaRPr lang="en-GB" dirty="0"/>
          </a:p>
        </p:txBody>
      </p:sp>
      <p:pic>
        <p:nvPicPr>
          <p:cNvPr id="5" name="Picture 4">
            <a:extLst>
              <a:ext uri="{FF2B5EF4-FFF2-40B4-BE49-F238E27FC236}">
                <a16:creationId xmlns:a16="http://schemas.microsoft.com/office/drawing/2014/main" id="{245C3B3F-576E-4BB7-A270-A1706D5B8D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0726" y="72822"/>
            <a:ext cx="1565429" cy="1168051"/>
          </a:xfrm>
          <a:prstGeom prst="rect">
            <a:avLst/>
          </a:prstGeom>
        </p:spPr>
      </p:pic>
      <p:pic>
        <p:nvPicPr>
          <p:cNvPr id="6" name="Picture 5">
            <a:extLst>
              <a:ext uri="{FF2B5EF4-FFF2-40B4-BE49-F238E27FC236}">
                <a16:creationId xmlns:a16="http://schemas.microsoft.com/office/drawing/2014/main" id="{B9128670-F021-48C3-B490-9EDC36B0076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6050" y="6228495"/>
            <a:ext cx="1330105" cy="585554"/>
          </a:xfrm>
          <a:prstGeom prst="rect">
            <a:avLst/>
          </a:prstGeom>
        </p:spPr>
      </p:pic>
    </p:spTree>
    <p:extLst>
      <p:ext uri="{BB962C8B-B14F-4D97-AF65-F5344CB8AC3E}">
        <p14:creationId xmlns:p14="http://schemas.microsoft.com/office/powerpoint/2010/main" val="159546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FA8C9-4B3D-4408-9314-8B50AAE1A4F3}"/>
              </a:ext>
            </a:extLst>
          </p:cNvPr>
          <p:cNvSpPr>
            <a:spLocks noGrp="1"/>
          </p:cNvSpPr>
          <p:nvPr>
            <p:ph type="title"/>
          </p:nvPr>
        </p:nvSpPr>
        <p:spPr/>
        <p:txBody>
          <a:bodyPr/>
          <a:lstStyle/>
          <a:p>
            <a:pPr algn="ctr"/>
            <a:r>
              <a:rPr lang="en-GB" b="1" dirty="0">
                <a:solidFill>
                  <a:srgbClr val="7030A0"/>
                </a:solidFill>
                <a:latin typeface="+mn-lt"/>
              </a:rPr>
              <a:t>Information and Data Challenges and access to customers for comment/opinion</a:t>
            </a:r>
          </a:p>
        </p:txBody>
      </p:sp>
      <p:sp>
        <p:nvSpPr>
          <p:cNvPr id="3" name="Content Placeholder 2">
            <a:extLst>
              <a:ext uri="{FF2B5EF4-FFF2-40B4-BE49-F238E27FC236}">
                <a16:creationId xmlns:a16="http://schemas.microsoft.com/office/drawing/2014/main" id="{C4C62B97-AEDC-45E7-BED7-70FD98E33BD0}"/>
              </a:ext>
            </a:extLst>
          </p:cNvPr>
          <p:cNvSpPr>
            <a:spLocks noGrp="1"/>
          </p:cNvSpPr>
          <p:nvPr>
            <p:ph idx="1"/>
          </p:nvPr>
        </p:nvSpPr>
        <p:spPr/>
        <p:txBody>
          <a:bodyPr>
            <a:normAutofit lnSpcReduction="10000"/>
          </a:bodyPr>
          <a:lstStyle/>
          <a:p>
            <a:pPr marL="0" indent="0">
              <a:buNone/>
            </a:pPr>
            <a:r>
              <a:rPr lang="en-GB" sz="2400" b="1" dirty="0"/>
              <a:t>Data rich - Use of data poor</a:t>
            </a:r>
          </a:p>
          <a:p>
            <a:pPr marL="0" indent="0">
              <a:buNone/>
            </a:pPr>
            <a:r>
              <a:rPr lang="en-GB" sz="2400" b="1" dirty="0"/>
              <a:t>Many systems - poor for landlord  comparability</a:t>
            </a:r>
          </a:p>
          <a:p>
            <a:pPr marL="0" indent="0">
              <a:buNone/>
            </a:pPr>
            <a:r>
              <a:rPr lang="en-GB" sz="2400" b="1" dirty="0"/>
              <a:t>Access is sometimes tough/withheld or put in a Queue</a:t>
            </a:r>
          </a:p>
          <a:p>
            <a:pPr marL="0" indent="0">
              <a:buNone/>
            </a:pPr>
            <a:endParaRPr lang="en-GB" sz="2400" b="1" dirty="0"/>
          </a:p>
          <a:p>
            <a:pPr marL="0" indent="0">
              <a:buNone/>
            </a:pPr>
            <a:r>
              <a:rPr lang="en-GB" sz="2400" b="1" dirty="0">
                <a:solidFill>
                  <a:srgbClr val="C00000"/>
                </a:solidFill>
              </a:rPr>
              <a:t>Newer products for consultation:</a:t>
            </a:r>
          </a:p>
          <a:p>
            <a:pPr marL="0" indent="0">
              <a:buNone/>
            </a:pPr>
            <a:r>
              <a:rPr lang="en-GB" sz="2400" b="1" dirty="0">
                <a:solidFill>
                  <a:srgbClr val="7030A0"/>
                </a:solidFill>
              </a:rPr>
              <a:t>Stickyworld</a:t>
            </a:r>
          </a:p>
          <a:p>
            <a:pPr marL="0" indent="0">
              <a:buNone/>
            </a:pPr>
            <a:r>
              <a:rPr lang="en-GB" sz="2400" b="1" u="sng" dirty="0">
                <a:hlinkClick r:id="rId2"/>
              </a:rPr>
              <a:t>https://hexhammarketplace.stickyworld.com/room/presentation?roomid=2</a:t>
            </a:r>
            <a:r>
              <a:rPr lang="en-GB" sz="2400" dirty="0"/>
              <a:t> </a:t>
            </a:r>
          </a:p>
          <a:p>
            <a:pPr marL="0" indent="0">
              <a:buNone/>
            </a:pPr>
            <a:r>
              <a:rPr lang="en-GB" sz="2400" b="1" u="sng" dirty="0">
                <a:hlinkClick r:id="rId3"/>
              </a:rPr>
              <a:t>http://info.stickyworld.com/case-studies</a:t>
            </a:r>
            <a:endParaRPr lang="en-GB" sz="2400" b="1" u="sng" dirty="0"/>
          </a:p>
          <a:p>
            <a:pPr marL="0" indent="0">
              <a:buNone/>
            </a:pPr>
            <a:r>
              <a:rPr lang="en-GB" sz="2400" b="1" dirty="0">
                <a:solidFill>
                  <a:srgbClr val="7030A0"/>
                </a:solidFill>
              </a:rPr>
              <a:t>Common Place</a:t>
            </a:r>
          </a:p>
          <a:p>
            <a:pPr marL="0" indent="0">
              <a:buNone/>
            </a:pPr>
            <a:r>
              <a:rPr lang="en-GB" sz="2400" b="1" u="sng" dirty="0">
                <a:hlinkClick r:id="rId4"/>
              </a:rPr>
              <a:t>https://www.commonplace.is</a:t>
            </a:r>
            <a:endParaRPr lang="en-GB" sz="2400" b="1" u="sng" dirty="0"/>
          </a:p>
          <a:p>
            <a:pPr marL="0" indent="0">
              <a:buNone/>
            </a:pPr>
            <a:endParaRPr lang="en-GB" b="1" u="sng" dirty="0"/>
          </a:p>
          <a:p>
            <a:pPr marL="0" indent="0">
              <a:buNone/>
            </a:pPr>
            <a:endParaRPr lang="en-GB" b="1" dirty="0">
              <a:solidFill>
                <a:srgbClr val="C00000"/>
              </a:solidFill>
            </a:endParaRPr>
          </a:p>
          <a:p>
            <a:endParaRPr lang="en-GB" dirty="0"/>
          </a:p>
        </p:txBody>
      </p:sp>
    </p:spTree>
    <p:extLst>
      <p:ext uri="{BB962C8B-B14F-4D97-AF65-F5344CB8AC3E}">
        <p14:creationId xmlns:p14="http://schemas.microsoft.com/office/powerpoint/2010/main" val="263042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F409F-D495-4E52-898B-4949B4567784}"/>
              </a:ext>
            </a:extLst>
          </p:cNvPr>
          <p:cNvSpPr>
            <a:spLocks noGrp="1"/>
          </p:cNvSpPr>
          <p:nvPr>
            <p:ph type="title"/>
          </p:nvPr>
        </p:nvSpPr>
        <p:spPr>
          <a:xfrm>
            <a:off x="838199" y="365125"/>
            <a:ext cx="11037849" cy="1325563"/>
          </a:xfrm>
        </p:spPr>
        <p:txBody>
          <a:bodyPr>
            <a:normAutofit/>
          </a:bodyPr>
          <a:lstStyle/>
          <a:p>
            <a:pPr algn="ctr"/>
            <a:r>
              <a:rPr lang="en-GB" sz="3600" b="1" dirty="0">
                <a:solidFill>
                  <a:srgbClr val="7030A0"/>
                </a:solidFill>
                <a:latin typeface="+mn-lt"/>
              </a:rPr>
              <a:t>Discussion – information for customers</a:t>
            </a:r>
            <a:br>
              <a:rPr lang="en-GB" sz="3600" b="1" dirty="0">
                <a:solidFill>
                  <a:srgbClr val="7030A0"/>
                </a:solidFill>
                <a:latin typeface="+mn-lt"/>
              </a:rPr>
            </a:br>
            <a:r>
              <a:rPr lang="en-GB" sz="3600" b="1" dirty="0">
                <a:solidFill>
                  <a:srgbClr val="7030A0"/>
                </a:solidFill>
                <a:latin typeface="+mn-lt"/>
              </a:rPr>
              <a:t>What could we plan to do now and in the future?</a:t>
            </a:r>
          </a:p>
        </p:txBody>
      </p:sp>
      <p:pic>
        <p:nvPicPr>
          <p:cNvPr id="5" name="Content Placeholder 4">
            <a:extLst>
              <a:ext uri="{FF2B5EF4-FFF2-40B4-BE49-F238E27FC236}">
                <a16:creationId xmlns:a16="http://schemas.microsoft.com/office/drawing/2014/main" id="{4B897B10-4C54-4E85-89D1-A4471A48A6B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36019" y="2069661"/>
            <a:ext cx="5289003" cy="3455482"/>
          </a:xfrm>
        </p:spPr>
      </p:pic>
      <p:pic>
        <p:nvPicPr>
          <p:cNvPr id="6" name="Picture 5">
            <a:extLst>
              <a:ext uri="{FF2B5EF4-FFF2-40B4-BE49-F238E27FC236}">
                <a16:creationId xmlns:a16="http://schemas.microsoft.com/office/drawing/2014/main" id="{9D4AD890-17C5-45E7-A03F-828D11DB6C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72003" y="5904116"/>
            <a:ext cx="1825782" cy="803767"/>
          </a:xfrm>
          <a:prstGeom prst="rect">
            <a:avLst/>
          </a:prstGeom>
        </p:spPr>
      </p:pic>
    </p:spTree>
    <p:extLst>
      <p:ext uri="{BB962C8B-B14F-4D97-AF65-F5344CB8AC3E}">
        <p14:creationId xmlns:p14="http://schemas.microsoft.com/office/powerpoint/2010/main" val="42201108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574</Words>
  <Application>Microsoft Office PowerPoint</Application>
  <PresentationFormat>Widescreen</PresentationFormat>
  <Paragraphs>100</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         Building a Safer Future – Resident Voice How can we improve our information for customers? </vt:lpstr>
      <vt:lpstr>Engagement changes – Hackett recommendations  Residents Voice (1)</vt:lpstr>
      <vt:lpstr>Engagement changes - Hackett recommendations Residents Voice (2)</vt:lpstr>
      <vt:lpstr>Digital enlightenment</vt:lpstr>
      <vt:lpstr>Information and Data Challenges and access to customers for comment/opinion</vt:lpstr>
      <vt:lpstr>Discussion – information for customers What could we plan to do now and in the future?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Grenfell Tower Fire – June 2017 Building a Safer Future – May 2018</dc:title>
  <dc:creator>daviesyvonne@btinternet.com</dc:creator>
  <cp:lastModifiedBy>daviesyvonne@btinternet.com</cp:lastModifiedBy>
  <cp:revision>15</cp:revision>
  <cp:lastPrinted>2018-07-02T11:57:51Z</cp:lastPrinted>
  <dcterms:created xsi:type="dcterms:W3CDTF">2018-07-02T11:46:34Z</dcterms:created>
  <dcterms:modified xsi:type="dcterms:W3CDTF">2018-07-02T14:26:42Z</dcterms:modified>
</cp:coreProperties>
</file>