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58" r:id="rId4"/>
    <p:sldId id="259" r:id="rId5"/>
    <p:sldId id="293" r:id="rId6"/>
    <p:sldId id="294" r:id="rId7"/>
    <p:sldId id="295" r:id="rId8"/>
    <p:sldId id="298" r:id="rId9"/>
    <p:sldId id="299" r:id="rId10"/>
    <p:sldId id="300" r:id="rId11"/>
    <p:sldId id="301" r:id="rId12"/>
    <p:sldId id="302" r:id="rId13"/>
    <p:sldId id="29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p:scale>
          <a:sx n="66" d="100"/>
          <a:sy n="66" d="100"/>
        </p:scale>
        <p:origin x="1280" y="-48"/>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r>
              <a:rPr lang="en-US" sz="1400" b="0" i="0" u="none" strike="noStrike" baseline="0" dirty="0">
                <a:solidFill>
                  <a:sysClr val="windowText" lastClr="000000">
                    <a:lumMod val="65000"/>
                    <a:lumOff val="35000"/>
                  </a:sysClr>
                </a:solidFill>
                <a:latin typeface="Arial" panose="020B0604020202020204" pitchFamily="34" charset="0"/>
                <a:cs typeface="Arial" panose="020B0604020202020204" pitchFamily="34" charset="0"/>
              </a:rPr>
              <a:t>Digital Responses Month By Month</a:t>
            </a:r>
          </a:p>
        </c:rich>
      </c:tx>
      <c:layout>
        <c:manualLayout>
          <c:xMode val="edge"/>
          <c:yMode val="edge"/>
          <c:x val="0.37309706047223135"/>
          <c:y val="5.128205128205128E-2"/>
        </c:manualLayout>
      </c:layout>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382846636730461"/>
          <c:y val="0.11045465090863787"/>
          <c:w val="0.89019685039370078"/>
          <c:h val="0.60359361329833772"/>
        </c:manualLayout>
      </c:layout>
      <c:barChart>
        <c:barDir val="col"/>
        <c:grouping val="clustered"/>
        <c:varyColors val="0"/>
        <c:ser>
          <c:idx val="0"/>
          <c:order val="0"/>
          <c:tx>
            <c:strRef>
              <c:f>Sheet1!$B$2</c:f>
              <c:strCache>
                <c:ptCount val="1"/>
                <c:pt idx="0">
                  <c:v>SMS Sent/ Email</c:v>
                </c:pt>
              </c:strCache>
            </c:strRef>
          </c:tx>
          <c:spPr>
            <a:solidFill>
              <a:schemeClr val="accent1">
                <a:lumMod val="75000"/>
              </a:schemeClr>
            </a:solidFill>
            <a:ln>
              <a:noFill/>
            </a:ln>
            <a:effectLst/>
          </c:spPr>
          <c:invertIfNegative val="0"/>
          <c:cat>
            <c:numRef>
              <c:f>Sheet1!$A$3:$A$18</c:f>
              <c:numCache>
                <c:formatCode>mmm\-yy</c:formatCode>
                <c:ptCount val="16"/>
                <c:pt idx="0">
                  <c:v>42826</c:v>
                </c:pt>
                <c:pt idx="1">
                  <c:v>42856</c:v>
                </c:pt>
                <c:pt idx="2">
                  <c:v>42887</c:v>
                </c:pt>
                <c:pt idx="3">
                  <c:v>42917</c:v>
                </c:pt>
                <c:pt idx="4">
                  <c:v>42948</c:v>
                </c:pt>
                <c:pt idx="5">
                  <c:v>42979</c:v>
                </c:pt>
                <c:pt idx="6">
                  <c:v>43009</c:v>
                </c:pt>
                <c:pt idx="7">
                  <c:v>43040</c:v>
                </c:pt>
                <c:pt idx="8">
                  <c:v>43070</c:v>
                </c:pt>
                <c:pt idx="9">
                  <c:v>43101</c:v>
                </c:pt>
                <c:pt idx="10">
                  <c:v>43132</c:v>
                </c:pt>
                <c:pt idx="11">
                  <c:v>43160</c:v>
                </c:pt>
                <c:pt idx="12">
                  <c:v>43191</c:v>
                </c:pt>
                <c:pt idx="13">
                  <c:v>43221</c:v>
                </c:pt>
                <c:pt idx="14">
                  <c:v>43252</c:v>
                </c:pt>
                <c:pt idx="15">
                  <c:v>43282</c:v>
                </c:pt>
              </c:numCache>
            </c:numRef>
          </c:cat>
          <c:val>
            <c:numRef>
              <c:f>Sheet1!$B$3:$B$18</c:f>
              <c:numCache>
                <c:formatCode>General</c:formatCode>
                <c:ptCount val="16"/>
                <c:pt idx="0">
                  <c:v>0</c:v>
                </c:pt>
                <c:pt idx="3">
                  <c:v>2850</c:v>
                </c:pt>
                <c:pt idx="4">
                  <c:v>2937</c:v>
                </c:pt>
                <c:pt idx="5">
                  <c:v>2325</c:v>
                </c:pt>
                <c:pt idx="6">
                  <c:v>3550</c:v>
                </c:pt>
                <c:pt idx="7">
                  <c:v>4360</c:v>
                </c:pt>
                <c:pt idx="8">
                  <c:v>2401</c:v>
                </c:pt>
                <c:pt idx="9">
                  <c:v>3599</c:v>
                </c:pt>
                <c:pt idx="10">
                  <c:v>3049</c:v>
                </c:pt>
                <c:pt idx="11">
                  <c:v>5083</c:v>
                </c:pt>
                <c:pt idx="12">
                  <c:v>1713</c:v>
                </c:pt>
                <c:pt idx="13">
                  <c:v>1692</c:v>
                </c:pt>
                <c:pt idx="14">
                  <c:v>1724</c:v>
                </c:pt>
                <c:pt idx="15">
                  <c:v>1601</c:v>
                </c:pt>
              </c:numCache>
            </c:numRef>
          </c:val>
          <c:extLst>
            <c:ext xmlns:c16="http://schemas.microsoft.com/office/drawing/2014/chart" uri="{C3380CC4-5D6E-409C-BE32-E72D297353CC}">
              <c16:uniqueId val="{00000000-DFAA-4387-81F9-1F0E28E1CC00}"/>
            </c:ext>
          </c:extLst>
        </c:ser>
        <c:ser>
          <c:idx val="1"/>
          <c:order val="1"/>
          <c:tx>
            <c:strRef>
              <c:f>Sheet1!$C$2</c:f>
              <c:strCache>
                <c:ptCount val="1"/>
                <c:pt idx="0">
                  <c:v>SMS Responses</c:v>
                </c:pt>
              </c:strCache>
            </c:strRef>
          </c:tx>
          <c:spPr>
            <a:solidFill>
              <a:schemeClr val="accent1">
                <a:lumMod val="60000"/>
                <a:lumOff val="40000"/>
              </a:schemeClr>
            </a:solidFill>
            <a:ln>
              <a:noFill/>
            </a:ln>
            <a:effectLst/>
          </c:spPr>
          <c:invertIfNegative val="0"/>
          <c:trendline>
            <c:spPr>
              <a:ln w="19050" cap="rnd">
                <a:solidFill>
                  <a:schemeClr val="accent2"/>
                </a:solidFill>
                <a:prstDash val="sysDash"/>
              </a:ln>
              <a:effectLst/>
            </c:spPr>
            <c:trendlineType val="linear"/>
            <c:dispRSqr val="0"/>
            <c:dispEq val="0"/>
          </c:trendline>
          <c:cat>
            <c:numRef>
              <c:f>Sheet1!$A$3:$A$18</c:f>
              <c:numCache>
                <c:formatCode>mmm\-yy</c:formatCode>
                <c:ptCount val="16"/>
                <c:pt idx="0">
                  <c:v>42826</c:v>
                </c:pt>
                <c:pt idx="1">
                  <c:v>42856</c:v>
                </c:pt>
                <c:pt idx="2">
                  <c:v>42887</c:v>
                </c:pt>
                <c:pt idx="3">
                  <c:v>42917</c:v>
                </c:pt>
                <c:pt idx="4">
                  <c:v>42948</c:v>
                </c:pt>
                <c:pt idx="5">
                  <c:v>42979</c:v>
                </c:pt>
                <c:pt idx="6">
                  <c:v>43009</c:v>
                </c:pt>
                <c:pt idx="7">
                  <c:v>43040</c:v>
                </c:pt>
                <c:pt idx="8">
                  <c:v>43070</c:v>
                </c:pt>
                <c:pt idx="9">
                  <c:v>43101</c:v>
                </c:pt>
                <c:pt idx="10">
                  <c:v>43132</c:v>
                </c:pt>
                <c:pt idx="11">
                  <c:v>43160</c:v>
                </c:pt>
                <c:pt idx="12">
                  <c:v>43191</c:v>
                </c:pt>
                <c:pt idx="13">
                  <c:v>43221</c:v>
                </c:pt>
                <c:pt idx="14">
                  <c:v>43252</c:v>
                </c:pt>
                <c:pt idx="15">
                  <c:v>43282</c:v>
                </c:pt>
              </c:numCache>
            </c:numRef>
          </c:cat>
          <c:val>
            <c:numRef>
              <c:f>Sheet1!$C$3:$C$18</c:f>
              <c:numCache>
                <c:formatCode>General</c:formatCode>
                <c:ptCount val="16"/>
                <c:pt idx="0">
                  <c:v>0</c:v>
                </c:pt>
                <c:pt idx="3">
                  <c:v>181</c:v>
                </c:pt>
                <c:pt idx="4">
                  <c:v>279</c:v>
                </c:pt>
                <c:pt idx="5">
                  <c:v>75</c:v>
                </c:pt>
                <c:pt idx="6">
                  <c:v>111</c:v>
                </c:pt>
                <c:pt idx="7">
                  <c:v>166</c:v>
                </c:pt>
                <c:pt idx="8">
                  <c:v>141</c:v>
                </c:pt>
                <c:pt idx="9">
                  <c:v>122</c:v>
                </c:pt>
                <c:pt idx="10">
                  <c:v>150</c:v>
                </c:pt>
                <c:pt idx="11">
                  <c:v>207</c:v>
                </c:pt>
                <c:pt idx="12">
                  <c:v>200</c:v>
                </c:pt>
                <c:pt idx="13">
                  <c:v>170</c:v>
                </c:pt>
                <c:pt idx="14">
                  <c:v>183</c:v>
                </c:pt>
                <c:pt idx="15">
                  <c:v>208</c:v>
                </c:pt>
              </c:numCache>
            </c:numRef>
          </c:val>
          <c:extLst>
            <c:ext xmlns:c16="http://schemas.microsoft.com/office/drawing/2014/chart" uri="{C3380CC4-5D6E-409C-BE32-E72D297353CC}">
              <c16:uniqueId val="{00000002-DFAA-4387-81F9-1F0E28E1CC00}"/>
            </c:ext>
          </c:extLst>
        </c:ser>
        <c:dLbls>
          <c:showLegendKey val="0"/>
          <c:showVal val="0"/>
          <c:showCatName val="0"/>
          <c:showSerName val="0"/>
          <c:showPercent val="0"/>
          <c:showBubbleSize val="0"/>
        </c:dLbls>
        <c:gapWidth val="0"/>
        <c:axId val="361798504"/>
        <c:axId val="361779808"/>
      </c:barChart>
      <c:dateAx>
        <c:axId val="3617985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361779808"/>
        <c:crosses val="autoZero"/>
        <c:auto val="1"/>
        <c:lblOffset val="100"/>
        <c:baseTimeUnit val="months"/>
      </c:dateAx>
      <c:valAx>
        <c:axId val="361779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36179850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0.79785</cdr:x>
      <cdr:y>0.13846</cdr:y>
    </cdr:from>
    <cdr:to>
      <cdr:x>0.97015</cdr:x>
      <cdr:y>0.34199</cdr:y>
    </cdr:to>
    <cdr:sp macro="" textlink="">
      <cdr:nvSpPr>
        <cdr:cNvPr id="2" name="TextBox 1">
          <a:extLst xmlns:a="http://schemas.openxmlformats.org/drawingml/2006/main">
            <a:ext uri="{FF2B5EF4-FFF2-40B4-BE49-F238E27FC236}">
              <a16:creationId xmlns:a16="http://schemas.microsoft.com/office/drawing/2014/main" id="{2BE9AC91-4CE7-4D2C-95CE-21F7B5E204F8}"/>
            </a:ext>
          </a:extLst>
        </cdr:cNvPr>
        <cdr:cNvSpPr txBox="1"/>
      </cdr:nvSpPr>
      <cdr:spPr>
        <a:xfrm xmlns:a="http://schemas.openxmlformats.org/drawingml/2006/main">
          <a:off x="4275294" y="371226"/>
          <a:ext cx="923275" cy="5456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dirty="0"/>
            <a:t>Qualtrics implemented April 2018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312DD-13C7-4419-B7E5-433F16062E41}" type="datetimeFigureOut">
              <a:rPr lang="en-GB" smtClean="0"/>
              <a:t>31/08/2018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D3170-5B89-4CC7-8FEF-410E88A94C3C}" type="slidenum">
              <a:rPr lang="en-GB" smtClean="0"/>
              <a:t>‹#›</a:t>
            </a:fld>
            <a:endParaRPr lang="en-GB"/>
          </a:p>
        </p:txBody>
      </p:sp>
    </p:spTree>
    <p:extLst>
      <p:ext uri="{BB962C8B-B14F-4D97-AF65-F5344CB8AC3E}">
        <p14:creationId xmlns:p14="http://schemas.microsoft.com/office/powerpoint/2010/main" val="377296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ED3170-5B89-4CC7-8FEF-410E88A94C3C}" type="slidenum">
              <a:rPr lang="en-GB" smtClean="0"/>
              <a:t>10</a:t>
            </a:fld>
            <a:endParaRPr lang="en-GB"/>
          </a:p>
        </p:txBody>
      </p:sp>
    </p:spTree>
    <p:extLst>
      <p:ext uri="{BB962C8B-B14F-4D97-AF65-F5344CB8AC3E}">
        <p14:creationId xmlns:p14="http://schemas.microsoft.com/office/powerpoint/2010/main" val="260721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ED3170-5B89-4CC7-8FEF-410E88A94C3C}" type="slidenum">
              <a:rPr lang="en-GB" smtClean="0"/>
              <a:t>11</a:t>
            </a:fld>
            <a:endParaRPr lang="en-GB"/>
          </a:p>
        </p:txBody>
      </p:sp>
    </p:spTree>
    <p:extLst>
      <p:ext uri="{BB962C8B-B14F-4D97-AF65-F5344CB8AC3E}">
        <p14:creationId xmlns:p14="http://schemas.microsoft.com/office/powerpoint/2010/main" val="175752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ED3170-5B89-4CC7-8FEF-410E88A94C3C}" type="slidenum">
              <a:rPr lang="en-GB" smtClean="0"/>
              <a:t>12</a:t>
            </a:fld>
            <a:endParaRPr lang="en-GB"/>
          </a:p>
        </p:txBody>
      </p:sp>
    </p:spTree>
    <p:extLst>
      <p:ext uri="{BB962C8B-B14F-4D97-AF65-F5344CB8AC3E}">
        <p14:creationId xmlns:p14="http://schemas.microsoft.com/office/powerpoint/2010/main" val="4269988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1A6A6F-3DE3-6640-9DFD-D61080422DB2}"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B9887-790C-4B4F-BD50-8D38ED072C88}" type="slidenum">
              <a:rPr lang="en-US" smtClean="0"/>
              <a:t>‹#›</a:t>
            </a:fld>
            <a:endParaRPr lang="en-US"/>
          </a:p>
        </p:txBody>
      </p:sp>
    </p:spTree>
    <p:extLst>
      <p:ext uri="{BB962C8B-B14F-4D97-AF65-F5344CB8AC3E}">
        <p14:creationId xmlns:p14="http://schemas.microsoft.com/office/powerpoint/2010/main" val="297029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1A6A6F-3DE3-6640-9DFD-D61080422DB2}"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B9887-790C-4B4F-BD50-8D38ED072C88}" type="slidenum">
              <a:rPr lang="en-US" smtClean="0"/>
              <a:t>‹#›</a:t>
            </a:fld>
            <a:endParaRPr lang="en-US"/>
          </a:p>
        </p:txBody>
      </p:sp>
    </p:spTree>
    <p:extLst>
      <p:ext uri="{BB962C8B-B14F-4D97-AF65-F5344CB8AC3E}">
        <p14:creationId xmlns:p14="http://schemas.microsoft.com/office/powerpoint/2010/main" val="55320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1A6A6F-3DE3-6640-9DFD-D61080422DB2}"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B9887-790C-4B4F-BD50-8D38ED072C88}" type="slidenum">
              <a:rPr lang="en-US" smtClean="0"/>
              <a:t>‹#›</a:t>
            </a:fld>
            <a:endParaRPr lang="en-US"/>
          </a:p>
        </p:txBody>
      </p:sp>
    </p:spTree>
    <p:extLst>
      <p:ext uri="{BB962C8B-B14F-4D97-AF65-F5344CB8AC3E}">
        <p14:creationId xmlns:p14="http://schemas.microsoft.com/office/powerpoint/2010/main" val="201065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1A6A6F-3DE3-6640-9DFD-D61080422DB2}"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B9887-790C-4B4F-BD50-8D38ED072C88}" type="slidenum">
              <a:rPr lang="en-US" smtClean="0"/>
              <a:t>‹#›</a:t>
            </a:fld>
            <a:endParaRPr lang="en-US"/>
          </a:p>
        </p:txBody>
      </p:sp>
    </p:spTree>
    <p:extLst>
      <p:ext uri="{BB962C8B-B14F-4D97-AF65-F5344CB8AC3E}">
        <p14:creationId xmlns:p14="http://schemas.microsoft.com/office/powerpoint/2010/main" val="191826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1A6A6F-3DE3-6640-9DFD-D61080422DB2}"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B9887-790C-4B4F-BD50-8D38ED072C88}" type="slidenum">
              <a:rPr lang="en-US" smtClean="0"/>
              <a:t>‹#›</a:t>
            </a:fld>
            <a:endParaRPr lang="en-US"/>
          </a:p>
        </p:txBody>
      </p:sp>
    </p:spTree>
    <p:extLst>
      <p:ext uri="{BB962C8B-B14F-4D97-AF65-F5344CB8AC3E}">
        <p14:creationId xmlns:p14="http://schemas.microsoft.com/office/powerpoint/2010/main" val="308735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1A6A6F-3DE3-6640-9DFD-D61080422DB2}"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B9887-790C-4B4F-BD50-8D38ED072C88}" type="slidenum">
              <a:rPr lang="en-US" smtClean="0"/>
              <a:t>‹#›</a:t>
            </a:fld>
            <a:endParaRPr lang="en-US"/>
          </a:p>
        </p:txBody>
      </p:sp>
    </p:spTree>
    <p:extLst>
      <p:ext uri="{BB962C8B-B14F-4D97-AF65-F5344CB8AC3E}">
        <p14:creationId xmlns:p14="http://schemas.microsoft.com/office/powerpoint/2010/main" val="133818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1A6A6F-3DE3-6640-9DFD-D61080422DB2}" type="datetimeFigureOut">
              <a:rPr lang="en-US" smtClean="0"/>
              <a:t>8/31/2018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B9887-790C-4B4F-BD50-8D38ED072C88}" type="slidenum">
              <a:rPr lang="en-US" smtClean="0"/>
              <a:t>‹#›</a:t>
            </a:fld>
            <a:endParaRPr lang="en-US"/>
          </a:p>
        </p:txBody>
      </p:sp>
    </p:spTree>
    <p:extLst>
      <p:ext uri="{BB962C8B-B14F-4D97-AF65-F5344CB8AC3E}">
        <p14:creationId xmlns:p14="http://schemas.microsoft.com/office/powerpoint/2010/main" val="178582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1A6A6F-3DE3-6640-9DFD-D61080422DB2}" type="datetimeFigureOut">
              <a:rPr lang="en-US" smtClean="0"/>
              <a:t>8/31/2018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B9887-790C-4B4F-BD50-8D38ED072C88}" type="slidenum">
              <a:rPr lang="en-US" smtClean="0"/>
              <a:t>‹#›</a:t>
            </a:fld>
            <a:endParaRPr lang="en-US"/>
          </a:p>
        </p:txBody>
      </p:sp>
    </p:spTree>
    <p:extLst>
      <p:ext uri="{BB962C8B-B14F-4D97-AF65-F5344CB8AC3E}">
        <p14:creationId xmlns:p14="http://schemas.microsoft.com/office/powerpoint/2010/main" val="354338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6A6F-3DE3-6640-9DFD-D61080422DB2}" type="datetimeFigureOut">
              <a:rPr lang="en-US" smtClean="0"/>
              <a:t>8/31/2018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5B9887-790C-4B4F-BD50-8D38ED072C88}" type="slidenum">
              <a:rPr lang="en-US" smtClean="0"/>
              <a:t>‹#›</a:t>
            </a:fld>
            <a:endParaRPr lang="en-US"/>
          </a:p>
        </p:txBody>
      </p:sp>
    </p:spTree>
    <p:extLst>
      <p:ext uri="{BB962C8B-B14F-4D97-AF65-F5344CB8AC3E}">
        <p14:creationId xmlns:p14="http://schemas.microsoft.com/office/powerpoint/2010/main" val="5200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1A6A6F-3DE3-6640-9DFD-D61080422DB2}"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B9887-790C-4B4F-BD50-8D38ED072C88}" type="slidenum">
              <a:rPr lang="en-US" smtClean="0"/>
              <a:t>‹#›</a:t>
            </a:fld>
            <a:endParaRPr lang="en-US"/>
          </a:p>
        </p:txBody>
      </p:sp>
    </p:spTree>
    <p:extLst>
      <p:ext uri="{BB962C8B-B14F-4D97-AF65-F5344CB8AC3E}">
        <p14:creationId xmlns:p14="http://schemas.microsoft.com/office/powerpoint/2010/main" val="1509596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1A6A6F-3DE3-6640-9DFD-D61080422DB2}"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B9887-790C-4B4F-BD50-8D38ED072C88}" type="slidenum">
              <a:rPr lang="en-US" smtClean="0"/>
              <a:t>‹#›</a:t>
            </a:fld>
            <a:endParaRPr lang="en-US"/>
          </a:p>
        </p:txBody>
      </p:sp>
    </p:spTree>
    <p:extLst>
      <p:ext uri="{BB962C8B-B14F-4D97-AF65-F5344CB8AC3E}">
        <p14:creationId xmlns:p14="http://schemas.microsoft.com/office/powerpoint/2010/main" val="2250930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A6A6F-3DE3-6640-9DFD-D61080422DB2}" type="datetimeFigureOut">
              <a:rPr lang="en-US" smtClean="0"/>
              <a:t>8/31/2018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B9887-790C-4B4F-BD50-8D38ED072C88}" type="slidenum">
              <a:rPr lang="en-US" smtClean="0"/>
              <a:t>‹#›</a:t>
            </a:fld>
            <a:endParaRPr lang="en-US"/>
          </a:p>
        </p:txBody>
      </p:sp>
    </p:spTree>
    <p:extLst>
      <p:ext uri="{BB962C8B-B14F-4D97-AF65-F5344CB8AC3E}">
        <p14:creationId xmlns:p14="http://schemas.microsoft.com/office/powerpoint/2010/main" val="38114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57" y="-49625"/>
            <a:ext cx="9152057" cy="6872114"/>
          </a:xfrm>
          <a:prstGeom prst="rect">
            <a:avLst/>
          </a:prstGeom>
        </p:spPr>
      </p:pic>
      <p:sp>
        <p:nvSpPr>
          <p:cNvPr id="2" name="Rectangle 1">
            <a:extLst>
              <a:ext uri="{FF2B5EF4-FFF2-40B4-BE49-F238E27FC236}">
                <a16:creationId xmlns:a16="http://schemas.microsoft.com/office/drawing/2014/main" id="{13111563-1CCB-425D-93CF-5916F32285ED}"/>
              </a:ext>
            </a:extLst>
          </p:cNvPr>
          <p:cNvSpPr/>
          <p:nvPr/>
        </p:nvSpPr>
        <p:spPr>
          <a:xfrm>
            <a:off x="692459" y="1235709"/>
            <a:ext cx="7901126" cy="1107996"/>
          </a:xfrm>
          <a:prstGeom prst="rect">
            <a:avLst/>
          </a:prstGeom>
        </p:spPr>
        <p:txBody>
          <a:bodyPr wrap="square">
            <a:spAutoFit/>
          </a:bodyPr>
          <a:lstStyle/>
          <a:p>
            <a:r>
              <a:rPr lang="en-GB" sz="6600" b="1" dirty="0">
                <a:latin typeface="Arial" panose="020B0604020202020204" pitchFamily="34" charset="0"/>
                <a:cs typeface="Arial" panose="020B0604020202020204" pitchFamily="34" charset="0"/>
              </a:rPr>
              <a:t>Customer Insight</a:t>
            </a:r>
            <a:endParaRPr lang="en-GB" sz="6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54597D1-76C1-4028-934B-0854A68B4BF5}"/>
              </a:ext>
            </a:extLst>
          </p:cNvPr>
          <p:cNvSpPr/>
          <p:nvPr/>
        </p:nvSpPr>
        <p:spPr>
          <a:xfrm>
            <a:off x="4823799" y="4500773"/>
            <a:ext cx="4572000" cy="2215991"/>
          </a:xfrm>
          <a:prstGeom prst="rect">
            <a:avLst/>
          </a:prstGeom>
        </p:spPr>
        <p:txBody>
          <a:bodyPr>
            <a:spAutoFit/>
          </a:bodyPr>
          <a:lstStyle/>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Update of Qualtrics our new Survey System</a:t>
            </a:r>
          </a:p>
          <a:p>
            <a:r>
              <a:rPr lang="en-GB" b="1" dirty="0">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Aggie Lawton-Cooper Customer Intelligence Officer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45DAA-14C2-44A0-BC77-BA04A4ABCE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111"/>
          <a:stretch/>
        </p:blipFill>
        <p:spPr>
          <a:xfrm>
            <a:off x="0" y="0"/>
            <a:ext cx="9144000" cy="6858000"/>
          </a:xfrm>
          <a:prstGeom prst="rect">
            <a:avLst/>
          </a:prstGeom>
        </p:spPr>
      </p:pic>
      <p:sp>
        <p:nvSpPr>
          <p:cNvPr id="5" name="Rectangle 4">
            <a:extLst>
              <a:ext uri="{FF2B5EF4-FFF2-40B4-BE49-F238E27FC236}">
                <a16:creationId xmlns:a16="http://schemas.microsoft.com/office/drawing/2014/main" id="{48F0E664-F832-4FD2-91CA-3EF1527D74FF}"/>
              </a:ext>
            </a:extLst>
          </p:cNvPr>
          <p:cNvSpPr/>
          <p:nvPr/>
        </p:nvSpPr>
        <p:spPr>
          <a:xfrm>
            <a:off x="244135" y="1143287"/>
            <a:ext cx="8730899" cy="369332"/>
          </a:xfrm>
          <a:prstGeom prst="rect">
            <a:avLst/>
          </a:prstGeom>
        </p:spPr>
        <p:txBody>
          <a:bodyPr wrap="square">
            <a:spAutoFit/>
          </a:bodyPr>
          <a:lstStyle/>
          <a:p>
            <a:pPr marL="285750" indent="-28575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23D3870F-468B-4574-AAE4-07CC4DF653FF}"/>
              </a:ext>
            </a:extLst>
          </p:cNvPr>
          <p:cNvSpPr txBox="1"/>
          <p:nvPr/>
        </p:nvSpPr>
        <p:spPr>
          <a:xfrm>
            <a:off x="244136" y="248478"/>
            <a:ext cx="7100881" cy="646331"/>
          </a:xfrm>
          <a:prstGeom prst="rect">
            <a:avLst/>
          </a:prstGeom>
          <a:noFill/>
        </p:spPr>
        <p:txBody>
          <a:bodyPr wrap="square" rtlCol="0">
            <a:spAutoFit/>
          </a:bodyPr>
          <a:lstStyle/>
          <a:p>
            <a:r>
              <a:rPr lang="en-GB" sz="3600" dirty="0"/>
              <a:t>Customer Verbatim Comments</a:t>
            </a:r>
          </a:p>
        </p:txBody>
      </p:sp>
      <p:sp>
        <p:nvSpPr>
          <p:cNvPr id="2" name="TextBox 1">
            <a:extLst>
              <a:ext uri="{FF2B5EF4-FFF2-40B4-BE49-F238E27FC236}">
                <a16:creationId xmlns:a16="http://schemas.microsoft.com/office/drawing/2014/main" id="{2C925840-D746-4DDA-83B6-782E1735DD0F}"/>
              </a:ext>
            </a:extLst>
          </p:cNvPr>
          <p:cNvSpPr txBox="1"/>
          <p:nvPr/>
        </p:nvSpPr>
        <p:spPr>
          <a:xfrm>
            <a:off x="168966" y="894809"/>
            <a:ext cx="8094794" cy="5632311"/>
          </a:xfrm>
          <a:prstGeom prst="rect">
            <a:avLst/>
          </a:prstGeom>
          <a:noFill/>
        </p:spPr>
        <p:txBody>
          <a:bodyPr wrap="square" rtlCol="0">
            <a:spAutoFit/>
          </a:bodyPr>
          <a:lstStyle/>
          <a:p>
            <a:r>
              <a:rPr lang="en-GB" dirty="0"/>
              <a:t>Repairs Detractor: </a:t>
            </a:r>
            <a:r>
              <a:rPr lang="en-GB" dirty="0">
                <a:solidFill>
                  <a:srgbClr val="C00000"/>
                </a:solidFill>
              </a:rPr>
              <a:t>“</a:t>
            </a:r>
            <a:r>
              <a:rPr lang="en-GB" i="1" dirty="0">
                <a:solidFill>
                  <a:srgbClr val="C00000"/>
                </a:solidFill>
              </a:rPr>
              <a:t>There’s still some plastering that has been left to do, which apparently isn’t getting done until I take the tiles off the opposite wall which now doesn’t match the tiles that have been put up, as that wall will need skimming </a:t>
            </a:r>
            <a:r>
              <a:rPr lang="en-GB" dirty="0">
                <a:solidFill>
                  <a:srgbClr val="C00000"/>
                </a:solidFill>
              </a:rPr>
              <a:t>”</a:t>
            </a:r>
          </a:p>
          <a:p>
            <a:endParaRPr lang="en-GB" dirty="0"/>
          </a:p>
          <a:p>
            <a:r>
              <a:rPr lang="en-GB" i="1" dirty="0">
                <a:solidFill>
                  <a:srgbClr val="C00000"/>
                </a:solidFill>
              </a:rPr>
              <a:t>“The repair didn't take place as the repair man was rude. I advised I had had a hysterectomy the week before and couldn't lift the carpet for him to see the floorboards. He told me I needed to as he wasn't doing it and then left saying he wasn't doing it”</a:t>
            </a:r>
            <a:r>
              <a:rPr lang="en-GB" dirty="0"/>
              <a:t>. </a:t>
            </a:r>
            <a:endParaRPr lang="en-GB" dirty="0">
              <a:solidFill>
                <a:srgbClr val="C00000"/>
              </a:solidFill>
            </a:endParaRPr>
          </a:p>
          <a:p>
            <a:endParaRPr lang="en-GB" dirty="0"/>
          </a:p>
          <a:p>
            <a:r>
              <a:rPr lang="en-GB" dirty="0"/>
              <a:t>Repairs Promoter: </a:t>
            </a:r>
            <a:r>
              <a:rPr lang="en-GB" dirty="0">
                <a:solidFill>
                  <a:schemeClr val="accent6">
                    <a:lumMod val="75000"/>
                  </a:schemeClr>
                </a:solidFill>
              </a:rPr>
              <a:t>“</a:t>
            </a:r>
            <a:r>
              <a:rPr lang="en-GB" i="1" dirty="0">
                <a:solidFill>
                  <a:schemeClr val="accent6">
                    <a:lumMod val="75000"/>
                  </a:schemeClr>
                </a:solidFill>
              </a:rPr>
              <a:t>Promptness, and well mannered, I liked the fact that when he had finished he cleaned up any mess made top marks for that alone.”</a:t>
            </a:r>
          </a:p>
          <a:p>
            <a:endParaRPr lang="en-GB" i="1" dirty="0">
              <a:solidFill>
                <a:schemeClr val="accent6">
                  <a:lumMod val="75000"/>
                </a:schemeClr>
              </a:solidFill>
            </a:endParaRPr>
          </a:p>
          <a:p>
            <a:r>
              <a:rPr lang="en-GB" i="1" dirty="0">
                <a:solidFill>
                  <a:schemeClr val="accent6">
                    <a:lumMod val="75000"/>
                  </a:schemeClr>
                </a:solidFill>
              </a:rPr>
              <a:t>“Very friendly member who actually took the time to chat to me.  I rarely see people as I am house bound a lot if the time so it was nice he took the time to chat”. </a:t>
            </a:r>
          </a:p>
          <a:p>
            <a:endParaRPr lang="en-GB" i="1" dirty="0">
              <a:solidFill>
                <a:schemeClr val="accent6">
                  <a:lumMod val="75000"/>
                </a:schemeClr>
              </a:solidFill>
            </a:endParaRPr>
          </a:p>
          <a:p>
            <a:r>
              <a:rPr lang="en-GB" i="1" dirty="0">
                <a:solidFill>
                  <a:schemeClr val="accent6">
                    <a:lumMod val="75000"/>
                  </a:schemeClr>
                </a:solidFill>
              </a:rPr>
              <a:t>“Polite and friendly. Didn't walk on my new carpet with shoes. Fixed both windows quickly. Left no mess”. </a:t>
            </a:r>
          </a:p>
          <a:p>
            <a:endParaRPr lang="en-GB" dirty="0"/>
          </a:p>
          <a:p>
            <a:r>
              <a:rPr lang="en-GB" i="1" dirty="0">
                <a:solidFill>
                  <a:schemeClr val="accent6">
                    <a:lumMod val="75000"/>
                  </a:schemeClr>
                </a:solidFill>
              </a:rPr>
              <a:t>“You would not know the plasters where here, they covered everything up and cleaned up after.” </a:t>
            </a:r>
          </a:p>
        </p:txBody>
      </p:sp>
    </p:spTree>
    <p:extLst>
      <p:ext uri="{BB962C8B-B14F-4D97-AF65-F5344CB8AC3E}">
        <p14:creationId xmlns:p14="http://schemas.microsoft.com/office/powerpoint/2010/main" val="58443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45DAA-14C2-44A0-BC77-BA04A4ABCE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111"/>
          <a:stretch/>
        </p:blipFill>
        <p:spPr>
          <a:xfrm>
            <a:off x="0" y="0"/>
            <a:ext cx="9144000" cy="6858000"/>
          </a:xfrm>
          <a:prstGeom prst="rect">
            <a:avLst/>
          </a:prstGeom>
        </p:spPr>
      </p:pic>
      <p:sp>
        <p:nvSpPr>
          <p:cNvPr id="5" name="Rectangle 4">
            <a:extLst>
              <a:ext uri="{FF2B5EF4-FFF2-40B4-BE49-F238E27FC236}">
                <a16:creationId xmlns:a16="http://schemas.microsoft.com/office/drawing/2014/main" id="{48F0E664-F832-4FD2-91CA-3EF1527D74FF}"/>
              </a:ext>
            </a:extLst>
          </p:cNvPr>
          <p:cNvSpPr/>
          <p:nvPr/>
        </p:nvSpPr>
        <p:spPr>
          <a:xfrm>
            <a:off x="244135" y="1143287"/>
            <a:ext cx="8730899" cy="369332"/>
          </a:xfrm>
          <a:prstGeom prst="rect">
            <a:avLst/>
          </a:prstGeom>
        </p:spPr>
        <p:txBody>
          <a:bodyPr wrap="square">
            <a:spAutoFit/>
          </a:bodyPr>
          <a:lstStyle/>
          <a:p>
            <a:pPr marL="285750" indent="-28575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23D3870F-468B-4574-AAE4-07CC4DF653FF}"/>
              </a:ext>
            </a:extLst>
          </p:cNvPr>
          <p:cNvSpPr txBox="1"/>
          <p:nvPr/>
        </p:nvSpPr>
        <p:spPr>
          <a:xfrm>
            <a:off x="244136" y="248478"/>
            <a:ext cx="7100881" cy="646331"/>
          </a:xfrm>
          <a:prstGeom prst="rect">
            <a:avLst/>
          </a:prstGeom>
          <a:noFill/>
        </p:spPr>
        <p:txBody>
          <a:bodyPr wrap="square" rtlCol="0">
            <a:spAutoFit/>
          </a:bodyPr>
          <a:lstStyle/>
          <a:p>
            <a:r>
              <a:rPr lang="en-GB" sz="3600" dirty="0"/>
              <a:t>Customer Verbatim Comments</a:t>
            </a:r>
          </a:p>
        </p:txBody>
      </p:sp>
      <p:sp>
        <p:nvSpPr>
          <p:cNvPr id="2" name="TextBox 1">
            <a:extLst>
              <a:ext uri="{FF2B5EF4-FFF2-40B4-BE49-F238E27FC236}">
                <a16:creationId xmlns:a16="http://schemas.microsoft.com/office/drawing/2014/main" id="{2C925840-D746-4DDA-83B6-782E1735DD0F}"/>
              </a:ext>
            </a:extLst>
          </p:cNvPr>
          <p:cNvSpPr txBox="1"/>
          <p:nvPr/>
        </p:nvSpPr>
        <p:spPr>
          <a:xfrm>
            <a:off x="168966" y="894809"/>
            <a:ext cx="8094794" cy="4801314"/>
          </a:xfrm>
          <a:prstGeom prst="rect">
            <a:avLst/>
          </a:prstGeom>
          <a:noFill/>
        </p:spPr>
        <p:txBody>
          <a:bodyPr wrap="square" rtlCol="0">
            <a:spAutoFit/>
          </a:bodyPr>
          <a:lstStyle/>
          <a:p>
            <a:r>
              <a:rPr lang="en-GB" dirty="0"/>
              <a:t>Mobile Cleaning Detractor: </a:t>
            </a:r>
            <a:r>
              <a:rPr lang="en-GB" dirty="0">
                <a:solidFill>
                  <a:srgbClr val="C00000"/>
                </a:solidFill>
              </a:rPr>
              <a:t>“</a:t>
            </a:r>
            <a:r>
              <a:rPr lang="en-GB" i="1" dirty="0">
                <a:solidFill>
                  <a:srgbClr val="C00000"/>
                </a:solidFill>
              </a:rPr>
              <a:t>Make visits once a week as some tenants and visitors will leave cigarette buts on the floor, drink cartons on the communal shelves, spilt alcohol in communal areas and purpose made kiss and hand prints on the glass panels on communal doors and mirror in lift so it can look quite dirty in a week. May be you can advise the tenants to keep those areas clean as well.  </a:t>
            </a:r>
            <a:r>
              <a:rPr lang="en-GB" dirty="0">
                <a:solidFill>
                  <a:srgbClr val="C00000"/>
                </a:solidFill>
              </a:rPr>
              <a:t>”</a:t>
            </a:r>
          </a:p>
          <a:p>
            <a:endParaRPr lang="en-GB" dirty="0"/>
          </a:p>
          <a:p>
            <a:r>
              <a:rPr lang="en-GB" i="1" dirty="0">
                <a:solidFill>
                  <a:srgbClr val="C00000"/>
                </a:solidFill>
              </a:rPr>
              <a:t>“Overall quality is poor and there is areas that are completely neglected ”</a:t>
            </a:r>
            <a:r>
              <a:rPr lang="en-GB" dirty="0"/>
              <a:t>. </a:t>
            </a:r>
            <a:endParaRPr lang="en-GB" dirty="0">
              <a:solidFill>
                <a:srgbClr val="C00000"/>
              </a:solidFill>
            </a:endParaRPr>
          </a:p>
          <a:p>
            <a:endParaRPr lang="en-GB" dirty="0"/>
          </a:p>
          <a:p>
            <a:r>
              <a:rPr lang="en-GB" dirty="0"/>
              <a:t>Mobile Cleaning Promoter: </a:t>
            </a:r>
            <a:r>
              <a:rPr lang="en-GB" dirty="0">
                <a:solidFill>
                  <a:schemeClr val="accent6">
                    <a:lumMod val="75000"/>
                  </a:schemeClr>
                </a:solidFill>
              </a:rPr>
              <a:t>“</a:t>
            </a:r>
            <a:r>
              <a:rPr lang="en-GB" i="1" dirty="0">
                <a:solidFill>
                  <a:schemeClr val="accent6">
                    <a:lumMod val="75000"/>
                  </a:schemeClr>
                </a:solidFill>
              </a:rPr>
              <a:t>They are good,  always busy.”</a:t>
            </a:r>
          </a:p>
          <a:p>
            <a:endParaRPr lang="en-GB" i="1" dirty="0">
              <a:solidFill>
                <a:schemeClr val="accent6">
                  <a:lumMod val="75000"/>
                </a:schemeClr>
              </a:solidFill>
            </a:endParaRPr>
          </a:p>
          <a:p>
            <a:r>
              <a:rPr lang="en-GB" i="1" dirty="0">
                <a:solidFill>
                  <a:schemeClr val="accent6">
                    <a:lumMod val="75000"/>
                  </a:schemeClr>
                </a:solidFill>
              </a:rPr>
              <a:t>“Regular visits, no time for tipping to build up, communal areas usually smell fresh.” </a:t>
            </a:r>
          </a:p>
          <a:p>
            <a:endParaRPr lang="en-GB" i="1" dirty="0">
              <a:solidFill>
                <a:schemeClr val="accent6">
                  <a:lumMod val="75000"/>
                </a:schemeClr>
              </a:solidFill>
            </a:endParaRPr>
          </a:p>
          <a:p>
            <a:r>
              <a:rPr lang="en-GB" i="1" dirty="0">
                <a:solidFill>
                  <a:schemeClr val="accent6">
                    <a:lumMod val="75000"/>
                  </a:schemeClr>
                </a:solidFill>
              </a:rPr>
              <a:t>“Roy is very efficient and works hard”. </a:t>
            </a:r>
          </a:p>
          <a:p>
            <a:endParaRPr lang="en-GB" dirty="0"/>
          </a:p>
          <a:p>
            <a:r>
              <a:rPr lang="en-GB" i="1" dirty="0">
                <a:solidFill>
                  <a:schemeClr val="accent6">
                    <a:lumMod val="75000"/>
                  </a:schemeClr>
                </a:solidFill>
              </a:rPr>
              <a:t>“I think they do a great job considering how some tenants leave things in the bins and occasionally in the communal areas. I have seen others spit and all sorts so I for one appreciate that they tidy it up! </a:t>
            </a:r>
          </a:p>
        </p:txBody>
      </p:sp>
    </p:spTree>
    <p:extLst>
      <p:ext uri="{BB962C8B-B14F-4D97-AF65-F5344CB8AC3E}">
        <p14:creationId xmlns:p14="http://schemas.microsoft.com/office/powerpoint/2010/main" val="1943600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45DAA-14C2-44A0-BC77-BA04A4ABCE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111"/>
          <a:stretch/>
        </p:blipFill>
        <p:spPr>
          <a:xfrm>
            <a:off x="0" y="0"/>
            <a:ext cx="9144000" cy="6858000"/>
          </a:xfrm>
          <a:prstGeom prst="rect">
            <a:avLst/>
          </a:prstGeom>
        </p:spPr>
      </p:pic>
      <p:sp>
        <p:nvSpPr>
          <p:cNvPr id="5" name="Rectangle 4">
            <a:extLst>
              <a:ext uri="{FF2B5EF4-FFF2-40B4-BE49-F238E27FC236}">
                <a16:creationId xmlns:a16="http://schemas.microsoft.com/office/drawing/2014/main" id="{48F0E664-F832-4FD2-91CA-3EF1527D74FF}"/>
              </a:ext>
            </a:extLst>
          </p:cNvPr>
          <p:cNvSpPr/>
          <p:nvPr/>
        </p:nvSpPr>
        <p:spPr>
          <a:xfrm>
            <a:off x="244135" y="1143287"/>
            <a:ext cx="8730899" cy="369332"/>
          </a:xfrm>
          <a:prstGeom prst="rect">
            <a:avLst/>
          </a:prstGeom>
        </p:spPr>
        <p:txBody>
          <a:bodyPr wrap="square">
            <a:spAutoFit/>
          </a:bodyPr>
          <a:lstStyle/>
          <a:p>
            <a:pPr marL="285750" indent="-28575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23D3870F-468B-4574-AAE4-07CC4DF653FF}"/>
              </a:ext>
            </a:extLst>
          </p:cNvPr>
          <p:cNvSpPr txBox="1"/>
          <p:nvPr/>
        </p:nvSpPr>
        <p:spPr>
          <a:xfrm>
            <a:off x="244136" y="248478"/>
            <a:ext cx="7100881" cy="646331"/>
          </a:xfrm>
          <a:prstGeom prst="rect">
            <a:avLst/>
          </a:prstGeom>
          <a:noFill/>
        </p:spPr>
        <p:txBody>
          <a:bodyPr wrap="square" rtlCol="0">
            <a:spAutoFit/>
          </a:bodyPr>
          <a:lstStyle/>
          <a:p>
            <a:r>
              <a:rPr lang="en-GB" sz="3600" dirty="0"/>
              <a:t>Customer Verbatim Comments</a:t>
            </a:r>
          </a:p>
        </p:txBody>
      </p:sp>
      <p:sp>
        <p:nvSpPr>
          <p:cNvPr id="2" name="TextBox 1">
            <a:extLst>
              <a:ext uri="{FF2B5EF4-FFF2-40B4-BE49-F238E27FC236}">
                <a16:creationId xmlns:a16="http://schemas.microsoft.com/office/drawing/2014/main" id="{2C925840-D746-4DDA-83B6-782E1735DD0F}"/>
              </a:ext>
            </a:extLst>
          </p:cNvPr>
          <p:cNvSpPr txBox="1"/>
          <p:nvPr/>
        </p:nvSpPr>
        <p:spPr>
          <a:xfrm>
            <a:off x="272071" y="779306"/>
            <a:ext cx="8094794" cy="5078313"/>
          </a:xfrm>
          <a:prstGeom prst="rect">
            <a:avLst/>
          </a:prstGeom>
          <a:noFill/>
        </p:spPr>
        <p:txBody>
          <a:bodyPr wrap="square" rtlCol="0">
            <a:spAutoFit/>
          </a:bodyPr>
          <a:lstStyle/>
          <a:p>
            <a:r>
              <a:rPr lang="en-GB" dirty="0"/>
              <a:t>Sheltered Housing Detractor: </a:t>
            </a:r>
            <a:r>
              <a:rPr lang="en-GB" i="1" dirty="0">
                <a:solidFill>
                  <a:srgbClr val="C00000"/>
                </a:solidFill>
              </a:rPr>
              <a:t>“Soundproofing could be better, live near the bins, odour develops as they are emptied every two weeks ”</a:t>
            </a:r>
          </a:p>
          <a:p>
            <a:endParaRPr lang="en-GB" dirty="0"/>
          </a:p>
          <a:p>
            <a:r>
              <a:rPr lang="en-GB" i="1" dirty="0">
                <a:solidFill>
                  <a:srgbClr val="C00000"/>
                </a:solidFill>
              </a:rPr>
              <a:t>“since my wife had an operation,  I feel a little let down with the lack of support offered”. </a:t>
            </a:r>
          </a:p>
          <a:p>
            <a:endParaRPr lang="en-GB" i="1" dirty="0">
              <a:solidFill>
                <a:srgbClr val="C00000"/>
              </a:solidFill>
            </a:endParaRPr>
          </a:p>
          <a:p>
            <a:r>
              <a:rPr lang="en-GB" i="1" dirty="0">
                <a:solidFill>
                  <a:srgbClr val="C00000"/>
                </a:solidFill>
              </a:rPr>
              <a:t>“Standards have dropped over the years outside my flat I have to clean it every day. pot plants never get moved.”</a:t>
            </a:r>
          </a:p>
          <a:p>
            <a:endParaRPr lang="en-GB" dirty="0"/>
          </a:p>
          <a:p>
            <a:endParaRPr lang="en-GB" dirty="0"/>
          </a:p>
          <a:p>
            <a:r>
              <a:rPr lang="en-GB" dirty="0"/>
              <a:t>Sheltered Housing Promoter: </a:t>
            </a:r>
            <a:r>
              <a:rPr lang="en-GB" i="1" dirty="0">
                <a:solidFill>
                  <a:schemeClr val="accent6">
                    <a:lumMod val="75000"/>
                  </a:schemeClr>
                </a:solidFill>
              </a:rPr>
              <a:t>“The staff are very helpful and friendly and there are lots of activities. ”</a:t>
            </a:r>
          </a:p>
          <a:p>
            <a:endParaRPr lang="en-GB" i="1" dirty="0">
              <a:solidFill>
                <a:schemeClr val="accent6">
                  <a:lumMod val="75000"/>
                </a:schemeClr>
              </a:solidFill>
            </a:endParaRPr>
          </a:p>
          <a:p>
            <a:r>
              <a:rPr lang="en-GB" i="1" dirty="0">
                <a:solidFill>
                  <a:schemeClr val="accent6">
                    <a:lumMod val="75000"/>
                  </a:schemeClr>
                </a:solidFill>
              </a:rPr>
              <a:t>“The combination of social and support resources in a beautiful setting.” </a:t>
            </a:r>
          </a:p>
          <a:p>
            <a:endParaRPr lang="en-GB" i="1" dirty="0">
              <a:solidFill>
                <a:schemeClr val="accent6">
                  <a:lumMod val="75000"/>
                </a:schemeClr>
              </a:solidFill>
            </a:endParaRPr>
          </a:p>
          <a:p>
            <a:r>
              <a:rPr lang="en-GB" i="1" dirty="0">
                <a:solidFill>
                  <a:schemeClr val="accent6">
                    <a:lumMod val="75000"/>
                  </a:schemeClr>
                </a:solidFill>
              </a:rPr>
              <a:t>“Scheme manager is very approachable”. </a:t>
            </a:r>
          </a:p>
          <a:p>
            <a:endParaRPr lang="en-GB" i="1" dirty="0">
              <a:solidFill>
                <a:schemeClr val="accent6">
                  <a:lumMod val="75000"/>
                </a:schemeClr>
              </a:solidFill>
            </a:endParaRPr>
          </a:p>
          <a:p>
            <a:r>
              <a:rPr lang="en-GB" i="1" dirty="0">
                <a:solidFill>
                  <a:schemeClr val="accent6">
                    <a:lumMod val="75000"/>
                  </a:schemeClr>
                </a:solidFill>
              </a:rPr>
              <a:t>“Central location, up to date, local amenities.” </a:t>
            </a:r>
          </a:p>
        </p:txBody>
      </p:sp>
    </p:spTree>
    <p:extLst>
      <p:ext uri="{BB962C8B-B14F-4D97-AF65-F5344CB8AC3E}">
        <p14:creationId xmlns:p14="http://schemas.microsoft.com/office/powerpoint/2010/main" val="1020828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C15476-A49D-45A8-BFA1-4393C43D78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5344" b="1235"/>
          <a:stretch/>
        </p:blipFill>
        <p:spPr>
          <a:xfrm>
            <a:off x="1" y="0"/>
            <a:ext cx="9144000" cy="6858000"/>
          </a:xfrm>
          <a:prstGeom prst="rect">
            <a:avLst/>
          </a:prstGeom>
        </p:spPr>
      </p:pic>
      <p:sp>
        <p:nvSpPr>
          <p:cNvPr id="2" name="Rectangle 1">
            <a:extLst>
              <a:ext uri="{FF2B5EF4-FFF2-40B4-BE49-F238E27FC236}">
                <a16:creationId xmlns:a16="http://schemas.microsoft.com/office/drawing/2014/main" id="{7B5D748A-69C0-4E85-AB87-29A1C67EF909}"/>
              </a:ext>
            </a:extLst>
          </p:cNvPr>
          <p:cNvSpPr/>
          <p:nvPr/>
        </p:nvSpPr>
        <p:spPr>
          <a:xfrm>
            <a:off x="2894120" y="2388093"/>
            <a:ext cx="1815097" cy="707886"/>
          </a:xfrm>
          <a:prstGeom prst="rect">
            <a:avLst/>
          </a:prstGeom>
        </p:spPr>
        <p:txBody>
          <a:bodyPr wrap="square">
            <a:spAutoFit/>
          </a:bodyPr>
          <a:lstStyle/>
          <a:p>
            <a:r>
              <a:rPr lang="en-GB" sz="4000" b="1" dirty="0">
                <a:latin typeface="Arial" panose="020B0604020202020204" pitchFamily="34" charset="0"/>
                <a:cs typeface="Arial" panose="020B0604020202020204" pitchFamily="34" charset="0"/>
              </a:rPr>
              <a:t>Demo</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763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r="11019"/>
          <a:stretch/>
        </p:blipFill>
        <p:spPr>
          <a:xfrm>
            <a:off x="0" y="-10048"/>
            <a:ext cx="9154434" cy="6868048"/>
          </a:xfrm>
          <a:prstGeom prst="rect">
            <a:avLst/>
          </a:prstGeom>
        </p:spPr>
      </p:pic>
      <p:sp>
        <p:nvSpPr>
          <p:cNvPr id="2" name="Rectangle 1">
            <a:extLst>
              <a:ext uri="{FF2B5EF4-FFF2-40B4-BE49-F238E27FC236}">
                <a16:creationId xmlns:a16="http://schemas.microsoft.com/office/drawing/2014/main" id="{C45F7AED-A2B8-4D8A-A2A4-7F241177DC0E}"/>
              </a:ext>
            </a:extLst>
          </p:cNvPr>
          <p:cNvSpPr/>
          <p:nvPr/>
        </p:nvSpPr>
        <p:spPr>
          <a:xfrm>
            <a:off x="359545" y="273858"/>
            <a:ext cx="6343095" cy="1200329"/>
          </a:xfrm>
          <a:prstGeom prst="rect">
            <a:avLst/>
          </a:prstGeom>
        </p:spPr>
        <p:txBody>
          <a:bodyPr wrap="square">
            <a:spAutoFit/>
          </a:bodyPr>
          <a:lstStyle/>
          <a:p>
            <a:r>
              <a:rPr lang="en-GB" sz="3600" b="1" dirty="0">
                <a:latin typeface="Arial" panose="020B0604020202020204" pitchFamily="34" charset="0"/>
                <a:cs typeface="Arial" panose="020B0604020202020204" pitchFamily="34" charset="0"/>
              </a:rPr>
              <a:t>Survey Monkey- Qualtrics</a:t>
            </a:r>
            <a:br>
              <a:rPr lang="en-GB" sz="3600" b="1" dirty="0">
                <a:latin typeface="Arial" panose="020B060402020202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BCD5F1A-0DFF-4F49-9788-ED0DBF6BB177}"/>
              </a:ext>
            </a:extLst>
          </p:cNvPr>
          <p:cNvSpPr/>
          <p:nvPr/>
        </p:nvSpPr>
        <p:spPr>
          <a:xfrm>
            <a:off x="4572000" y="950967"/>
            <a:ext cx="3706428" cy="523220"/>
          </a:xfrm>
          <a:prstGeom prst="rect">
            <a:avLst/>
          </a:prstGeom>
        </p:spPr>
        <p:txBody>
          <a:bodyPr wrap="square">
            <a:spAutoFit/>
          </a:bodyPr>
          <a:lstStyle/>
          <a:p>
            <a:r>
              <a:rPr lang="en-GB" sz="2800" b="1" dirty="0">
                <a:latin typeface="Century Gothic" panose="020B0502020202020204" pitchFamily="34" charset="0"/>
              </a:rPr>
              <a:t>Benefits:</a:t>
            </a:r>
          </a:p>
        </p:txBody>
      </p:sp>
      <p:sp>
        <p:nvSpPr>
          <p:cNvPr id="5" name="Rectangle 4">
            <a:extLst>
              <a:ext uri="{FF2B5EF4-FFF2-40B4-BE49-F238E27FC236}">
                <a16:creationId xmlns:a16="http://schemas.microsoft.com/office/drawing/2014/main" id="{CE0A159D-E00A-4D64-988A-5CBBCE3D1AD8}"/>
              </a:ext>
            </a:extLst>
          </p:cNvPr>
          <p:cNvSpPr/>
          <p:nvPr/>
        </p:nvSpPr>
        <p:spPr>
          <a:xfrm>
            <a:off x="4579997" y="1623483"/>
            <a:ext cx="4368694" cy="3785652"/>
          </a:xfrm>
          <a:prstGeom prst="rect">
            <a:avLst/>
          </a:prstGeom>
        </p:spPr>
        <p:txBody>
          <a:bodyPr wrap="square">
            <a:spAutoFit/>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Directory- of our customers</a:t>
            </a:r>
          </a:p>
          <a:p>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Embedded data allows targeting &amp; segmentation</a:t>
            </a:r>
          </a:p>
          <a:p>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“Survey Fatigue” functionality ( we won’t bombard customers anymore)</a:t>
            </a:r>
          </a:p>
          <a:p>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Fully GDRP compliant built in easy to use opt out</a:t>
            </a:r>
          </a:p>
          <a:p>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Sophisticated dashboards</a:t>
            </a:r>
          </a:p>
          <a:p>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Ability to automate reports</a:t>
            </a:r>
          </a:p>
          <a:p>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Ease of use has meant that we are contacting customers in a more timely manner</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Ability to send follow up’s &amp; a reminder</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Customisation, i.e. the ability to tailor messages i.e. Dear Mrs Smith…</a:t>
            </a:r>
          </a:p>
        </p:txBody>
      </p:sp>
    </p:spTree>
    <p:extLst>
      <p:ext uri="{BB962C8B-B14F-4D97-AF65-F5344CB8AC3E}">
        <p14:creationId xmlns:p14="http://schemas.microsoft.com/office/powerpoint/2010/main" val="1107843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r="3037"/>
          <a:stretch/>
        </p:blipFill>
        <p:spPr>
          <a:xfrm>
            <a:off x="0" y="148177"/>
            <a:ext cx="9144000" cy="6858000"/>
          </a:xfrm>
          <a:prstGeom prst="rect">
            <a:avLst/>
          </a:prstGeom>
        </p:spPr>
      </p:pic>
      <p:sp>
        <p:nvSpPr>
          <p:cNvPr id="2" name="Rectangle 1">
            <a:extLst>
              <a:ext uri="{FF2B5EF4-FFF2-40B4-BE49-F238E27FC236}">
                <a16:creationId xmlns:a16="http://schemas.microsoft.com/office/drawing/2014/main" id="{FEBC7C5E-9303-4930-8213-29FCC6C55170}"/>
              </a:ext>
            </a:extLst>
          </p:cNvPr>
          <p:cNvSpPr/>
          <p:nvPr/>
        </p:nvSpPr>
        <p:spPr>
          <a:xfrm>
            <a:off x="300277" y="181538"/>
            <a:ext cx="3365024" cy="646331"/>
          </a:xfrm>
          <a:prstGeom prst="rect">
            <a:avLst/>
          </a:prstGeom>
        </p:spPr>
        <p:txBody>
          <a:bodyPr wrap="none">
            <a:spAutoFit/>
          </a:bodyPr>
          <a:lstStyle/>
          <a:p>
            <a:r>
              <a:rPr lang="en-GB" sz="3600" b="1" dirty="0">
                <a:latin typeface="Arial" panose="020B0604020202020204" pitchFamily="34" charset="0"/>
                <a:cs typeface="Arial" panose="020B0604020202020204" pitchFamily="34" charset="0"/>
              </a:rPr>
              <a:t>Early Findings</a:t>
            </a:r>
            <a:endParaRPr lang="en-GB" sz="3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BCF1999-295A-4E99-AA2D-63D6CA59F7D2}"/>
              </a:ext>
            </a:extLst>
          </p:cNvPr>
          <p:cNvSpPr/>
          <p:nvPr/>
        </p:nvSpPr>
        <p:spPr>
          <a:xfrm>
            <a:off x="381740" y="1882066"/>
            <a:ext cx="6476260" cy="3108543"/>
          </a:xfrm>
          <a:prstGeom prst="rect">
            <a:avLst/>
          </a:prstGeom>
        </p:spPr>
        <p:txBody>
          <a:bodyPr wrap="square">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Response rates higher using email compared to </a:t>
            </a:r>
            <a:r>
              <a:rPr lang="en-GB" sz="1400" dirty="0" err="1">
                <a:latin typeface="Arial" panose="020B0604020202020204" pitchFamily="34" charset="0"/>
                <a:cs typeface="Arial" panose="020B0604020202020204" pitchFamily="34" charset="0"/>
              </a:rPr>
              <a:t>sms</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Embedded Data allows us to see satisfaction split by various factors i.e. tenure or location</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Seasonality: highest response to  a monthly campaign was  to the Grounds Maintenance Survey.</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Need to ensure that we aren’t excluding any segments i.e. have some telephone or paper surveys to ensure representation from non-digital customers</a:t>
            </a:r>
          </a:p>
        </p:txBody>
      </p:sp>
    </p:spTree>
    <p:extLst>
      <p:ext uri="{BB962C8B-B14F-4D97-AF65-F5344CB8AC3E}">
        <p14:creationId xmlns:p14="http://schemas.microsoft.com/office/powerpoint/2010/main" val="1602680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17842" t="3859" r="981"/>
          <a:stretch/>
        </p:blipFill>
        <p:spPr>
          <a:xfrm>
            <a:off x="-471638" y="0"/>
            <a:ext cx="9615639" cy="7211728"/>
          </a:xfrm>
          <a:prstGeom prst="rect">
            <a:avLst/>
          </a:prstGeom>
        </p:spPr>
      </p:pic>
      <p:sp>
        <p:nvSpPr>
          <p:cNvPr id="2" name="Rectangle 1">
            <a:extLst>
              <a:ext uri="{FF2B5EF4-FFF2-40B4-BE49-F238E27FC236}">
                <a16:creationId xmlns:a16="http://schemas.microsoft.com/office/drawing/2014/main" id="{F67CD3C3-DD52-4ECF-948C-AF220C1BD3C5}"/>
              </a:ext>
            </a:extLst>
          </p:cNvPr>
          <p:cNvSpPr/>
          <p:nvPr/>
        </p:nvSpPr>
        <p:spPr>
          <a:xfrm>
            <a:off x="209536" y="208171"/>
            <a:ext cx="2569934" cy="646331"/>
          </a:xfrm>
          <a:prstGeom prst="rect">
            <a:avLst/>
          </a:prstGeom>
        </p:spPr>
        <p:txBody>
          <a:bodyPr wrap="none">
            <a:spAutoFit/>
          </a:bodyPr>
          <a:lstStyle/>
          <a:p>
            <a:r>
              <a:rPr lang="en-GB" sz="3600" b="1" dirty="0">
                <a:latin typeface="Arial" panose="020B0604020202020204" pitchFamily="34" charset="0"/>
                <a:cs typeface="Arial" panose="020B0604020202020204" pitchFamily="34" charset="0"/>
              </a:rPr>
              <a:t>Next Steps</a:t>
            </a:r>
            <a:endParaRPr lang="en-GB" sz="3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35F5C63-272F-48A2-9D21-13BA16BCF4F2}"/>
              </a:ext>
            </a:extLst>
          </p:cNvPr>
          <p:cNvSpPr/>
          <p:nvPr/>
        </p:nvSpPr>
        <p:spPr>
          <a:xfrm>
            <a:off x="1" y="854503"/>
            <a:ext cx="8662736" cy="2677656"/>
          </a:xfrm>
          <a:prstGeom prst="rect">
            <a:avLst/>
          </a:prstGeom>
        </p:spPr>
        <p:txBody>
          <a:bodyPr wrap="square">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Sending out a wellbeing deep dive survey; we contributed to the recent HACT “Rethinking Customer Insight” research  &amp; we acknowledge that we need more feedback around “Ongoing Service Experience” &amp; “Calibration” &amp; “Life Satisfaction”.  We will be sending a Quarterly Deep Dive that focuses on gathers this feedback and which has a seasonal theme.</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Explore the possibility to API to core systems to auto generate SMS or email requesting feedback once job is completed i.e. for repairs.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Statistical &amp; Sentiment Analysis to identify themes and culture</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Closing the loop; you said – we did, hope to publish this on the new website to have greater transparency</a:t>
            </a:r>
          </a:p>
        </p:txBody>
      </p:sp>
      <p:pic>
        <p:nvPicPr>
          <p:cNvPr id="5" name="Picture 4">
            <a:extLst>
              <a:ext uri="{FF2B5EF4-FFF2-40B4-BE49-F238E27FC236}">
                <a16:creationId xmlns:a16="http://schemas.microsoft.com/office/drawing/2014/main" id="{61BA1B4A-5E36-4BD6-A0C5-4A97482E58DD}"/>
              </a:ext>
            </a:extLst>
          </p:cNvPr>
          <p:cNvPicPr>
            <a:picLocks noChangeAspect="1"/>
          </p:cNvPicPr>
          <p:nvPr/>
        </p:nvPicPr>
        <p:blipFill>
          <a:blip r:embed="rId3"/>
          <a:stretch>
            <a:fillRect/>
          </a:stretch>
        </p:blipFill>
        <p:spPr>
          <a:xfrm>
            <a:off x="4268125" y="3429000"/>
            <a:ext cx="4307705" cy="2785684"/>
          </a:xfrm>
          <a:prstGeom prst="rect">
            <a:avLst/>
          </a:prstGeom>
        </p:spPr>
      </p:pic>
    </p:spTree>
    <p:extLst>
      <p:ext uri="{BB962C8B-B14F-4D97-AF65-F5344CB8AC3E}">
        <p14:creationId xmlns:p14="http://schemas.microsoft.com/office/powerpoint/2010/main" val="1152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810D-A120-467B-887F-671ABA4A7CD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E6FFCB4-A16D-45A2-A3B8-FC5D14650BE0}"/>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8C6AF70A-05AD-4569-A177-A96BD194301A}"/>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672CF028-30DC-439F-A62F-B7E58F1E44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949" r="5411" b="9455"/>
          <a:stretch/>
        </p:blipFill>
        <p:spPr>
          <a:xfrm>
            <a:off x="0" y="-67661"/>
            <a:ext cx="9215021" cy="6993321"/>
          </a:xfrm>
          <a:prstGeom prst="rect">
            <a:avLst/>
          </a:prstGeom>
        </p:spPr>
      </p:pic>
      <p:graphicFrame>
        <p:nvGraphicFramePr>
          <p:cNvPr id="7" name="Chart 6">
            <a:extLst>
              <a:ext uri="{FF2B5EF4-FFF2-40B4-BE49-F238E27FC236}">
                <a16:creationId xmlns:a16="http://schemas.microsoft.com/office/drawing/2014/main" id="{DBF24605-2510-46D4-94E4-6B3995C358B1}"/>
              </a:ext>
            </a:extLst>
          </p:cNvPr>
          <p:cNvGraphicFramePr>
            <a:graphicFrameLocks/>
          </p:cNvGraphicFramePr>
          <p:nvPr>
            <p:extLst>
              <p:ext uri="{D42A27DB-BD31-4B8C-83A1-F6EECF244321}">
                <p14:modId xmlns:p14="http://schemas.microsoft.com/office/powerpoint/2010/main" val="1860398943"/>
              </p:ext>
            </p:extLst>
          </p:nvPr>
        </p:nvGraphicFramePr>
        <p:xfrm>
          <a:off x="3110930" y="1122639"/>
          <a:ext cx="5358506" cy="268104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D7183DD5-01C9-46CE-B5D7-345D7FA01BA8}"/>
              </a:ext>
            </a:extLst>
          </p:cNvPr>
          <p:cNvSpPr/>
          <p:nvPr/>
        </p:nvSpPr>
        <p:spPr>
          <a:xfrm>
            <a:off x="217150" y="333092"/>
            <a:ext cx="3621504" cy="646331"/>
          </a:xfrm>
          <a:prstGeom prst="rect">
            <a:avLst/>
          </a:prstGeom>
        </p:spPr>
        <p:txBody>
          <a:bodyPr wrap="none">
            <a:spAutoFit/>
          </a:bodyPr>
          <a:lstStyle/>
          <a:p>
            <a:r>
              <a:rPr lang="en-GB" sz="3600" b="1" dirty="0">
                <a:latin typeface="Arial" panose="020B0604020202020204" pitchFamily="34" charset="0"/>
                <a:cs typeface="Arial" panose="020B0604020202020204" pitchFamily="34" charset="0"/>
              </a:rPr>
              <a:t>Response rates</a:t>
            </a:r>
            <a:endParaRPr lang="en-GB" sz="3600" dirty="0">
              <a:latin typeface="Arial" panose="020B0604020202020204" pitchFamily="34" charset="0"/>
              <a:cs typeface="Arial" panose="020B0604020202020204" pitchFamily="34" charset="0"/>
            </a:endParaRPr>
          </a:p>
        </p:txBody>
      </p:sp>
      <p:sp>
        <p:nvSpPr>
          <p:cNvPr id="9" name="Arrow: Down 8">
            <a:extLst>
              <a:ext uri="{FF2B5EF4-FFF2-40B4-BE49-F238E27FC236}">
                <a16:creationId xmlns:a16="http://schemas.microsoft.com/office/drawing/2014/main" id="{7A2ED545-4EAA-4850-9269-2BFDA3231E9B}"/>
              </a:ext>
            </a:extLst>
          </p:cNvPr>
          <p:cNvSpPr/>
          <p:nvPr/>
        </p:nvSpPr>
        <p:spPr>
          <a:xfrm>
            <a:off x="7386224" y="1786342"/>
            <a:ext cx="106532" cy="4384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B91440D-A388-4B32-8CCC-F404D2EBB420}"/>
              </a:ext>
            </a:extLst>
          </p:cNvPr>
          <p:cNvSpPr txBox="1"/>
          <p:nvPr/>
        </p:nvSpPr>
        <p:spPr>
          <a:xfrm>
            <a:off x="3579781" y="4085712"/>
            <a:ext cx="5045291" cy="2492990"/>
          </a:xfrm>
          <a:prstGeom prst="rect">
            <a:avLst/>
          </a:prstGeom>
          <a:noFill/>
        </p:spPr>
        <p:txBody>
          <a:bodyPr wrap="square" rtlCol="0">
            <a:spAutoFit/>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We are better able to target feedback and are now sending out far fewer digital surveys, prior to Qualtrics we sent as many as 5083 in one month; i.e. to roughly half of our customer base to get 207 responses 4% return rate.</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Our response rate has increased from an average of 4.8% prior to Qualtrics to 11%. </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There is an inbuilt contact frequency functionality which limits the number of surveys a customer is sent.</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With GDPR in mind we are not bombarding our customers; so far we have only received 8 opt outs which is impressive. </a:t>
            </a:r>
          </a:p>
        </p:txBody>
      </p:sp>
    </p:spTree>
    <p:extLst>
      <p:ext uri="{BB962C8B-B14F-4D97-AF65-F5344CB8AC3E}">
        <p14:creationId xmlns:p14="http://schemas.microsoft.com/office/powerpoint/2010/main" val="4290199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1FDB-4DC1-4D81-9B8C-DCB5514158D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9F81429-1600-4D61-B831-B9AFA9479A85}"/>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C2F88955-7E33-477C-9EA0-CD98A4F5F8D1}"/>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BA15ADF0-A139-4F99-A02D-4B6870B5DE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11"/>
          <a:stretch/>
        </p:blipFill>
        <p:spPr>
          <a:xfrm>
            <a:off x="0" y="0"/>
            <a:ext cx="9144000" cy="6858000"/>
          </a:xfrm>
          <a:prstGeom prst="rect">
            <a:avLst/>
          </a:prstGeom>
        </p:spPr>
      </p:pic>
      <p:sp>
        <p:nvSpPr>
          <p:cNvPr id="7" name="Rectangle 6">
            <a:extLst>
              <a:ext uri="{FF2B5EF4-FFF2-40B4-BE49-F238E27FC236}">
                <a16:creationId xmlns:a16="http://schemas.microsoft.com/office/drawing/2014/main" id="{71BA3B01-84F5-405D-BBAA-EC44D1F2601F}"/>
              </a:ext>
            </a:extLst>
          </p:cNvPr>
          <p:cNvSpPr/>
          <p:nvPr/>
        </p:nvSpPr>
        <p:spPr>
          <a:xfrm>
            <a:off x="62144" y="88777"/>
            <a:ext cx="3418569" cy="646331"/>
          </a:xfrm>
          <a:prstGeom prst="rect">
            <a:avLst/>
          </a:prstGeom>
        </p:spPr>
        <p:txBody>
          <a:bodyPr wrap="square">
            <a:spAutoFit/>
          </a:bodyPr>
          <a:lstStyle/>
          <a:p>
            <a:r>
              <a:rPr lang="en-GB" sz="3600" b="1" dirty="0">
                <a:latin typeface="Arial" panose="020B0604020202020204" pitchFamily="34" charset="0"/>
                <a:cs typeface="Arial" panose="020B0604020202020204" pitchFamily="34" charset="0"/>
              </a:rPr>
              <a:t>Dashboards</a:t>
            </a:r>
            <a:endParaRPr lang="en-GB" sz="36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BB8602C-69D5-4F74-B417-DFD620687573}"/>
              </a:ext>
            </a:extLst>
          </p:cNvPr>
          <p:cNvSpPr/>
          <p:nvPr/>
        </p:nvSpPr>
        <p:spPr>
          <a:xfrm>
            <a:off x="62144" y="4136230"/>
            <a:ext cx="7270812" cy="2893100"/>
          </a:xfrm>
          <a:prstGeom prst="rect">
            <a:avLst/>
          </a:prstGeom>
        </p:spPr>
        <p:txBody>
          <a:bodyPr wrap="square">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We are able to quickly benchmark services internally</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With NPS ( our toughest Metric) it is  Grounds Maintenance who have received the lowest score -59.1, this is followed by Mobile Cleaning and then the Hub.  There has been a plan of action by clean start to schedule works and to communicate areas of maintenance that are not our responsibility and this seems to be getting through as the score is heading in the right direction.  However the focused work in the contact centre is clearly paying off as this is rising.</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We use the customer comments to understand the customers views and these are shared with each business area monthly with any customers who require a follow-up are flagged.</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192DA7C-CCFC-4F99-8C0D-1EB4078A216A}"/>
              </a:ext>
            </a:extLst>
          </p:cNvPr>
          <p:cNvPicPr>
            <a:picLocks noChangeAspect="1"/>
          </p:cNvPicPr>
          <p:nvPr/>
        </p:nvPicPr>
        <p:blipFill>
          <a:blip r:embed="rId3"/>
          <a:stretch>
            <a:fillRect/>
          </a:stretch>
        </p:blipFill>
        <p:spPr>
          <a:xfrm>
            <a:off x="0" y="1394928"/>
            <a:ext cx="9144000" cy="2606366"/>
          </a:xfrm>
          <a:prstGeom prst="rect">
            <a:avLst/>
          </a:prstGeom>
        </p:spPr>
      </p:pic>
      <p:sp>
        <p:nvSpPr>
          <p:cNvPr id="13" name="TextBox 12">
            <a:extLst>
              <a:ext uri="{FF2B5EF4-FFF2-40B4-BE49-F238E27FC236}">
                <a16:creationId xmlns:a16="http://schemas.microsoft.com/office/drawing/2014/main" id="{96AB2E56-7227-4D0E-BCBF-9D3FB3ACA088}"/>
              </a:ext>
            </a:extLst>
          </p:cNvPr>
          <p:cNvSpPr txBox="1"/>
          <p:nvPr/>
        </p:nvSpPr>
        <p:spPr>
          <a:xfrm>
            <a:off x="0" y="849384"/>
            <a:ext cx="1401417" cy="646331"/>
          </a:xfrm>
          <a:prstGeom prst="rect">
            <a:avLst/>
          </a:prstGeom>
          <a:noFill/>
        </p:spPr>
        <p:txBody>
          <a:bodyPr wrap="square" rtlCol="0">
            <a:spAutoFit/>
          </a:bodyPr>
          <a:lstStyle/>
          <a:p>
            <a:r>
              <a:rPr lang="en-GB" sz="3600" dirty="0"/>
              <a:t>NPS</a:t>
            </a:r>
          </a:p>
        </p:txBody>
      </p:sp>
    </p:spTree>
    <p:extLst>
      <p:ext uri="{BB962C8B-B14F-4D97-AF65-F5344CB8AC3E}">
        <p14:creationId xmlns:p14="http://schemas.microsoft.com/office/powerpoint/2010/main" val="345829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97D5-B809-48FB-B74B-EF4C81D0AC9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13E0DB1-F71E-4584-9C27-E7CD77C381E5}"/>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5D5C9B8C-45DE-439E-A00C-50F0B1530CC1}"/>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B520C2DB-0FEF-4E6F-B8C7-2C3D64EBE1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11"/>
          <a:stretch/>
        </p:blipFill>
        <p:spPr>
          <a:xfrm>
            <a:off x="0" y="0"/>
            <a:ext cx="9144000" cy="6858000"/>
          </a:xfrm>
          <a:prstGeom prst="rect">
            <a:avLst/>
          </a:prstGeom>
        </p:spPr>
      </p:pic>
      <p:sp>
        <p:nvSpPr>
          <p:cNvPr id="8" name="TextBox 7">
            <a:extLst>
              <a:ext uri="{FF2B5EF4-FFF2-40B4-BE49-F238E27FC236}">
                <a16:creationId xmlns:a16="http://schemas.microsoft.com/office/drawing/2014/main" id="{9B1103D8-EB83-4C6B-AA76-9C9E02D5C87A}"/>
              </a:ext>
            </a:extLst>
          </p:cNvPr>
          <p:cNvSpPr txBox="1"/>
          <p:nvPr/>
        </p:nvSpPr>
        <p:spPr>
          <a:xfrm>
            <a:off x="413886" y="3831427"/>
            <a:ext cx="7706384" cy="2031325"/>
          </a:xfrm>
          <a:prstGeom prst="rect">
            <a:avLst/>
          </a:prstGeom>
          <a:noFill/>
        </p:spPr>
        <p:txBody>
          <a:bodyPr wrap="square" rtlCol="0">
            <a:spAutoFit/>
          </a:bodyPr>
          <a:lstStyle/>
          <a:p>
            <a:pPr marL="285750" indent="-285750">
              <a:buFont typeface="Arial" panose="020B0604020202020204" pitchFamily="34" charset="0"/>
              <a:buChar char="•"/>
            </a:pPr>
            <a:r>
              <a:rPr lang="en-GB" dirty="0"/>
              <a:t>We have action plans in place to increase satisfaction with our lower scoring departments.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have excellent satisfaction with our Independent Living services. </a:t>
            </a:r>
          </a:p>
          <a:p>
            <a:endParaRPr lang="en-GB" dirty="0"/>
          </a:p>
          <a:p>
            <a:pPr marL="285750" indent="-285750">
              <a:buFont typeface="Arial" panose="020B0604020202020204" pitchFamily="34" charset="0"/>
              <a:buChar char="•"/>
            </a:pPr>
            <a:r>
              <a:rPr lang="en-GB" dirty="0"/>
              <a:t>Work is underway to understand how we benchmark against other                    similar providers.</a:t>
            </a:r>
          </a:p>
        </p:txBody>
      </p:sp>
      <p:pic>
        <p:nvPicPr>
          <p:cNvPr id="9" name="Picture 8">
            <a:extLst>
              <a:ext uri="{FF2B5EF4-FFF2-40B4-BE49-F238E27FC236}">
                <a16:creationId xmlns:a16="http://schemas.microsoft.com/office/drawing/2014/main" id="{185904E1-678E-4FD5-9626-E1C230859B68}"/>
              </a:ext>
            </a:extLst>
          </p:cNvPr>
          <p:cNvPicPr>
            <a:picLocks noChangeAspect="1"/>
          </p:cNvPicPr>
          <p:nvPr/>
        </p:nvPicPr>
        <p:blipFill>
          <a:blip r:embed="rId3"/>
          <a:stretch>
            <a:fillRect/>
          </a:stretch>
        </p:blipFill>
        <p:spPr>
          <a:xfrm>
            <a:off x="-57150" y="1027907"/>
            <a:ext cx="9201150" cy="2638734"/>
          </a:xfrm>
          <a:prstGeom prst="rect">
            <a:avLst/>
          </a:prstGeom>
        </p:spPr>
      </p:pic>
      <p:sp>
        <p:nvSpPr>
          <p:cNvPr id="10" name="TextBox 9">
            <a:extLst>
              <a:ext uri="{FF2B5EF4-FFF2-40B4-BE49-F238E27FC236}">
                <a16:creationId xmlns:a16="http://schemas.microsoft.com/office/drawing/2014/main" id="{48348337-2C6C-4089-BF33-DD2E5034C28D}"/>
              </a:ext>
            </a:extLst>
          </p:cNvPr>
          <p:cNvSpPr txBox="1"/>
          <p:nvPr/>
        </p:nvSpPr>
        <p:spPr>
          <a:xfrm>
            <a:off x="275207" y="248478"/>
            <a:ext cx="5081984" cy="646331"/>
          </a:xfrm>
          <a:prstGeom prst="rect">
            <a:avLst/>
          </a:prstGeom>
          <a:noFill/>
        </p:spPr>
        <p:txBody>
          <a:bodyPr wrap="square" rtlCol="0">
            <a:spAutoFit/>
          </a:bodyPr>
          <a:lstStyle/>
          <a:p>
            <a:r>
              <a:rPr lang="en-GB" sz="3600" dirty="0"/>
              <a:t>Customer Satisfaction</a:t>
            </a:r>
          </a:p>
        </p:txBody>
      </p:sp>
    </p:spTree>
    <p:extLst>
      <p:ext uri="{BB962C8B-B14F-4D97-AF65-F5344CB8AC3E}">
        <p14:creationId xmlns:p14="http://schemas.microsoft.com/office/powerpoint/2010/main" val="2281250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45DAA-14C2-44A0-BC77-BA04A4ABCE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11"/>
          <a:stretch/>
        </p:blipFill>
        <p:spPr>
          <a:xfrm>
            <a:off x="0" y="0"/>
            <a:ext cx="9144000" cy="6858000"/>
          </a:xfrm>
          <a:prstGeom prst="rect">
            <a:avLst/>
          </a:prstGeom>
        </p:spPr>
      </p:pic>
      <p:sp>
        <p:nvSpPr>
          <p:cNvPr id="5" name="Rectangle 4">
            <a:extLst>
              <a:ext uri="{FF2B5EF4-FFF2-40B4-BE49-F238E27FC236}">
                <a16:creationId xmlns:a16="http://schemas.microsoft.com/office/drawing/2014/main" id="{48F0E664-F832-4FD2-91CA-3EF1527D74FF}"/>
              </a:ext>
            </a:extLst>
          </p:cNvPr>
          <p:cNvSpPr/>
          <p:nvPr/>
        </p:nvSpPr>
        <p:spPr>
          <a:xfrm>
            <a:off x="350014" y="4050126"/>
            <a:ext cx="6647552" cy="3139321"/>
          </a:xfrm>
          <a:prstGeom prst="rect">
            <a:avLst/>
          </a:prstGeom>
        </p:spPr>
        <p:txBody>
          <a:bodyPr wrap="square">
            <a:spAutoFit/>
          </a:bodyPr>
          <a:lstStyle/>
          <a:p>
            <a:pPr marL="285750" indent="-285750">
              <a:buFont typeface="Arial" panose="020B0604020202020204" pitchFamily="34" charset="0"/>
              <a:buChar char="•"/>
            </a:pPr>
            <a:r>
              <a:rPr lang="en-GB" dirty="0"/>
              <a:t>With the addition of embedded data we can now look for trends around which groups are most dissatisfied.  As you can see we have work to do with our leaseholders whereas our IL residents find transacting with us easier than their Landlord counterparts.</a:t>
            </a:r>
          </a:p>
          <a:p>
            <a:endParaRPr lang="en-GB" dirty="0"/>
          </a:p>
          <a:p>
            <a:pPr marL="285750" indent="-285750">
              <a:buFont typeface="Arial" panose="020B0604020202020204" pitchFamily="34" charset="0"/>
              <a:buChar char="•"/>
            </a:pPr>
            <a:r>
              <a:rPr lang="en-GB" dirty="0"/>
              <a:t>Once we have a critical mass of data we can use it to understand if there are issues based on geography, ethnicity or age etc.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split presents a truer picture as each customer is categorised in to the above groups for each survey/ service area.</a:t>
            </a:r>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6F315C97-F31A-489A-92FF-306A34054243}"/>
              </a:ext>
            </a:extLst>
          </p:cNvPr>
          <p:cNvPicPr>
            <a:picLocks noChangeAspect="1"/>
          </p:cNvPicPr>
          <p:nvPr/>
        </p:nvPicPr>
        <p:blipFill rotWithShape="1">
          <a:blip r:embed="rId3"/>
          <a:srcRect t="-1231"/>
          <a:stretch/>
        </p:blipFill>
        <p:spPr>
          <a:xfrm>
            <a:off x="0" y="1143287"/>
            <a:ext cx="9144000" cy="2502216"/>
          </a:xfrm>
          <a:prstGeom prst="rect">
            <a:avLst/>
          </a:prstGeom>
        </p:spPr>
      </p:pic>
      <p:sp>
        <p:nvSpPr>
          <p:cNvPr id="7" name="TextBox 6">
            <a:extLst>
              <a:ext uri="{FF2B5EF4-FFF2-40B4-BE49-F238E27FC236}">
                <a16:creationId xmlns:a16="http://schemas.microsoft.com/office/drawing/2014/main" id="{23D3870F-468B-4574-AAE4-07CC4DF653FF}"/>
              </a:ext>
            </a:extLst>
          </p:cNvPr>
          <p:cNvSpPr txBox="1"/>
          <p:nvPr/>
        </p:nvSpPr>
        <p:spPr>
          <a:xfrm>
            <a:off x="244136" y="248478"/>
            <a:ext cx="3900481" cy="646331"/>
          </a:xfrm>
          <a:prstGeom prst="rect">
            <a:avLst/>
          </a:prstGeom>
          <a:noFill/>
        </p:spPr>
        <p:txBody>
          <a:bodyPr wrap="square" rtlCol="0">
            <a:spAutoFit/>
          </a:bodyPr>
          <a:lstStyle/>
          <a:p>
            <a:r>
              <a:rPr lang="en-GB" sz="3600" dirty="0"/>
              <a:t>Customer Effort</a:t>
            </a:r>
          </a:p>
        </p:txBody>
      </p:sp>
    </p:spTree>
    <p:extLst>
      <p:ext uri="{BB962C8B-B14F-4D97-AF65-F5344CB8AC3E}">
        <p14:creationId xmlns:p14="http://schemas.microsoft.com/office/powerpoint/2010/main" val="3144910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45DAA-14C2-44A0-BC77-BA04A4ABCE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11"/>
          <a:stretch/>
        </p:blipFill>
        <p:spPr>
          <a:xfrm>
            <a:off x="0" y="0"/>
            <a:ext cx="9144000" cy="6858000"/>
          </a:xfrm>
          <a:prstGeom prst="rect">
            <a:avLst/>
          </a:prstGeom>
        </p:spPr>
      </p:pic>
      <p:sp>
        <p:nvSpPr>
          <p:cNvPr id="5" name="Rectangle 4">
            <a:extLst>
              <a:ext uri="{FF2B5EF4-FFF2-40B4-BE49-F238E27FC236}">
                <a16:creationId xmlns:a16="http://schemas.microsoft.com/office/drawing/2014/main" id="{48F0E664-F832-4FD2-91CA-3EF1527D74FF}"/>
              </a:ext>
            </a:extLst>
          </p:cNvPr>
          <p:cNvSpPr/>
          <p:nvPr/>
        </p:nvSpPr>
        <p:spPr>
          <a:xfrm>
            <a:off x="244135" y="1143287"/>
            <a:ext cx="8730899" cy="369332"/>
          </a:xfrm>
          <a:prstGeom prst="rect">
            <a:avLst/>
          </a:prstGeom>
        </p:spPr>
        <p:txBody>
          <a:bodyPr wrap="square">
            <a:spAutoFit/>
          </a:bodyPr>
          <a:lstStyle/>
          <a:p>
            <a:pPr marL="285750" indent="-28575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23D3870F-468B-4574-AAE4-07CC4DF653FF}"/>
              </a:ext>
            </a:extLst>
          </p:cNvPr>
          <p:cNvSpPr txBox="1"/>
          <p:nvPr/>
        </p:nvSpPr>
        <p:spPr>
          <a:xfrm>
            <a:off x="244136" y="248478"/>
            <a:ext cx="7100881" cy="646331"/>
          </a:xfrm>
          <a:prstGeom prst="rect">
            <a:avLst/>
          </a:prstGeom>
          <a:noFill/>
        </p:spPr>
        <p:txBody>
          <a:bodyPr wrap="square" rtlCol="0">
            <a:spAutoFit/>
          </a:bodyPr>
          <a:lstStyle/>
          <a:p>
            <a:r>
              <a:rPr lang="en-GB" sz="3600" dirty="0"/>
              <a:t>Customer Verbatim Comments</a:t>
            </a:r>
          </a:p>
        </p:txBody>
      </p:sp>
      <p:sp>
        <p:nvSpPr>
          <p:cNvPr id="2" name="TextBox 1">
            <a:extLst>
              <a:ext uri="{FF2B5EF4-FFF2-40B4-BE49-F238E27FC236}">
                <a16:creationId xmlns:a16="http://schemas.microsoft.com/office/drawing/2014/main" id="{2C925840-D746-4DDA-83B6-782E1735DD0F}"/>
              </a:ext>
            </a:extLst>
          </p:cNvPr>
          <p:cNvSpPr txBox="1"/>
          <p:nvPr/>
        </p:nvSpPr>
        <p:spPr>
          <a:xfrm>
            <a:off x="244135" y="894809"/>
            <a:ext cx="8094794" cy="5355312"/>
          </a:xfrm>
          <a:prstGeom prst="rect">
            <a:avLst/>
          </a:prstGeom>
          <a:noFill/>
        </p:spPr>
        <p:txBody>
          <a:bodyPr wrap="square" rtlCol="0">
            <a:spAutoFit/>
          </a:bodyPr>
          <a:lstStyle/>
          <a:p>
            <a:r>
              <a:rPr lang="en-GB" dirty="0"/>
              <a:t> Grounds Maintenance Detractor: </a:t>
            </a:r>
            <a:r>
              <a:rPr lang="en-GB" dirty="0">
                <a:solidFill>
                  <a:srgbClr val="C00000"/>
                </a:solidFill>
              </a:rPr>
              <a:t>“</a:t>
            </a:r>
            <a:r>
              <a:rPr lang="en-GB" i="1" dirty="0">
                <a:solidFill>
                  <a:srgbClr val="C00000"/>
                </a:solidFill>
              </a:rPr>
              <a:t>Lawns cut too short, ride on mower churns up the grass leaving bald patches of mud, can't recall last time the outside of the windows were cleaned in the communal areas and on the upper floors of the flats where standard window cleaner can not reach, gutters need clearing badly as grass and plants growing in them, several of the drainpipes leak from half way up the outer side of the building, several of the grids are blocked for the drainpipes in residents balcony's on the ground floors so they flood</a:t>
            </a:r>
            <a:r>
              <a:rPr lang="en-GB" dirty="0">
                <a:solidFill>
                  <a:srgbClr val="C00000"/>
                </a:solidFill>
              </a:rPr>
              <a:t>”</a:t>
            </a:r>
          </a:p>
          <a:p>
            <a:endParaRPr lang="en-GB" dirty="0"/>
          </a:p>
          <a:p>
            <a:r>
              <a:rPr lang="en-GB" dirty="0"/>
              <a:t>Grounds Maintenance Promoter: </a:t>
            </a:r>
            <a:r>
              <a:rPr lang="en-GB" dirty="0">
                <a:solidFill>
                  <a:schemeClr val="accent6">
                    <a:lumMod val="75000"/>
                  </a:schemeClr>
                </a:solidFill>
              </a:rPr>
              <a:t>“</a:t>
            </a:r>
            <a:r>
              <a:rPr lang="en-GB" i="1" dirty="0">
                <a:solidFill>
                  <a:schemeClr val="accent6">
                    <a:lumMod val="75000"/>
                  </a:schemeClr>
                </a:solidFill>
              </a:rPr>
              <a:t>The flats are always kept in good condition and they are really quick to respond to any problems.”</a:t>
            </a:r>
          </a:p>
          <a:p>
            <a:endParaRPr lang="en-GB" i="1" dirty="0">
              <a:solidFill>
                <a:schemeClr val="accent6">
                  <a:lumMod val="75000"/>
                </a:schemeClr>
              </a:solidFill>
            </a:endParaRPr>
          </a:p>
          <a:p>
            <a:endParaRPr lang="en-GB" i="1" dirty="0"/>
          </a:p>
          <a:p>
            <a:r>
              <a:rPr lang="en-GB" dirty="0"/>
              <a:t>Sign Up &amp; Voids Detractor</a:t>
            </a:r>
            <a:r>
              <a:rPr lang="en-GB" i="1" dirty="0"/>
              <a:t>: </a:t>
            </a:r>
            <a:r>
              <a:rPr lang="en-GB" i="1" dirty="0">
                <a:solidFill>
                  <a:srgbClr val="C00000"/>
                </a:solidFill>
              </a:rPr>
              <a:t>“There was tea stains on the white woodwork, there were bits all over the floor, remainders of carpet and tool bits. There was a lot of brick or wood dust all over the floors. There were outstanding areas that needed plastering that were not done.”  </a:t>
            </a:r>
          </a:p>
          <a:p>
            <a:endParaRPr lang="en-GB" i="1" dirty="0"/>
          </a:p>
          <a:p>
            <a:r>
              <a:rPr lang="en-GB" dirty="0"/>
              <a:t>Sign Up &amp; Voids Promoter: </a:t>
            </a:r>
            <a:r>
              <a:rPr lang="en-GB" dirty="0">
                <a:solidFill>
                  <a:schemeClr val="accent6">
                    <a:lumMod val="75000"/>
                  </a:schemeClr>
                </a:solidFill>
              </a:rPr>
              <a:t>“</a:t>
            </a:r>
            <a:r>
              <a:rPr lang="en-GB" i="1" dirty="0">
                <a:solidFill>
                  <a:schemeClr val="accent6">
                    <a:lumMod val="75000"/>
                  </a:schemeClr>
                </a:solidFill>
              </a:rPr>
              <a:t>Sign up process was so easy and my new home is excellent”. </a:t>
            </a:r>
          </a:p>
        </p:txBody>
      </p:sp>
    </p:spTree>
    <p:extLst>
      <p:ext uri="{BB962C8B-B14F-4D97-AF65-F5344CB8AC3E}">
        <p14:creationId xmlns:p14="http://schemas.microsoft.com/office/powerpoint/2010/main" val="10258936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1172</TotalTime>
  <Words>1403</Words>
  <Application>Microsoft Office PowerPoint</Application>
  <PresentationFormat>On-screen Show (4:3)</PresentationFormat>
  <Paragraphs>126</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sean@studionorth.co.uk</dc:creator>
  <cp:lastModifiedBy>Agatha Lawton-Cooper</cp:lastModifiedBy>
  <cp:revision>74</cp:revision>
  <dcterms:created xsi:type="dcterms:W3CDTF">2017-11-16T10:38:06Z</dcterms:created>
  <dcterms:modified xsi:type="dcterms:W3CDTF">2018-08-31T13:11:30Z</dcterms:modified>
</cp:coreProperties>
</file>