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50504" autoAdjust="0"/>
  </p:normalViewPr>
  <p:slideViewPr>
    <p:cSldViewPr snapToGrid="0">
      <p:cViewPr varScale="1">
        <p:scale>
          <a:sx n="47" d="100"/>
          <a:sy n="47" d="100"/>
        </p:scale>
        <p:origin x="222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8FFF8-DB8B-42B9-90D8-B6C336EE67B6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F1122-921B-429C-80F9-618DCFDD9D9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774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5F1122-921B-429C-80F9-618DCFDD9D9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472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Provide tenants with </a:t>
            </a:r>
            <a:r>
              <a:rPr lang="en-GB" dirty="0">
                <a:solidFill>
                  <a:srgbClr val="FF0000"/>
                </a:solidFill>
              </a:rPr>
              <a:t>informatio</a:t>
            </a:r>
            <a:r>
              <a:rPr lang="en-GB" dirty="0">
                <a:solidFill>
                  <a:srgbClr val="7030A0"/>
                </a:solidFill>
              </a:rPr>
              <a:t>n</a:t>
            </a:r>
            <a:r>
              <a:rPr lang="en-GB" dirty="0"/>
              <a:t> to </a:t>
            </a:r>
            <a:r>
              <a:rPr lang="en-GB" dirty="0">
                <a:solidFill>
                  <a:srgbClr val="7030A0"/>
                </a:solidFill>
              </a:rPr>
              <a:t>help them understand </a:t>
            </a:r>
            <a:r>
              <a:rPr lang="en-GB" dirty="0"/>
              <a:t>the layers of protection to keep them safe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7030A0"/>
                </a:solidFill>
              </a:rPr>
              <a:t>Access </a:t>
            </a:r>
            <a:r>
              <a:rPr lang="en-GB" dirty="0">
                <a:solidFill>
                  <a:srgbClr val="FF0000"/>
                </a:solidFill>
              </a:rPr>
              <a:t>information</a:t>
            </a: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dirty="0"/>
              <a:t>- fire risk assessments, documents, maintenance relating to home safety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7030A0"/>
                </a:solidFill>
              </a:rPr>
              <a:t>Resident Engagement Strategy </a:t>
            </a:r>
            <a:r>
              <a:rPr lang="en-GB" dirty="0"/>
              <a:t>– </a:t>
            </a:r>
            <a:r>
              <a:rPr lang="en-GB" dirty="0">
                <a:solidFill>
                  <a:srgbClr val="FF0000"/>
                </a:solidFill>
              </a:rPr>
              <a:t>transparency</a:t>
            </a:r>
            <a:r>
              <a:rPr lang="en-GB" dirty="0"/>
              <a:t> and partnership and how the duty holder will inform them of rights and responsibilities and involve them in decision making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Government should </a:t>
            </a:r>
            <a:r>
              <a:rPr lang="en-GB" dirty="0">
                <a:solidFill>
                  <a:srgbClr val="7030A0"/>
                </a:solidFill>
              </a:rPr>
              <a:t>fund local and national </a:t>
            </a:r>
            <a:r>
              <a:rPr lang="en-GB" dirty="0">
                <a:solidFill>
                  <a:srgbClr val="FF0000"/>
                </a:solidFill>
              </a:rPr>
              <a:t>guidance</a:t>
            </a: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dirty="0"/>
              <a:t>to develop a culture of effective resident engagement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Each recommendation suggests 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….Relevance to all tenures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…Narrative  includes access to information for vulnerable tenants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…Tenant in decision making on works to blocks and collaboration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…Contact details of duty holder/building safety manager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…New Joint Competent Authority – including Fire &amp; rescue, safety officers, Env health and other appropriate regulators</a:t>
            </a:r>
          </a:p>
          <a:p>
            <a:pPr marL="514350" indent="-514350">
              <a:buAutoNum type="arabicPeriod" startAt="5"/>
            </a:pPr>
            <a:r>
              <a:rPr lang="en-GB" dirty="0"/>
              <a:t>Clear </a:t>
            </a:r>
            <a:r>
              <a:rPr lang="en-GB" dirty="0">
                <a:solidFill>
                  <a:srgbClr val="FF0000"/>
                </a:solidFill>
              </a:rPr>
              <a:t>escalation and redress </a:t>
            </a:r>
            <a:r>
              <a:rPr lang="en-GB" dirty="0"/>
              <a:t>route (after internal processes have been completed) if they don’t feel listened to – </a:t>
            </a:r>
            <a:r>
              <a:rPr lang="en-GB" dirty="0">
                <a:solidFill>
                  <a:srgbClr val="7030A0"/>
                </a:solidFill>
              </a:rPr>
              <a:t>an independent body w</a:t>
            </a:r>
            <a:r>
              <a:rPr lang="en-GB" dirty="0"/>
              <a:t>ith access to knowledge, resources and enforcement powers</a:t>
            </a:r>
          </a:p>
          <a:p>
            <a:pPr marL="514350" indent="-514350">
              <a:buAutoNum type="arabicPeriod" startAt="5"/>
            </a:pPr>
            <a:r>
              <a:rPr lang="en-GB" sz="1200" dirty="0"/>
              <a:t>Duty holder should provide residents with </a:t>
            </a:r>
            <a:r>
              <a:rPr lang="en-GB" sz="1200" dirty="0">
                <a:solidFill>
                  <a:srgbClr val="FF0000"/>
                </a:solidFill>
              </a:rPr>
              <a:t>clear information </a:t>
            </a:r>
            <a:r>
              <a:rPr lang="en-GB" sz="1200" dirty="0">
                <a:solidFill>
                  <a:srgbClr val="7030A0"/>
                </a:solidFill>
              </a:rPr>
              <a:t>about their obligations</a:t>
            </a:r>
            <a:r>
              <a:rPr lang="en-GB" sz="1200" dirty="0"/>
              <a:t> in relation to building and fire safety. Residents to ensure their own safety and their neighbours safety.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5F1122-921B-429C-80F9-618DCFDD9D9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993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5F1122-921B-429C-80F9-618DCFDD9D9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60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5F1122-921B-429C-80F9-618DCFDD9D9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643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Regulation review – doubles self referrals and reduced numbers of individual referrals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5F1122-921B-429C-80F9-618DCFDD9D9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623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5F1122-921B-429C-80F9-618DCFDD9D9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694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5F1122-921B-429C-80F9-618DCFDD9D9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07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5B617-CCF3-4EB0-8D49-543A96465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8FDA4-1C06-48FF-B056-548AE417B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D56E4-F377-4865-93F3-B2390D2BD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D40E3-09FB-42B3-A18E-319F8564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DB62C-AB6E-425D-BDA4-B84EA7B8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08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642D-DE41-4240-83F5-DBC7536B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AA25E-FA8A-4733-A980-9DFF1A54C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47BAC-8372-4875-A579-8B83FB309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1B69F-9584-4138-86F4-9664B1B3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EA646-A896-4201-B7FD-03F5A9B1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82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96CCE2-311E-4A84-9A9D-01928471D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5D81B-1DE0-448B-AC02-D27584275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E2CA6-FFA1-4B82-BCAD-D83F35DE6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6DB18-2E1F-491D-90B7-EFAC03AD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5272C-C219-4BF0-808A-9AD20048D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84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41DF-6292-4CC9-AEC0-0239B943C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5F21-96CE-4037-AB37-27A20D2D1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ECDE6-6786-4EEB-8ABD-C6ED398E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4A601-C13F-4324-9F67-876E12EF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ED89E-6F53-4033-BE04-E2EFA487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18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71D04-F5E1-42A4-B214-D8FCE47BD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07153-CE47-4F4B-9BEE-7B6BFDE2D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7CF78-E64E-4EAC-8F96-AA1BCF13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9EFE9-8470-4EC5-AD85-AA09B124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94449-CBAE-4CD8-A812-D2900387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60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A144E-4ABA-4FF6-943C-F56F4CEA5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EA7B7-3305-42A2-BCB7-C6B1A3A4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31C83-72A4-4BE2-A080-8D73E54D7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CC8C5-FC97-4179-A03D-5C286A61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85B60-354A-466C-AFE7-162387005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9E6F1-79C1-435D-A5DB-D5619FBA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35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FB5B0-C25A-4436-AF69-604D0AA0D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DF61A-B4AA-4722-9CF4-CBC0C6106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D6630-A137-460D-BD45-EF389830A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551D6-B6D9-4DCB-9AA3-A7A6286BC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EA890F-49E6-45DF-AFAF-BD49240A8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26193A-72E4-4388-858A-464A97C58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410E1B-BD01-47C0-86C1-E463D83F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B4B318-D9FC-4CF6-AB01-0A61A18CA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74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56ED8-62BD-4E54-9B5E-6B519AA53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ECE01-D10B-422A-B1F4-17BE5574C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BCE57-16C8-4091-8614-3BEAC782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6DB20-420E-4996-AA1B-1B79CB242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63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66C365-8629-49D8-AA64-FE4F8B4A4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68C25-9A79-43D0-AF4D-6C0350EA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8EF19-024D-466B-96EF-B88A96EC0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27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5D9BF-8B64-43C0-9D9D-8658FE501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0C691-C13F-49EF-A722-FEA509DDA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ADC4F-44AE-4112-8202-D65BE8C1C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0DF0A-9EF8-49F3-AA03-1E0F8229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5154D-06EF-4D62-9CE3-B6204A7F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5EB79-A04F-4763-8A93-248F255E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01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5421C-32D5-4E00-8995-B9A216A20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734220-1969-4C9B-85D4-3C4FAC352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7F153-B1B8-4BA9-8FC4-653D935A4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D59A4-BD33-43DF-95C6-E32AD058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1AC65-247F-4277-877C-0F2C7537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9ECE0-29EE-4A34-BC68-A074B3AB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50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91DA6-1BDD-4065-84E4-3F3DEAA06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FB030-AB41-4C61-A439-F98A61E30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CF23B-1722-418E-AD97-CCC2F9772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31F97-B7DE-4B20-8EE5-A7BA666E193D}" type="datetimeFigureOut">
              <a:rPr lang="en-GB" smtClean="0"/>
              <a:t>03/10/2018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35675-1921-4868-B2BD-733111B047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014D5-EF6B-42AD-9923-340F71093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3202-FE25-40AF-B370-3841990F05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86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vonne@tenantadvisor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3C8D-A66A-4278-B220-9CE86FBED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70237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7030A0"/>
                </a:solidFill>
              </a:rPr>
            </a:br>
            <a:br>
              <a:rPr lang="en-GB" b="1" dirty="0">
                <a:solidFill>
                  <a:srgbClr val="7030A0"/>
                </a:solidFill>
              </a:rPr>
            </a:b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Housing Green Paper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Consumer Regulation Review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- what is it asking tenants?</a:t>
            </a:r>
            <a:br>
              <a:rPr lang="en-GB" b="1" dirty="0"/>
            </a:br>
            <a:r>
              <a:rPr lang="en-GB" sz="3100" b="1" dirty="0"/>
              <a:t>Scrutiny.Net</a:t>
            </a:r>
            <a:br>
              <a:rPr lang="en-GB" sz="3100" b="1" dirty="0"/>
            </a:br>
            <a:r>
              <a:rPr lang="en-GB" sz="3100" b="1" dirty="0"/>
              <a:t>4</a:t>
            </a:r>
            <a:r>
              <a:rPr lang="en-GB" sz="3100" b="1" baseline="30000" dirty="0"/>
              <a:t>th</a:t>
            </a:r>
            <a:r>
              <a:rPr lang="en-GB" sz="3100" b="1" dirty="0"/>
              <a:t> October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009B2-E465-4A8D-BA93-EFE703552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8040"/>
            <a:ext cx="9144000" cy="1630680"/>
          </a:xfrm>
        </p:spPr>
        <p:txBody>
          <a:bodyPr/>
          <a:lstStyle/>
          <a:p>
            <a:r>
              <a:rPr lang="en-GB" dirty="0"/>
              <a:t>Yvonne Davies</a:t>
            </a:r>
          </a:p>
          <a:p>
            <a:r>
              <a:rPr lang="en-GB" dirty="0">
                <a:hlinkClick r:id="rId3"/>
              </a:rPr>
              <a:t>Yvonne@tenantadvisor.net</a:t>
            </a:r>
            <a:endParaRPr lang="en-GB" dirty="0"/>
          </a:p>
          <a:p>
            <a:r>
              <a:rPr lang="en-GB" dirty="0"/>
              <a:t>07867974659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67D0A5-5486-4824-9EE3-42B917CA44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793" y="5963920"/>
            <a:ext cx="1592446" cy="75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025F2-8671-4042-B1F6-433E511F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Housing Green Paper Themes 1 and Hackitt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F2F90-80DF-4508-BEC0-20421349D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Decent and Safe Homes </a:t>
            </a:r>
          </a:p>
          <a:p>
            <a:r>
              <a:rPr lang="en-GB" dirty="0"/>
              <a:t>Increase in decant homes standards – safety and energy efficiency</a:t>
            </a:r>
          </a:p>
          <a:p>
            <a:r>
              <a:rPr lang="en-GB" dirty="0"/>
              <a:t>Recommendations in the </a:t>
            </a:r>
            <a:r>
              <a:rPr lang="en-GB" dirty="0">
                <a:solidFill>
                  <a:srgbClr val="7030A0"/>
                </a:solidFill>
              </a:rPr>
              <a:t>Hackitt building regulations review</a:t>
            </a:r>
          </a:p>
          <a:p>
            <a:r>
              <a:rPr lang="en-GB" dirty="0"/>
              <a:t>Trial of options to improve communication and engagement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Hackitt</a:t>
            </a:r>
          </a:p>
          <a:p>
            <a:r>
              <a:rPr lang="en-GB" dirty="0"/>
              <a:t>Tenant information to keep them safe and give them access to risk assessments and maintenance documents</a:t>
            </a:r>
          </a:p>
          <a:p>
            <a:r>
              <a:rPr lang="en-GB" dirty="0"/>
              <a:t>Resident engagement strategy – involvement in decision making, rights and responsibilities during works etc</a:t>
            </a:r>
          </a:p>
          <a:p>
            <a:r>
              <a:rPr lang="en-GB" dirty="0"/>
              <a:t>Local/National guidance on resident engagement to develop a culture</a:t>
            </a:r>
          </a:p>
          <a:p>
            <a:r>
              <a:rPr lang="en-GB" dirty="0"/>
              <a:t>Clear obligations for residents on building safety – tenant and neighbours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96D3CD-C406-416F-AFB9-DDB086A0B4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793" y="5963920"/>
            <a:ext cx="1592446" cy="75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4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2BF5-9BC5-47BB-86FF-29F5E3F1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Housing Green Paper Themes 2 and 3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427AD-EFDC-4D64-9025-01FF33FED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Complaints resolution</a:t>
            </a:r>
          </a:p>
          <a:p>
            <a:r>
              <a:rPr lang="en-GB" dirty="0"/>
              <a:t>Speeding up complaint processes and possible RSH code of practice </a:t>
            </a:r>
            <a:r>
              <a:rPr lang="en-GB" dirty="0">
                <a:solidFill>
                  <a:srgbClr val="7030A0"/>
                </a:solidFill>
              </a:rPr>
              <a:t>– clear escalations from Hackitt</a:t>
            </a:r>
          </a:p>
          <a:p>
            <a:r>
              <a:rPr lang="en-GB" dirty="0"/>
              <a:t>Improved mediation</a:t>
            </a:r>
          </a:p>
          <a:p>
            <a:r>
              <a:rPr lang="en-GB" dirty="0"/>
              <a:t>Awareness of tenant rights</a:t>
            </a:r>
          </a:p>
          <a:p>
            <a:r>
              <a:rPr lang="en-GB" dirty="0"/>
              <a:t>The 8 week rule to get to the Ombudsman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Empowering residents</a:t>
            </a:r>
          </a:p>
          <a:p>
            <a:r>
              <a:rPr lang="en-GB" dirty="0"/>
              <a:t>Provision of landlord KPI data – RSH publication? League Tables?</a:t>
            </a:r>
          </a:p>
          <a:p>
            <a:r>
              <a:rPr lang="en-GB" dirty="0"/>
              <a:t>Possible consideration of this data when allocating money for new build to landlords</a:t>
            </a:r>
          </a:p>
          <a:p>
            <a:r>
              <a:rPr lang="en-GB" dirty="0"/>
              <a:t>Separate call for evidence – consumer standards – </a:t>
            </a:r>
            <a:r>
              <a:rPr lang="en-GB" dirty="0">
                <a:solidFill>
                  <a:srgbClr val="7030A0"/>
                </a:solidFill>
              </a:rPr>
              <a:t>see later slide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88AD41-7C54-4410-874A-17C3D64922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793" y="5963920"/>
            <a:ext cx="1592446" cy="75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4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BA4FC-8D06-4484-8240-D0A8D254C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Housing Green Paper Themes 4 and 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7E86D-A498-4EB6-9362-49B5D89B0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Tackling Stigma – from CIH report</a:t>
            </a:r>
          </a:p>
          <a:p>
            <a:r>
              <a:rPr lang="en-GB" dirty="0"/>
              <a:t>Support from government for community initiatives and events</a:t>
            </a:r>
          </a:p>
          <a:p>
            <a:r>
              <a:rPr lang="en-GB" dirty="0"/>
              <a:t>Greater professionalism in customer service culture</a:t>
            </a:r>
          </a:p>
          <a:p>
            <a:r>
              <a:rPr lang="en-GB" dirty="0"/>
              <a:t>Integrated developments in planning frameworks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More homes and more home ownership  (U Turns)</a:t>
            </a:r>
          </a:p>
          <a:p>
            <a:r>
              <a:rPr lang="en-GB" dirty="0"/>
              <a:t>Separate consultation on RTB</a:t>
            </a:r>
          </a:p>
          <a:p>
            <a:pPr lvl="1"/>
            <a:r>
              <a:rPr lang="en-GB" dirty="0"/>
              <a:t>LAs don’t have to sell off most valuable homes for HA RTB</a:t>
            </a:r>
          </a:p>
          <a:p>
            <a:pPr lvl="1"/>
            <a:r>
              <a:rPr lang="en-GB" dirty="0"/>
              <a:t>Sales receipts to be kept by LAs to spend  on new home provision</a:t>
            </a:r>
          </a:p>
          <a:p>
            <a:r>
              <a:rPr lang="en-GB" dirty="0"/>
              <a:t>Scrapping fixed term tenancies for LA tenants</a:t>
            </a:r>
          </a:p>
          <a:p>
            <a:r>
              <a:rPr lang="en-GB" dirty="0"/>
              <a:t>Retention of lifetime tenancy for those moving due to DV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9414FE-99DC-4E88-8CFF-499188CDA0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793" y="5963920"/>
            <a:ext cx="1592446" cy="75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14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7C9F6-33A2-4155-AD90-CBE7454AD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“Other”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1BC94-EFBE-4E41-84C7-D3988D8FB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5019675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Placeshapers report </a:t>
            </a:r>
            <a:r>
              <a:rPr lang="en-GB" dirty="0"/>
              <a:t>Involvement 2030</a:t>
            </a:r>
          </a:p>
          <a:p>
            <a:pPr lvl="1"/>
            <a:r>
              <a:rPr lang="en-GB" dirty="0"/>
              <a:t>More digital – less meetings – more task and finish – “ digital can be an enabler but also a disabler!</a:t>
            </a:r>
          </a:p>
          <a:p>
            <a:r>
              <a:rPr lang="en-GB" b="1" dirty="0">
                <a:solidFill>
                  <a:srgbClr val="7030A0"/>
                </a:solidFill>
              </a:rPr>
              <a:t>LGA</a:t>
            </a:r>
            <a:r>
              <a:rPr lang="en-GB" dirty="0"/>
              <a:t> – similar exercise with TPAS as Placeshapers</a:t>
            </a:r>
          </a:p>
          <a:p>
            <a:r>
              <a:rPr lang="en-GB" b="1" dirty="0">
                <a:solidFill>
                  <a:srgbClr val="7030A0"/>
                </a:solidFill>
              </a:rPr>
              <a:t>NHF – Transparency Charter – 3 phases</a:t>
            </a:r>
          </a:p>
          <a:p>
            <a:pPr lvl="1"/>
            <a:r>
              <a:rPr lang="en-GB" dirty="0"/>
              <a:t>Phase one - defining what being trusted and accountable means for transparency and accountability , and</a:t>
            </a:r>
          </a:p>
          <a:p>
            <a:pPr lvl="1"/>
            <a:r>
              <a:rPr lang="en-GB" dirty="0"/>
              <a:t>What action landlords are and should be taking and measuring when this has been achieved</a:t>
            </a:r>
          </a:p>
          <a:p>
            <a:pPr lvl="1"/>
            <a:r>
              <a:rPr lang="en-GB" dirty="0"/>
              <a:t>How board are engaged and aware – Code of Governance review - Early 2019</a:t>
            </a: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NFALMOs</a:t>
            </a:r>
            <a:r>
              <a:rPr lang="en-GB" dirty="0"/>
              <a:t> – confirmed support for more regulation to bring in line with HAs</a:t>
            </a: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HACT </a:t>
            </a:r>
            <a:r>
              <a:rPr lang="en-GB" dirty="0"/>
              <a:t>– Customer Insight – Moving beyond the numbers</a:t>
            </a: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Consumer regulation review RSH </a:t>
            </a:r>
            <a:r>
              <a:rPr lang="en-GB" dirty="0"/>
              <a:t>– demonstrate understanding or safety;  councillors and boards are responsible and must demonstrate they comply; complaints and insight heard by Board as indicators of systematic failure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AE9FD5-D225-4C0D-8520-757B0B9E5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361" y="6187440"/>
            <a:ext cx="1121878" cy="53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34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E877-FF87-400F-BED4-7A95872D3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Review of social housing regulation -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CBAED-27B4-46F3-8E70-A60F9BD51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Consultation </a:t>
            </a:r>
          </a:p>
          <a:p>
            <a:pPr marL="0" indent="0">
              <a:buNone/>
            </a:pPr>
            <a:r>
              <a:rPr lang="en-GB" dirty="0"/>
              <a:t>Is the regulatory regime adequately delivering Safe Homes and Quality Services from landlords?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Principles of SH</a:t>
            </a:r>
          </a:p>
          <a:p>
            <a:r>
              <a:rPr lang="en-GB" dirty="0"/>
              <a:t>Protect and empower residents (4 million homes)</a:t>
            </a:r>
          </a:p>
          <a:p>
            <a:r>
              <a:rPr lang="en-GB" dirty="0"/>
              <a:t>To secure public and private investment to deliver new homes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Paragraph of text followed by lots of questions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Themes for questions include:</a:t>
            </a:r>
          </a:p>
          <a:p>
            <a:r>
              <a:rPr lang="en-GB" dirty="0"/>
              <a:t>Is this right, Is this working? What needs changing?</a:t>
            </a: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HANDOUT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9989CA-E8EA-471A-88DB-F4B039997F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793" y="5963920"/>
            <a:ext cx="1592446" cy="75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850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E877-FF87-400F-BED4-7A95872D3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Sharing: attendance NHC events and roadshows 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Possible unconference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CBAED-27B4-46F3-8E70-A60F9BD51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Any feedback from those events attended/planned?</a:t>
            </a:r>
          </a:p>
          <a:p>
            <a:pPr marL="0" indent="0">
              <a:buNone/>
            </a:pPr>
            <a:endParaRPr lang="en-GB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Is there merit in a Scrutiny.net Tenant Unconference?</a:t>
            </a:r>
          </a:p>
          <a:p>
            <a:r>
              <a:rPr lang="en-GB" b="1" dirty="0"/>
              <a:t>For involvement officers and customers</a:t>
            </a:r>
          </a:p>
          <a:p>
            <a:r>
              <a:rPr lang="en-GB" dirty="0"/>
              <a:t>Raise awareness</a:t>
            </a:r>
          </a:p>
          <a:p>
            <a:r>
              <a:rPr lang="en-GB" dirty="0"/>
              <a:t>Give some feedback to Government collectively</a:t>
            </a:r>
          </a:p>
          <a:p>
            <a:r>
              <a:rPr lang="en-GB" b="1" dirty="0"/>
              <a:t>Respond collectively by 6</a:t>
            </a:r>
            <a:r>
              <a:rPr lang="en-GB" b="1" baseline="30000" dirty="0"/>
              <a:t>th</a:t>
            </a:r>
            <a:r>
              <a:rPr lang="en-GB" b="1" dirty="0"/>
              <a:t> Nov?</a:t>
            </a:r>
            <a:r>
              <a:rPr lang="en-GB" dirty="0"/>
              <a:t> </a:t>
            </a:r>
          </a:p>
          <a:p>
            <a:r>
              <a:rPr lang="en-GB" dirty="0"/>
              <a:t>NHC will support – may even cover the majority of all costs </a:t>
            </a:r>
          </a:p>
          <a:p>
            <a:r>
              <a:rPr lang="en-GB" dirty="0">
                <a:solidFill>
                  <a:srgbClr val="7030A0"/>
                </a:solidFill>
              </a:rPr>
              <a:t>Manchester?</a:t>
            </a:r>
          </a:p>
          <a:p>
            <a:r>
              <a:rPr lang="en-GB" dirty="0">
                <a:solidFill>
                  <a:srgbClr val="7030A0"/>
                </a:solidFill>
              </a:rPr>
              <a:t>Monday 22, Tuesday 23,Friday 26, Wednesday 31</a:t>
            </a:r>
            <a:r>
              <a:rPr lang="en-GB" baseline="30000" dirty="0">
                <a:solidFill>
                  <a:srgbClr val="7030A0"/>
                </a:solidFill>
              </a:rPr>
              <a:t>st</a:t>
            </a:r>
            <a:r>
              <a:rPr lang="en-GB" dirty="0">
                <a:solidFill>
                  <a:srgbClr val="7030A0"/>
                </a:solidFill>
              </a:rPr>
              <a:t> Oct?</a:t>
            </a:r>
          </a:p>
          <a:p>
            <a:pPr marL="0" indent="0">
              <a:buNone/>
            </a:pPr>
            <a:r>
              <a:rPr lang="en-GB" b="1" dirty="0"/>
              <a:t>Views?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9989CA-E8EA-471A-88DB-F4B039997F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793" y="5963920"/>
            <a:ext cx="1592446" cy="75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83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760</Words>
  <Application>Microsoft Office PowerPoint</Application>
  <PresentationFormat>Widescreen</PresentationFormat>
  <Paragraphs>88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 Housing Green Paper Consumer Regulation Review - what is it asking tenants? Scrutiny.Net 4th October 2018</vt:lpstr>
      <vt:lpstr>Housing Green Paper Themes 1 and Hackitt </vt:lpstr>
      <vt:lpstr>Housing Green Paper Themes 2 and 3</vt:lpstr>
      <vt:lpstr>Housing Green Paper Themes 4 and 5</vt:lpstr>
      <vt:lpstr>“Other”</vt:lpstr>
      <vt:lpstr>Review of social housing regulation - purpose</vt:lpstr>
      <vt:lpstr>Sharing: attendance NHC events and roadshows  Possible unconference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Green Paper Consumer Regulation Review - what is it asking tenants? Scrutiny.Net 4th October 2018</dc:title>
  <dc:creator>Yvonne Davies</dc:creator>
  <cp:lastModifiedBy>Yvonne Davies</cp:lastModifiedBy>
  <cp:revision>11</cp:revision>
  <cp:lastPrinted>2018-10-03T10:11:24Z</cp:lastPrinted>
  <dcterms:created xsi:type="dcterms:W3CDTF">2018-10-03T09:18:22Z</dcterms:created>
  <dcterms:modified xsi:type="dcterms:W3CDTF">2018-10-03T10:23:11Z</dcterms:modified>
</cp:coreProperties>
</file>