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604" r:id="rId4"/>
    <p:sldId id="266" r:id="rId5"/>
    <p:sldId id="267" r:id="rId6"/>
    <p:sldId id="263" r:id="rId7"/>
    <p:sldId id="605" r:id="rId8"/>
    <p:sldId id="6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8910" autoAdjust="0"/>
  </p:normalViewPr>
  <p:slideViewPr>
    <p:cSldViewPr snapToGrid="0">
      <p:cViewPr varScale="1">
        <p:scale>
          <a:sx n="75" d="100"/>
          <a:sy n="75" d="100"/>
        </p:scale>
        <p:origin x="114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028B-C44F-447A-B75B-9F06F57CCF78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80C8-EFD0-481B-8442-6BA10A2552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95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731B-DDFD-4B3D-8BAD-1155DC0FB8C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13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is it and who might need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Transparency – already data sharing for benchmarking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Code of Governance - NHF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80C8-EFD0-481B-8442-6BA10A25529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51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Vanilla Forums</a:t>
            </a:r>
          </a:p>
          <a:p>
            <a:r>
              <a:rPr lang="en-GB" dirty="0"/>
              <a:t>Bang the Table – </a:t>
            </a:r>
            <a:r>
              <a:rPr lang="en-GB" dirty="0" err="1"/>
              <a:t>Auz</a:t>
            </a:r>
            <a:endParaRPr lang="en-GB" dirty="0"/>
          </a:p>
          <a:p>
            <a:r>
              <a:rPr lang="en-GB"/>
              <a:t>Qualtrics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80C8-EFD0-481B-8442-6BA10A25529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19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CFPS and NHF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A80C8-EFD0-481B-8442-6BA10A2552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9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5B71-57DC-4026-B608-B63E07707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81A62-7C50-4BB1-8D02-7C3B58749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8CDAC-9157-437B-A18F-73E5CE8D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1F2A-4267-419F-AB0A-AD59003E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299F-ABEC-474D-BD19-B01F01D1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04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04CA-F92F-4C2E-A885-A44FAAE3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9DC79-E778-4C01-A507-72D7EFBF2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EB00-1BE5-434C-B32A-7DECB06E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0A6A-B458-4D98-9158-F875F037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8C5E0-A7B2-4380-A420-35F8306C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7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03AD6-8076-4770-B486-2BE9B0516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2771A-0375-4C3A-AFFB-8D57773B2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7989-E43A-4401-A3A7-0D97DC87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8E92C-75CB-4252-AF5D-91C572AD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4D6DD-CF56-4973-B5D0-A72E64AF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50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84E0-DAFF-4959-8343-5B9F9EEE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F14D-398A-4DE4-8BEC-A057E6819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9FE3-4513-4E6B-B5FB-D537AA97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BE2-370F-40C1-AAF9-81E6CE8D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7C23-2A8B-4566-8970-FAD6738D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57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32C0-4934-453A-B26F-6CFA6FDB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1F45C-D3B5-4411-A145-C00548E3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429C-C44F-493D-8B7E-92B5F5D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AFE3-9AF0-4C0E-B25F-205B2BCA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ADB7-0BE8-4EDB-8FA8-7BFC2B41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56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3614-AA35-4AA7-BF8C-532A4B05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D583D-BB0E-4555-8F80-48FFD63B3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B4FC5-89EA-451F-86FA-5E72D6D89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1EE81-09AA-4A90-9441-29B2DCD7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DAC7B-2CB8-4662-B4F5-F9D83E72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5231D-61D2-4DA2-B2C8-EB56FD26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0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824C-F443-4EEF-8455-7985DAD1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50240-2398-4FAA-905B-C28B804C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3A5AC-989F-4621-B959-E3FACAE0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A7B0E-2DF7-44A3-BC52-1C1470D79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9BE3E-CE84-43F5-B0E6-FB2A00F8D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2FC60-99E1-45FB-92F0-33D143B4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CDA1F-FE7A-4670-9BDA-746E66A5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52DBA-A3C2-4AD3-AFB1-0FA3E566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7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B644-D9B3-4609-941B-EF9F0385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116C-1116-4421-98B1-4DC7E0B6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60BF1-1468-4A86-BADE-521FAE5F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1DB0E-F1A8-4D34-B7AD-05CDA90C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48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1060-0AE6-4E50-A520-AB183A5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446B-85A6-48E8-966C-CA5A56F7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3D149-8503-42E8-8C48-BA460FEC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BC9E-902C-459E-9E7D-0757DF34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35CA-9F59-4E53-836A-6F53CA0F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3ED07-393E-4F45-8852-AE32659C4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F11FC-D390-4121-B4F3-6CC51201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813B3-FAE3-4BBB-8A0B-32746E94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7AC4-0704-4129-8D2D-A2B94572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E910-F473-4015-917B-99ADCB7C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44C34-98B4-4317-B68A-42879A4E5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95F6E-8B8F-4575-85B5-E7897DE2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4FE1E-0FC2-416E-89B3-B75B9F69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12CC8-91BC-4D23-A135-079316D5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C50C0-B754-4491-A919-75241E3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3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522BD-1838-44FF-8383-F7853701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682FA-6274-4CB8-9BF6-302A0BBA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2BB81-08DC-478E-92A6-5DBF9752C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007-5296-420D-B10E-8C8EBE3D33BD}" type="datetimeFigureOut">
              <a:rPr lang="en-GB" smtClean="0"/>
              <a:t>02/07/2018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9193-724A-4954-BD70-B3587A62D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F9446-A07B-42D2-9B77-B482AA492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A0A5-F9A2-4966-A0F7-BC7497B701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1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vonne@tenantadviso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cobalthousing.org.uk/2017/03/demerger/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age.barnet.gov.uk/" TargetMode="External"/><Relationship Id="rId5" Type="http://schemas.openxmlformats.org/officeDocument/2006/relationships/hyperlink" Target="https://data.redbridge.gov.uk/View/council-information/corporate-strategy-pis" TargetMode="External"/><Relationship Id="rId4" Type="http://schemas.openxmlformats.org/officeDocument/2006/relationships/hyperlink" Target="https://www.hamclos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43DF-D57C-4455-AD7F-1AFBB8E2A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55" y="407407"/>
            <a:ext cx="11968682" cy="2421502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br>
              <a:rPr lang="en-GB" dirty="0">
                <a:latin typeface="+mn-lt"/>
                <a:ea typeface="+mn-ea"/>
                <a:cs typeface="+mn-cs"/>
              </a:rPr>
            </a:br>
            <a:r>
              <a:rPr lang="en-GB" sz="4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Transparency and Accountability</a:t>
            </a:r>
            <a:br>
              <a:rPr lang="en-GB" sz="4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GB" sz="4000" b="1" dirty="0">
                <a:latin typeface="+mn-lt"/>
                <a:ea typeface="+mn-ea"/>
                <a:cs typeface="+mn-cs"/>
              </a:rPr>
              <a:t>Can we improve?</a:t>
            </a:r>
            <a:br>
              <a:rPr lang="en-GB" dirty="0"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3182D-F0F9-451C-BE3A-16721CA8D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28"/>
            <a:ext cx="9144000" cy="244946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Scrutiny. Net at WVHT, 4</a:t>
            </a:r>
            <a:r>
              <a:rPr lang="en-GB" sz="3200" b="1" baseline="30000" dirty="0">
                <a:solidFill>
                  <a:srgbClr val="7030A0"/>
                </a:solidFill>
              </a:rPr>
              <a:t>th</a:t>
            </a:r>
            <a:r>
              <a:rPr lang="en-GB" sz="3200" b="1" dirty="0">
                <a:solidFill>
                  <a:srgbClr val="7030A0"/>
                </a:solidFill>
              </a:rPr>
              <a:t> July 2018</a:t>
            </a:r>
          </a:p>
          <a:p>
            <a:endParaRPr lang="en-GB" b="1" dirty="0"/>
          </a:p>
          <a:p>
            <a:r>
              <a:rPr lang="en-GB" b="1" dirty="0"/>
              <a:t>Yvonne Davies</a:t>
            </a:r>
          </a:p>
          <a:p>
            <a:r>
              <a:rPr lang="en-GB" b="1" dirty="0"/>
              <a:t>Scrutiny and Empowerment Partners Limited</a:t>
            </a:r>
          </a:p>
          <a:p>
            <a:r>
              <a:rPr lang="en-GB" b="1" dirty="0">
                <a:hlinkClick r:id="rId3"/>
              </a:rPr>
              <a:t>Yvonne@tenantadvisor.net</a:t>
            </a:r>
            <a:r>
              <a:rPr lang="en-GB" b="1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D6716-1729-4FB7-84DF-73BD673AC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42" y="2799485"/>
            <a:ext cx="2281307" cy="1004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3A426-F748-4063-899F-3DCB9A2E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9" y="247426"/>
            <a:ext cx="2029989" cy="30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A416-2AA0-401D-B9A5-43D47A92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0D83-A577-40AA-8B43-841823EE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594"/>
            <a:ext cx="10515600" cy="4772369"/>
          </a:xfrm>
        </p:spPr>
        <p:txBody>
          <a:bodyPr>
            <a:normAutofit/>
          </a:bodyPr>
          <a:lstStyle/>
          <a:p>
            <a:r>
              <a:rPr lang="en-GB" dirty="0"/>
              <a:t>Calls for transparency and openness</a:t>
            </a:r>
          </a:p>
          <a:p>
            <a:pPr lvl="1"/>
            <a:r>
              <a:rPr lang="en-GB" dirty="0"/>
              <a:t>Transparency needs accountability</a:t>
            </a:r>
          </a:p>
          <a:p>
            <a:pPr lvl="1"/>
            <a:r>
              <a:rPr lang="en-GB" dirty="0"/>
              <a:t>Information will not lead to change</a:t>
            </a:r>
          </a:p>
          <a:p>
            <a:r>
              <a:rPr lang="en-GB" dirty="0"/>
              <a:t>Audience and beneficiaries</a:t>
            </a:r>
          </a:p>
          <a:p>
            <a:pPr lvl="1"/>
            <a:r>
              <a:rPr lang="en-GB" dirty="0"/>
              <a:t>What impact would a charter or policy have?</a:t>
            </a:r>
          </a:p>
          <a:p>
            <a:r>
              <a:rPr lang="en-GB" dirty="0"/>
              <a:t>Green paper – assurance framework?</a:t>
            </a:r>
          </a:p>
          <a:p>
            <a:pPr lvl="1"/>
            <a:r>
              <a:rPr lang="en-GB" dirty="0"/>
              <a:t>Compliance?</a:t>
            </a:r>
          </a:p>
          <a:p>
            <a:pPr lvl="1"/>
            <a:r>
              <a:rPr lang="en-GB" dirty="0"/>
              <a:t>Inspection?</a:t>
            </a:r>
          </a:p>
          <a:p>
            <a:pPr lvl="1"/>
            <a:r>
              <a:rPr lang="en-GB" dirty="0"/>
              <a:t>Accreditation?</a:t>
            </a:r>
          </a:p>
          <a:p>
            <a:r>
              <a:rPr lang="en-GB" dirty="0"/>
              <a:t>Is there merit/time for a local or national approach?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B4591-E21B-489B-AEB4-09EED171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62" y="5875347"/>
            <a:ext cx="1825782" cy="803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7941E-FFB2-44E3-A152-74086DECB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86" y="771652"/>
            <a:ext cx="3073463" cy="36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67ED-C84C-475C-826A-81BF368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</a:rPr>
              <a:t>What and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D978-A735-4BD6-9393-83C5D921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794"/>
            <a:ext cx="10515600" cy="535554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Transparency – meaningful engagement between landlords and stakeholders – esp. customers </a:t>
            </a:r>
          </a:p>
          <a:p>
            <a:r>
              <a:rPr lang="en-GB" dirty="0"/>
              <a:t>Access to information</a:t>
            </a:r>
          </a:p>
          <a:p>
            <a:r>
              <a:rPr lang="en-GB" dirty="0"/>
              <a:t>Whistleblowing protection</a:t>
            </a:r>
          </a:p>
          <a:p>
            <a:r>
              <a:rPr lang="en-GB" dirty="0"/>
              <a:t>Meaningful engagement</a:t>
            </a:r>
          </a:p>
          <a:p>
            <a:r>
              <a:rPr lang="en-GB" dirty="0"/>
              <a:t>Best practice exchange and possible benchmarking</a:t>
            </a:r>
          </a:p>
          <a:p>
            <a:r>
              <a:rPr lang="en-GB" dirty="0"/>
              <a:t>Confident customers – responsive of actions from their input</a:t>
            </a:r>
          </a:p>
          <a:p>
            <a:r>
              <a:rPr lang="en-GB" dirty="0"/>
              <a:t>Customers welcomed to comment and raise issues</a:t>
            </a:r>
          </a:p>
          <a:p>
            <a:r>
              <a:rPr lang="en-GB" dirty="0"/>
              <a:t>Commitment to publish results of feedback</a:t>
            </a:r>
          </a:p>
          <a:p>
            <a:r>
              <a:rPr lang="en-GB" dirty="0"/>
              <a:t>Less formal than a meeting based approach</a:t>
            </a:r>
          </a:p>
          <a:p>
            <a:r>
              <a:rPr lang="en-GB" dirty="0"/>
              <a:t>Surveys – an expectations list of actions </a:t>
            </a:r>
          </a:p>
          <a:p>
            <a:r>
              <a:rPr lang="en-GB" dirty="0"/>
              <a:t>Learning from failure can be understood and appreciated</a:t>
            </a:r>
          </a:p>
          <a:p>
            <a:r>
              <a:rPr lang="en-GB" dirty="0"/>
              <a:t>Different opportunities to engage for the landlord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26F3C-560E-45D1-8F8B-F873A1A9C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77" y="6205661"/>
            <a:ext cx="1178039" cy="518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74B2B-C6C4-4748-B9E1-7CF1810CF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54" y="1839061"/>
            <a:ext cx="2230645" cy="33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858D-1CA4-4E2F-8D24-DB10623B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Public Sector similarities</a:t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380E-6F2B-4288-91A1-F08DBBDE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736"/>
            <a:ext cx="10515600" cy="4828233"/>
          </a:xfrm>
        </p:spPr>
        <p:txBody>
          <a:bodyPr>
            <a:normAutofit fontScale="92500"/>
          </a:bodyPr>
          <a:lstStyle/>
          <a:p>
            <a:r>
              <a:rPr lang="en-GB" dirty="0"/>
              <a:t>Structure</a:t>
            </a:r>
          </a:p>
          <a:p>
            <a:r>
              <a:rPr lang="en-GB" dirty="0"/>
              <a:t>Leadership</a:t>
            </a:r>
          </a:p>
          <a:p>
            <a:r>
              <a:rPr lang="en-GB" dirty="0"/>
              <a:t>Performance</a:t>
            </a:r>
          </a:p>
          <a:p>
            <a:r>
              <a:rPr lang="en-GB" dirty="0"/>
              <a:t>Finance and investment</a:t>
            </a:r>
          </a:p>
          <a:p>
            <a:r>
              <a:rPr lang="en-GB" dirty="0"/>
              <a:t>Decision making</a:t>
            </a:r>
          </a:p>
          <a:p>
            <a:r>
              <a:rPr lang="en-GB" dirty="0"/>
              <a:t>Access to information and training/support to understand the information</a:t>
            </a:r>
          </a:p>
          <a:p>
            <a:r>
              <a:rPr lang="en-GB" dirty="0"/>
              <a:t>Involvement in changes which affect customers</a:t>
            </a:r>
          </a:p>
          <a:p>
            <a:r>
              <a:rPr lang="en-GB" b="1" dirty="0"/>
              <a:t>Minimum standard or aspirational?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Undergraduates, Financial institutions, Charities, NHS 6 C values, CQC, CIPFA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NHF code – England, TMOs; Guild of Builders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AE372-B5EB-4821-ACDE-F1D003ED5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64" y="536671"/>
            <a:ext cx="3813908" cy="2860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6A20A-4813-417B-930F-9A30B8FF5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62" y="5875347"/>
            <a:ext cx="1825782" cy="8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23A2-4533-4698-8BC9-02F2721A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</a:rPr>
              <a:t>Performance management with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0691A-E0E3-48E0-BDF9-A3BCF4886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881"/>
            <a:ext cx="10515600" cy="4438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Annual reports, websites, newsletters, social media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Surveys and invitations to comment</a:t>
            </a:r>
          </a:p>
          <a:p>
            <a:r>
              <a:rPr lang="en-GB" dirty="0"/>
              <a:t>Scrutiny Panels </a:t>
            </a:r>
          </a:p>
          <a:p>
            <a:r>
              <a:rPr lang="en-GB" dirty="0"/>
              <a:t>Consultative Panels</a:t>
            </a:r>
          </a:p>
          <a:p>
            <a:r>
              <a:rPr lang="en-GB" dirty="0"/>
              <a:t>Committees of Boards/Councils and tenants who are also BMs</a:t>
            </a:r>
          </a:p>
          <a:p>
            <a:r>
              <a:rPr lang="en-GB" dirty="0"/>
              <a:t>Task and finish</a:t>
            </a:r>
          </a:p>
          <a:p>
            <a:r>
              <a:rPr lang="en-GB" dirty="0"/>
              <a:t>Complaints</a:t>
            </a:r>
          </a:p>
          <a:p>
            <a:r>
              <a:rPr lang="en-GB" dirty="0"/>
              <a:t>Expectations of Tenant/Resident/Community Associations</a:t>
            </a:r>
          </a:p>
          <a:p>
            <a:r>
              <a:rPr lang="en-GB" dirty="0"/>
              <a:t>High rise living consultation groups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6BC24-1CA2-4D6E-9866-01F28564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62" y="5875347"/>
            <a:ext cx="1825782" cy="803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400B1-1D24-4494-81F5-E608D73A9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07" y="24441"/>
            <a:ext cx="1775761" cy="20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3757-6DD3-4E7A-A293-2DFBF8D3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7030A0"/>
                </a:solidFill>
                <a:latin typeface="+mn-lt"/>
              </a:rPr>
              <a:t>Openness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92262-6529-4E69-A0FE-E09E6A1E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421"/>
            <a:ext cx="10515600" cy="48021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The charter does not have to be fuelled by malpractice like the charity sector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Cobalt demerger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https://cobalthousing.org.uk/2017/03/demerger/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Richmond Housing Partnership – Ham Close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https://www.hamclose.co.uk/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Redbridge Council – all perf data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https://data.redbridge.gov.uk/View/council-information/corporate-strategy-pis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LB Barnett – surveys and results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https://engage.barnet.gov.uk/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/>
              <a:t>There are some systems to support openness</a:t>
            </a:r>
          </a:p>
          <a:p>
            <a:r>
              <a:rPr lang="en-GB" dirty="0"/>
              <a:t>Existing involvement approach</a:t>
            </a:r>
          </a:p>
          <a:p>
            <a:r>
              <a:rPr lang="en-GB" dirty="0"/>
              <a:t>Strategy and Policy change programme – what about procedures?</a:t>
            </a:r>
          </a:p>
          <a:p>
            <a:r>
              <a:rPr lang="en-GB" dirty="0"/>
              <a:t>New VFM requirement on redressing underperformance and publishing results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D5964-552D-4E2A-9E05-E0922BC5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18" y="5932010"/>
            <a:ext cx="1825782" cy="803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5052B-E9E5-4AF3-AF19-61E37B6E0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90" y="252485"/>
            <a:ext cx="3769008" cy="25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2560-BC79-401B-AC51-FA11D27E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+mn-lt"/>
              </a:rPr>
              <a:t>Transparency Charter worthy? 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16F5-DDCB-427E-849A-AE576B55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16"/>
            <a:ext cx="10515600" cy="51847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Could we sell this internally to colleagues and senior teams/Board/Council?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Views on format?</a:t>
            </a:r>
          </a:p>
          <a:p>
            <a:pPr marL="0" indent="0">
              <a:buNone/>
            </a:pPr>
            <a:r>
              <a:rPr lang="en-GB" dirty="0"/>
              <a:t>Should the charter be flexible enough to choose from a menu?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Or</a:t>
            </a:r>
          </a:p>
          <a:p>
            <a:pPr marL="0" indent="0">
              <a:buNone/>
            </a:pPr>
            <a:r>
              <a:rPr lang="en-GB" dirty="0"/>
              <a:t>One minimum standard(with additions enabled for local use by each landlord)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Or </a:t>
            </a:r>
          </a:p>
          <a:p>
            <a:pPr marL="0" indent="0">
              <a:buNone/>
            </a:pPr>
            <a:r>
              <a:rPr lang="en-GB" dirty="0"/>
              <a:t>Should it be aspirational best practice for year on year improvement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Or </a:t>
            </a:r>
          </a:p>
          <a:p>
            <a:pPr marL="0" indent="0">
              <a:buNone/>
            </a:pPr>
            <a:r>
              <a:rPr lang="en-GB" dirty="0"/>
              <a:t>Do we need a toolkit?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could prevent this from happening?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Anything else?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846BD-FC77-473C-B450-30E0F7C84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4782792"/>
            <a:ext cx="2729860" cy="1890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2B8FA-2B16-4823-A50D-BBC1EA36C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18" y="5932010"/>
            <a:ext cx="1825782" cy="8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AFBA-135B-491C-BE2A-A3044DB6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+mn-lt"/>
              </a:rPr>
              <a:t>Is a Transparency Charter worth pursuing?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BDF560-6BB1-4CA5-816A-806B83F95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2127979"/>
            <a:ext cx="4940300" cy="380403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DA041-6BD0-48D1-8AE1-8DECE50D8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18" y="5932010"/>
            <a:ext cx="1825782" cy="8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493</Words>
  <Application>Microsoft Office PowerPoint</Application>
  <PresentationFormat>Widescreen</PresentationFormat>
  <Paragraphs>95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         Transparency and Accountability Can we improve? </vt:lpstr>
      <vt:lpstr>The challenge</vt:lpstr>
      <vt:lpstr>What and Who?</vt:lpstr>
      <vt:lpstr> Public Sector similarities  </vt:lpstr>
      <vt:lpstr>Performance management with teeth</vt:lpstr>
      <vt:lpstr>Openness</vt:lpstr>
      <vt:lpstr>Transparency Charter worthy? Where next?</vt:lpstr>
      <vt:lpstr>Is a Transparency Charter worth pursuing?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Transparency and Accountability How do we improve this?</dc:title>
  <dc:creator>daviesyvonne@btinternet.com</dc:creator>
  <cp:lastModifiedBy>daviesyvonne@btinternet.com</cp:lastModifiedBy>
  <cp:revision>19</cp:revision>
  <dcterms:created xsi:type="dcterms:W3CDTF">2018-07-02T12:02:21Z</dcterms:created>
  <dcterms:modified xsi:type="dcterms:W3CDTF">2018-07-02T14:35:36Z</dcterms:modified>
</cp:coreProperties>
</file>