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67" r:id="rId15"/>
    <p:sldId id="268" r:id="rId16"/>
    <p:sldId id="271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64" d="100"/>
          <a:sy n="64" d="100"/>
        </p:scale>
        <p:origin x="758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8101-B062-48CF-BCEF-2AD861FDF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E7995-4C42-489F-BA67-D9BCDC0F3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C3BAB-AAD3-4A12-B547-9886D1BE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6925D-D48B-430E-971E-61590170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3D8BE-F221-41C4-A86E-0F2B2520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11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8751-138F-40EC-AB51-7DC0500C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70F8C-7AA4-47D8-AFF7-8FB881E07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8A822-3311-4150-B5E9-E85E9639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E2A7-F8AD-471D-B13A-9D8471C7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4235C-76E3-475A-8063-ED4ADEE7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19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8A62C-E395-4DBF-9E8B-2FDA4E82C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9036C-686A-47DB-A00F-1D427BF67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B58F5-A079-41E3-A0C7-25934660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5C3D3-7F9B-4D5C-A4C4-8D51CA55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EF9E5-7FA9-44A6-B8E1-73EFEC96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00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553BC-0061-4D39-A8F8-5514AAE0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B0A52-4CED-4006-BD8D-1883D9D2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6F5BB-FFF0-4333-AB5E-F8019C18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750E7-0858-4300-856F-595B2346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93458-CA1A-46D4-82F3-D503B303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70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FF48-55BA-4F02-B288-64F11F1C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95BEF-1824-41D2-9F4D-4EF884736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C9397-46D6-44E7-A5A7-0727A1A3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EFCCB-2C4B-4706-B637-F6536B9F4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3F4EA-38C9-4D81-AC6A-2CAF43E1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42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DA90-BA48-4F45-A120-D1D2162A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261CF-17B3-4909-8CA6-1A7717F39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27749-AE8C-40E9-84EE-280FEA2A0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7F719-02EC-45C6-81E6-4D8BA060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5B9EE-C1BF-4829-B227-1188B6C12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F6DBB-366E-4D38-92AE-D94AF1DE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0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BFAE2-3506-4E79-9E93-5856B605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7BD6C-5776-44D5-86C7-49F5311FE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B2269-C6C6-4678-B15F-718C3B0E2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319B86-EFAD-449A-8602-E126FB2DF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B8381-77F8-4781-A6A0-D83B717A6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AF34EA-D2E2-4FCE-B801-91E77DF0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86E3A-EF03-49FD-9618-2EC85E92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2E2B28-77E1-40F1-8BD8-F45300F2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89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15A8-89BA-42C6-9C5C-E6B46C765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ADE89D-8C96-4432-828F-474138B9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08CCD-4A30-4D7D-98D9-24AB76CA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A4D43-B046-4E5A-8867-9B757550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74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98C08-0B25-423C-99D9-8AF0A83F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D5227-7542-44A9-9291-1076B3BA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472A9-E8BC-473F-809B-69CE7BAD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7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CAED4-55D2-41BF-9CFF-A1335945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89925-0BCA-41B5-B56F-1CA4689D3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8C16E-7557-4F0E-A6AA-21678763D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F7ACC-619F-4437-9BF9-448F779C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1D236-4D02-4D1E-A4C8-7D3F0687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EAAE3-F72B-4C2F-8715-7029D43D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06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11AB3-462D-4E63-891B-0FAAB7D2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C1B52D-6085-455C-86A4-122679AE0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B7B41-1D3B-4D4C-A09B-633C22789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910D6-2073-4E3E-B2DC-25E7AA0FD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0F6F0-4DA8-466A-94C3-52E7FF784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6FF1E-68FB-45F2-B8E3-41CEA6FE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99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7ABEF-C3F6-4865-AB92-C84CFC9E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64B82-6D96-4F20-9313-BA599B838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CCC04-44BC-4C6B-913F-5C1EF0BC7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54DA-9AFD-4846-A2EA-F1781415925A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DD36C-E763-4567-A484-51D575954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C9230-51B2-4E1F-986C-A4153B283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AA83-9778-4079-ACBB-AD93B43957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yvonne@tenantadvisor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near-neighbours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FF531-D6BA-4802-948D-B90F684A5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042"/>
            <a:ext cx="9144000" cy="24710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Integrated Communities Strategy and action plan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(Feb 2019)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6F060-2370-4C95-A9A2-2795A37D6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80405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>
                <a:solidFill>
                  <a:srgbClr val="7030A0"/>
                </a:solidFill>
              </a:rPr>
              <a:t>Scrutiny.Net</a:t>
            </a:r>
          </a:p>
          <a:p>
            <a:r>
              <a:rPr lang="en-GB" dirty="0">
                <a:solidFill>
                  <a:srgbClr val="7030A0"/>
                </a:solidFill>
              </a:rPr>
              <a:t>2</a:t>
            </a:r>
            <a:r>
              <a:rPr lang="en-GB" baseline="30000" dirty="0">
                <a:solidFill>
                  <a:srgbClr val="7030A0"/>
                </a:solidFill>
              </a:rPr>
              <a:t>nd</a:t>
            </a:r>
            <a:r>
              <a:rPr lang="en-GB" dirty="0">
                <a:solidFill>
                  <a:srgbClr val="7030A0"/>
                </a:solidFill>
              </a:rPr>
              <a:t> April 2019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yvonne@tenantadvisor.net</a:t>
            </a:r>
            <a:endParaRPr lang="en-GB" dirty="0"/>
          </a:p>
          <a:p>
            <a:r>
              <a:rPr lang="en-GB" dirty="0"/>
              <a:t>07867974659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D57868-40B3-492E-95F7-06341736B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083660"/>
            <a:ext cx="1950719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5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31BC-E07A-40CE-A7F9-75D606D7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Places and Communities – Action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9A2E-8498-41BD-8D08-AF1A0A39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2659"/>
            <a:ext cx="10515600" cy="3804304"/>
          </a:xfrm>
        </p:spPr>
        <p:txBody>
          <a:bodyPr>
            <a:normAutofit/>
          </a:bodyPr>
          <a:lstStyle/>
          <a:p>
            <a:r>
              <a:rPr lang="en-GB" dirty="0"/>
              <a:t>Parks Action Group – standards for green spaces Autumn 2019</a:t>
            </a:r>
          </a:p>
          <a:p>
            <a:r>
              <a:rPr lang="en-GB" dirty="0"/>
              <a:t>EFL and Sports England test interventions o build integrated communities and address social isolation – 2019</a:t>
            </a:r>
          </a:p>
          <a:p>
            <a:r>
              <a:rPr lang="en-GB" dirty="0"/>
              <a:t>Community engagement programmes for stronger and confident communities – where there are complex race/faith issues Jan to Autumn 2019</a:t>
            </a:r>
          </a:p>
          <a:p>
            <a:r>
              <a:rPr lang="en-GB" dirty="0"/>
              <a:t>Work with Libraries of Sanctuary programme – recognise the role they can play in welcoming refugees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1E14F2-C320-461A-8D67-5ADB02DA4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6146" name="Picture 2" descr="Image result for leader">
            <a:extLst>
              <a:ext uri="{FF2B5EF4-FFF2-40B4-BE49-F238E27FC236}">
                <a16:creationId xmlns:a16="http://schemas.microsoft.com/office/drawing/2014/main" id="{E56FCB5D-A7FB-4BBB-8C5C-5DC9996D4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84" y="1139266"/>
            <a:ext cx="35337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89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A39C0-5720-4B55-BDF3-6E16682E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Economic Opportunity and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FF3C-FFA0-44B8-A9E3-04D64C0E0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Tailored support for different groups and individuals to promote jobs and opportunities to enable people to reach their potential</a:t>
            </a:r>
          </a:p>
          <a:p>
            <a:r>
              <a:rPr lang="en-GB" dirty="0"/>
              <a:t>Race disparity audit</a:t>
            </a:r>
          </a:p>
          <a:p>
            <a:r>
              <a:rPr lang="en-GB" dirty="0"/>
              <a:t>Address lack of opportunity for low social mobility, low wage employment and work poverty</a:t>
            </a:r>
          </a:p>
          <a:p>
            <a:r>
              <a:rPr lang="en-GB" dirty="0"/>
              <a:t>DWP actions in 20 Challenge Areas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0C3519-B847-4E62-A40C-43A03FA43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3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0804-8279-44A7-9E7E-25D8BB647F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Integration and resistance of divisive views and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CE09-0027-43D8-A110-573B9E5BDBC0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/>
              <a:t>Freedom of religion and belief</a:t>
            </a:r>
          </a:p>
          <a:p>
            <a:r>
              <a:rPr lang="en-GB" dirty="0"/>
              <a:t>Live free from belief and prejudice</a:t>
            </a:r>
          </a:p>
          <a:p>
            <a:r>
              <a:rPr lang="en-GB" dirty="0"/>
              <a:t>Promote opportunities for social mixing between backgrounds</a:t>
            </a:r>
          </a:p>
          <a:p>
            <a:r>
              <a:rPr lang="en-GB" b="1" dirty="0">
                <a:solidFill>
                  <a:srgbClr val="7030A0"/>
                </a:solidFill>
              </a:rPr>
              <a:t>Continue to fund “Near Neighbours” (small grants programme) and “Schools Linking” </a:t>
            </a:r>
            <a:r>
              <a:rPr lang="en-GB" b="1" dirty="0">
                <a:hlinkClick r:id="rId2"/>
              </a:rPr>
              <a:t>www.near-neighbours.org.uk</a:t>
            </a:r>
            <a:r>
              <a:rPr lang="en-GB" b="1" dirty="0"/>
              <a:t> </a:t>
            </a:r>
          </a:p>
          <a:p>
            <a:r>
              <a:rPr lang="en-GB" dirty="0"/>
              <a:t>Refreshed Hate Crime Action Plan – Oct 2018 suggests how to tackle</a:t>
            </a:r>
          </a:p>
          <a:p>
            <a:pPr marL="0" indent="0">
              <a:buNone/>
            </a:pPr>
            <a:r>
              <a:rPr lang="en-GB" dirty="0"/>
              <a:t> harm for particular groups</a:t>
            </a:r>
          </a:p>
          <a:p>
            <a:r>
              <a:rPr lang="en-GB" dirty="0"/>
              <a:t>Independent Commission for Countering Extremism, March 2019 – identify and then advise govt on response or new powers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1A1293-0EEC-4078-A728-53AE54CD1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7170" name="Picture 2" descr="Image result for neighbour">
            <a:extLst>
              <a:ext uri="{FF2B5EF4-FFF2-40B4-BE49-F238E27FC236}">
                <a16:creationId xmlns:a16="http://schemas.microsoft.com/office/drawing/2014/main" id="{1BA9C7E8-8628-4613-9986-10F0192EF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556" y="1153739"/>
            <a:ext cx="3009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55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9EF0-E1E6-4137-B820-1667ED11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Rights of Women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52E00-AB8A-4112-B0D0-F66F5A0D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Women</a:t>
            </a:r>
          </a:p>
          <a:p>
            <a:r>
              <a:rPr lang="en-GB" dirty="0"/>
              <a:t>Locally support women in isolated communities and other marginalised groups in society and workplace</a:t>
            </a:r>
          </a:p>
          <a:p>
            <a:pPr marL="0" indent="0">
              <a:buNone/>
            </a:pPr>
            <a:r>
              <a:rPr lang="en-GB" b="1" dirty="0"/>
              <a:t>Evaluation</a:t>
            </a:r>
          </a:p>
          <a:p>
            <a:r>
              <a:rPr lang="en-GB" dirty="0">
                <a:solidFill>
                  <a:srgbClr val="7030A0"/>
                </a:solidFill>
              </a:rPr>
              <a:t>Integration area programmes x 5 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National basket of indicators and collection methods – Spring 2019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Local people pulling together from different backgrounds to improve local area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Opportunity to mix together locally</a:t>
            </a:r>
          </a:p>
          <a:p>
            <a:r>
              <a:rPr lang="en-GB" dirty="0"/>
              <a:t>Controlling migration fund</a:t>
            </a:r>
          </a:p>
          <a:p>
            <a:r>
              <a:rPr lang="en-GB" dirty="0"/>
              <a:t>Integrated communities innovation fund</a:t>
            </a:r>
          </a:p>
          <a:p>
            <a:pPr marL="0" indent="0">
              <a:buNone/>
            </a:pPr>
            <a:r>
              <a:rPr lang="en-GB" dirty="0"/>
              <a:t>……Shared widely through a new </a:t>
            </a:r>
            <a:r>
              <a:rPr lang="en-GB" dirty="0">
                <a:solidFill>
                  <a:srgbClr val="7030A0"/>
                </a:solidFill>
              </a:rPr>
              <a:t>“cohesion and integration network”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9CEDE2-5B2F-44C4-A5CB-AB06D1A0A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8196" name="Picture 4" descr="Image result for evaluate">
            <a:extLst>
              <a:ext uri="{FF2B5EF4-FFF2-40B4-BE49-F238E27FC236}">
                <a16:creationId xmlns:a16="http://schemas.microsoft.com/office/drawing/2014/main" id="{AB385F04-9C5E-40DD-825A-5DEA41535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088" y="255214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96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EB5F-B11D-4B6B-AF8F-4D8B8BBC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Progress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9FABC-E640-4B77-9B6E-3357C483F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Hate crime action plan Integrated communities action fund – stimulate and test approaches</a:t>
            </a:r>
          </a:p>
          <a:p>
            <a:r>
              <a:rPr lang="en-GB" dirty="0"/>
              <a:t>Integrated Communities English language programme</a:t>
            </a:r>
          </a:p>
          <a:p>
            <a:r>
              <a:rPr lang="en-GB" b="1" dirty="0">
                <a:solidFill>
                  <a:srgbClr val="7030A0"/>
                </a:solidFill>
              </a:rPr>
              <a:t>Youth Fund Unlimited – joins scouts etc providing a network of youth integration champions </a:t>
            </a:r>
            <a:r>
              <a:rPr lang="en-GB" dirty="0"/>
              <a:t>and a roll out of longer term approaches</a:t>
            </a:r>
          </a:p>
          <a:p>
            <a:r>
              <a:rPr lang="en-GB" dirty="0"/>
              <a:t>National Planning Policy framework – space to foster community cohesion and quality of life</a:t>
            </a:r>
          </a:p>
          <a:p>
            <a:r>
              <a:rPr lang="en-GB" dirty="0"/>
              <a:t>Race at Work Charter</a:t>
            </a:r>
          </a:p>
          <a:p>
            <a:r>
              <a:rPr lang="en-GB" dirty="0"/>
              <a:t>Consulting on mandatory Ethnicity pay reporting</a:t>
            </a:r>
          </a:p>
          <a:p>
            <a:r>
              <a:rPr lang="en-GB" dirty="0"/>
              <a:t>Call for evidence on school settings and application criteria for free schools on integration and cohesion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0AEC1-51C8-4245-9023-3C72766AC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9222" name="Picture 6" descr="Image result for Action Plan">
            <a:extLst>
              <a:ext uri="{FF2B5EF4-FFF2-40B4-BE49-F238E27FC236}">
                <a16:creationId xmlns:a16="http://schemas.microsoft.com/office/drawing/2014/main" id="{7BB06CAD-A7A3-43BA-82D8-220A24192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592" y="309469"/>
            <a:ext cx="34671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69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3D453-CAC0-4F7A-B137-9B0A617D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Progress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297F-1F78-472E-9C06-DB7E2FEEE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Info booklets for adults and children through the Vulnerable Persons/ Children’s Resettlement Scheme supporting integration</a:t>
            </a:r>
          </a:p>
          <a:p>
            <a:r>
              <a:rPr lang="en-GB" b="1" dirty="0">
                <a:solidFill>
                  <a:srgbClr val="7030A0"/>
                </a:solidFill>
              </a:rPr>
              <a:t>£1 to RESET – civil society led consortium to build capacity of community groups wishing to support refugees through community sponsorship</a:t>
            </a:r>
          </a:p>
          <a:p>
            <a:r>
              <a:rPr lang="en-GB" b="1" dirty="0">
                <a:solidFill>
                  <a:srgbClr val="7030A0"/>
                </a:solidFill>
              </a:rPr>
              <a:t>Loneliness Strategy </a:t>
            </a:r>
            <a:r>
              <a:rPr lang="en-GB" dirty="0"/>
              <a:t>to address social isolation</a:t>
            </a:r>
          </a:p>
          <a:p>
            <a:r>
              <a:rPr lang="en-GB" dirty="0"/>
              <a:t>Returners funding – Govt Equalities Office – for those with no work history or those who speak little English</a:t>
            </a:r>
          </a:p>
          <a:p>
            <a:r>
              <a:rPr lang="en-GB" dirty="0">
                <a:solidFill>
                  <a:srgbClr val="7030A0"/>
                </a:solidFill>
              </a:rPr>
              <a:t>5 areas – Blackburn with Darwen, </a:t>
            </a:r>
            <a:r>
              <a:rPr lang="en-GB" dirty="0"/>
              <a:t>Walsall (both have already published their local strategies), </a:t>
            </a:r>
            <a:r>
              <a:rPr lang="en-GB" dirty="0">
                <a:solidFill>
                  <a:srgbClr val="7030A0"/>
                </a:solidFill>
              </a:rPr>
              <a:t>Bradford</a:t>
            </a:r>
            <a:r>
              <a:rPr lang="en-GB" dirty="0"/>
              <a:t>, Peterborough, and Waltham Forest  (- early 2019)</a:t>
            </a:r>
          </a:p>
          <a:p>
            <a:r>
              <a:rPr lang="en-GB" dirty="0">
                <a:solidFill>
                  <a:srgbClr val="7030A0"/>
                </a:solidFill>
              </a:rPr>
              <a:t>£26m Controlling Migration Fund – scale and pace of recent migration – project money for all LAs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6E63EA-C950-4E3B-BCB2-4AC3E46EE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10242" name="Picture 2" descr="Image result for Action Plan">
            <a:extLst>
              <a:ext uri="{FF2B5EF4-FFF2-40B4-BE49-F238E27FC236}">
                <a16:creationId xmlns:a16="http://schemas.microsoft.com/office/drawing/2014/main" id="{FEE87DED-F54E-4EB9-9B5A-BCBAD0A3F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615" y="245223"/>
            <a:ext cx="34671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427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D825A-7DF1-438A-B2EB-DE4FBF52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53CA6-47EB-49FB-9001-0AD5627DB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6047"/>
            <a:ext cx="10515600" cy="3140916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What do we think?</a:t>
            </a:r>
          </a:p>
          <a:p>
            <a:r>
              <a:rPr lang="en-GB" b="1" dirty="0">
                <a:solidFill>
                  <a:srgbClr val="C00000"/>
                </a:solidFill>
              </a:rPr>
              <a:t>Is there anything we can do now – to prepare for what might be coming our way?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86F843-388D-41B7-A7EA-83657F1A4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11266" name="Picture 2" descr="Image result for discussion">
            <a:extLst>
              <a:ext uri="{FF2B5EF4-FFF2-40B4-BE49-F238E27FC236}">
                <a16:creationId xmlns:a16="http://schemas.microsoft.com/office/drawing/2014/main" id="{EF24DA89-E09B-4250-B561-F2A8A3AB9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396" y="250591"/>
            <a:ext cx="3845206" cy="288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08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64AC-44E5-4AD0-A099-5FCDDF73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March 2018 consultation – Green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98F1-591F-41BE-B711-0E549D736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Strengthen leadership</a:t>
            </a:r>
          </a:p>
          <a:p>
            <a:r>
              <a:rPr lang="en-GB" dirty="0"/>
              <a:t>Integrated policy and strategy development</a:t>
            </a:r>
          </a:p>
          <a:p>
            <a:r>
              <a:rPr lang="en-GB" dirty="0"/>
              <a:t>Support new migrants and their ability to adapt</a:t>
            </a:r>
          </a:p>
          <a:p>
            <a:r>
              <a:rPr lang="en-GB" dirty="0"/>
              <a:t>Prepare YP for life in modern Britain</a:t>
            </a:r>
          </a:p>
          <a:p>
            <a:r>
              <a:rPr lang="en-GB" dirty="0"/>
              <a:t>Boost language skills</a:t>
            </a:r>
          </a:p>
          <a:p>
            <a:r>
              <a:rPr lang="en-GB" dirty="0"/>
              <a:t>Mitigate segregation</a:t>
            </a:r>
          </a:p>
          <a:p>
            <a:r>
              <a:rPr lang="en-GB" dirty="0"/>
              <a:t>Increase economic activity</a:t>
            </a:r>
          </a:p>
          <a:p>
            <a:r>
              <a:rPr lang="en-GB" dirty="0"/>
              <a:t>Challenge practices that prevent integration</a:t>
            </a:r>
          </a:p>
          <a:p>
            <a:r>
              <a:rPr lang="en-GB" dirty="0"/>
              <a:t>Learn what works and share it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CF67F1-B72D-4BF8-B2E3-A9D32E592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1026" name="Picture 2" descr="Image result for green paper">
            <a:extLst>
              <a:ext uri="{FF2B5EF4-FFF2-40B4-BE49-F238E27FC236}">
                <a16:creationId xmlns:a16="http://schemas.microsoft.com/office/drawing/2014/main" id="{6A033C60-966A-4F78-BB68-DAE140077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530629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4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85-F515-4FAB-BE44-04DE6E39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Definition and local plans/intervention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1E1C4-754A-4F3D-B7DA-319E5B6F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Integrated Communities (unchanged)</a:t>
            </a:r>
          </a:p>
          <a:p>
            <a:pPr marL="0" indent="0">
              <a:buNone/>
            </a:pPr>
            <a:r>
              <a:rPr lang="en-GB" dirty="0"/>
              <a:t>Where people – whatever their backgrounds – Live, work, learn and socialise together, based on shared rights, responsibilities and opportunities</a:t>
            </a:r>
          </a:p>
          <a:p>
            <a:pPr marL="0" indent="0">
              <a:buNone/>
            </a:pPr>
            <a:r>
              <a:rPr lang="en-GB" b="1" dirty="0"/>
              <a:t>Local Plans/intervention</a:t>
            </a:r>
          </a:p>
          <a:p>
            <a:r>
              <a:rPr lang="en-GB" dirty="0"/>
              <a:t>Trial 5 integration areas - partnership, listening and local knowledge</a:t>
            </a:r>
          </a:p>
          <a:p>
            <a:pPr marL="0" indent="0">
              <a:buNone/>
            </a:pPr>
            <a:r>
              <a:rPr lang="en-GB" dirty="0"/>
              <a:t>(will have consulted with many sections of the local population prior to offering up as a volunteer)</a:t>
            </a:r>
          </a:p>
          <a:p>
            <a:r>
              <a:rPr lang="en-GB" dirty="0"/>
              <a:t>National  Policy Framework to support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26E466-94E8-4A3C-BD74-4C738246D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2050" name="Picture 2" descr="Image result for local plan">
            <a:extLst>
              <a:ext uri="{FF2B5EF4-FFF2-40B4-BE49-F238E27FC236}">
                <a16:creationId xmlns:a16="http://schemas.microsoft.com/office/drawing/2014/main" id="{71D07628-2F72-4811-94F7-D7233C554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17" y="5231846"/>
            <a:ext cx="29718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58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E3B2-126D-48E7-AD6B-F3D3E48C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Building local Community Leader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5EBDE-0CA7-477D-A221-C1AA6E0F5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Local and national leaders - LAs and Business ;(</a:t>
            </a:r>
          </a:p>
          <a:p>
            <a:r>
              <a:rPr lang="en-GB" dirty="0"/>
              <a:t>To champion shared values and challenge policies practices and behaviours which stand in the way of integration  </a:t>
            </a:r>
          </a:p>
          <a:p>
            <a:r>
              <a:rPr lang="en-GB" dirty="0"/>
              <a:t>Cross sector integration with business and art and sport</a:t>
            </a:r>
          </a:p>
          <a:p>
            <a:r>
              <a:rPr lang="en-GB" dirty="0"/>
              <a:t>Promote access advice, support and share expertise and experience</a:t>
            </a:r>
          </a:p>
          <a:p>
            <a:r>
              <a:rPr lang="en-GB" dirty="0"/>
              <a:t>Establish a “</a:t>
            </a:r>
            <a:r>
              <a:rPr lang="en-GB" b="1" dirty="0">
                <a:solidFill>
                  <a:srgbClr val="7030A0"/>
                </a:solidFill>
              </a:rPr>
              <a:t>Cohesion and Integration Network</a:t>
            </a:r>
            <a:r>
              <a:rPr lang="en-GB" dirty="0"/>
              <a:t>” – access to best practice, learning and networking opportunities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65928-9579-4310-9A48-3A2D12189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3074" name="Picture 2" descr="Image result for leader">
            <a:extLst>
              <a:ext uri="{FF2B5EF4-FFF2-40B4-BE49-F238E27FC236}">
                <a16:creationId xmlns:a16="http://schemas.microsoft.com/office/drawing/2014/main" id="{B80B505C-DD0E-4D96-8F55-924473453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401" y="505777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56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33BE-B038-4E2D-8B82-DFDE8682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Supporting new migrants and local residents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16A25-2337-41BB-9A69-67D40E3E8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Practical info about life in the uk – before and on arrival to give prominence to shared values</a:t>
            </a:r>
          </a:p>
          <a:p>
            <a:r>
              <a:rPr lang="en-GB" dirty="0"/>
              <a:t>Revise the life in the Uk test</a:t>
            </a:r>
          </a:p>
          <a:p>
            <a:r>
              <a:rPr lang="en-GB" dirty="0"/>
              <a:t>Boosting English language requirements for those seeking to become citizens </a:t>
            </a:r>
          </a:p>
          <a:p>
            <a:r>
              <a:rPr lang="en-GB" dirty="0"/>
              <a:t>Support mainstream organisations to build capacity to help refuges become self sufficient</a:t>
            </a:r>
          </a:p>
          <a:p>
            <a:r>
              <a:rPr lang="en-GB" dirty="0"/>
              <a:t>Support refugees to access mainstream services and benefits upon grant of refugee status</a:t>
            </a:r>
          </a:p>
          <a:p>
            <a:r>
              <a:rPr lang="en-GB" dirty="0"/>
              <a:t>Independent evaluation of the “Controlling Migration Fund” – local projects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B60E9C-5AC5-4900-8E5C-5E23B8DD7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6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260F-B6C0-4E55-A72A-6C750FF6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Education and YP – the education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781FB-F0E5-4A07-AAF5-B6C815AA7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Meaningful social mixing – schools, colleges and national Citizen Service and agencies with projects “beyond the school gates</a:t>
            </a:r>
          </a:p>
          <a:p>
            <a:r>
              <a:rPr lang="en-GB" dirty="0"/>
              <a:t>“Fundamental British Values”: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Democracy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Rule of law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Individual liberty and mutual respect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Tolerance of those with difference faiths and beliefs</a:t>
            </a:r>
          </a:p>
          <a:p>
            <a:r>
              <a:rPr lang="en-GB" dirty="0"/>
              <a:t>Working with 16 LAs on “out of school” settings – greater multi-agency work, gaps in powers being identified and picking up and sharing best practices</a:t>
            </a:r>
          </a:p>
          <a:p>
            <a:r>
              <a:rPr lang="en-GB" dirty="0"/>
              <a:t>Voluntary </a:t>
            </a:r>
            <a:r>
              <a:rPr lang="en-GB" b="1" dirty="0">
                <a:solidFill>
                  <a:srgbClr val="7030A0"/>
                </a:solidFill>
              </a:rPr>
              <a:t>safeguarding code of practice for out of school providers </a:t>
            </a:r>
            <a:r>
              <a:rPr lang="en-GB" dirty="0"/>
              <a:t>and guidance for parents and carers to make informed and confident choices when choosing out of school settings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37FF26-A0E2-4738-A5C6-DABEEB2DC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4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B7A1-CA5B-4A37-BC7E-20221B09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English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39CE6-E2FA-4306-B79D-270805303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new national strategy for the English Language 2019</a:t>
            </a:r>
          </a:p>
          <a:p>
            <a:r>
              <a:rPr lang="en-GB" dirty="0"/>
              <a:t>Clear access for courses to skills people need</a:t>
            </a:r>
          </a:p>
          <a:p>
            <a:r>
              <a:rPr lang="en-GB" dirty="0"/>
              <a:t>Role of business</a:t>
            </a:r>
          </a:p>
          <a:p>
            <a:r>
              <a:rPr lang="en-GB" dirty="0"/>
              <a:t>Support those not literate in their own language</a:t>
            </a:r>
          </a:p>
          <a:p>
            <a:r>
              <a:rPr lang="en-GB" dirty="0"/>
              <a:t>ESOL course for refugees – guidance and case study refresh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2C717-965F-4B58-9549-A39F46DAE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9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29D1D-3672-4A03-A118-267F8D39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Place and Communities 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– opportunities to come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AE41E-D93B-4AD0-A71A-1812FC08A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Sense of pride in where they live</a:t>
            </a:r>
          </a:p>
          <a:p>
            <a:r>
              <a:rPr lang="en-GB" dirty="0"/>
              <a:t>Feel able and inspired ot take action themselves</a:t>
            </a:r>
          </a:p>
          <a:p>
            <a:r>
              <a:rPr lang="en-GB" dirty="0"/>
              <a:t>Community resilience to economic, social and environmental pressures</a:t>
            </a:r>
          </a:p>
          <a:p>
            <a:r>
              <a:rPr lang="en-GB" dirty="0"/>
              <a:t>Building an understanding of faiths and cultures</a:t>
            </a:r>
          </a:p>
          <a:p>
            <a:r>
              <a:rPr lang="en-GB" dirty="0"/>
              <a:t>Integrated Communities action plan – meeting and mixing socially and building greater trust and understanding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251C2-3A90-4110-8EA2-7FED413FF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4098" name="Picture 2" descr="Image result for leader">
            <a:extLst>
              <a:ext uri="{FF2B5EF4-FFF2-40B4-BE49-F238E27FC236}">
                <a16:creationId xmlns:a16="http://schemas.microsoft.com/office/drawing/2014/main" id="{BF1E7C32-9AC5-4A91-9DC8-C64CBA5A8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219" y="5010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629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31BC-E07A-40CE-A7F9-75D606D7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3840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Places and Communities – Action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9A2E-8498-41BD-8D08-AF1A0A39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846"/>
            <a:ext cx="10515600" cy="467602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Social Housing Green paper responses</a:t>
            </a:r>
          </a:p>
          <a:p>
            <a:r>
              <a:rPr lang="en-GB" dirty="0"/>
              <a:t>Community Guide to Action, early 2019</a:t>
            </a:r>
          </a:p>
          <a:p>
            <a:r>
              <a:rPr lang="en-GB" dirty="0"/>
              <a:t>My Society and Power to Change – new online platform – “Keep it in the Community” to track local assets like pubs and parks – Spring 2019</a:t>
            </a:r>
          </a:p>
          <a:p>
            <a:r>
              <a:rPr lang="en-GB" dirty="0"/>
              <a:t>Open Doors Project x 5 areas to bring commercial units forward for community use (inc. unused shops)– March 2019</a:t>
            </a:r>
          </a:p>
          <a:p>
            <a:r>
              <a:rPr lang="en-GB" dirty="0"/>
              <a:t>Communities Roadshow – MHCLG Ministers meeting local people Spring 2019</a:t>
            </a:r>
          </a:p>
          <a:p>
            <a:r>
              <a:rPr lang="en-GB" dirty="0"/>
              <a:t>2nd round of funding for pocket parks and their maintenance – Grants from March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8931C3-102A-4334-A32B-12F7B9CB5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264" y="6311900"/>
            <a:ext cx="954676" cy="453471"/>
          </a:xfrm>
          <a:prstGeom prst="rect">
            <a:avLst/>
          </a:prstGeom>
        </p:spPr>
      </p:pic>
      <p:pic>
        <p:nvPicPr>
          <p:cNvPr id="5122" name="Picture 2" descr="Image result for leader">
            <a:extLst>
              <a:ext uri="{FF2B5EF4-FFF2-40B4-BE49-F238E27FC236}">
                <a16:creationId xmlns:a16="http://schemas.microsoft.com/office/drawing/2014/main" id="{E3E22A72-E61B-453D-80D9-C14508CA3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351" y="1184836"/>
            <a:ext cx="31432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67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1073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Integrated Communities Strategy and action plan (Feb 2019)</vt:lpstr>
      <vt:lpstr>March 2018 consultation – Green Paper</vt:lpstr>
      <vt:lpstr>Definition and local plans/intervention</vt:lpstr>
      <vt:lpstr>Building local Community Leader capacity</vt:lpstr>
      <vt:lpstr>Supporting new migrants and local residents</vt:lpstr>
      <vt:lpstr>Education and YP – the education sector</vt:lpstr>
      <vt:lpstr>English Language</vt:lpstr>
      <vt:lpstr>Place and Communities  – opportunities to come together</vt:lpstr>
      <vt:lpstr>Places and Communities – Action Plan (1)</vt:lpstr>
      <vt:lpstr>Places and Communities – Action Plan (2)</vt:lpstr>
      <vt:lpstr>Economic Opportunity and Work</vt:lpstr>
      <vt:lpstr>Integration and resistance of divisive views and actions</vt:lpstr>
      <vt:lpstr>Rights of Women and Evaluation</vt:lpstr>
      <vt:lpstr>Progress (1)</vt:lpstr>
      <vt:lpstr>Progress (2)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Communities Strategy and action plan</dc:title>
  <dc:creator>YVONNE DAVIES</dc:creator>
  <cp:lastModifiedBy>YVONNE DAVIES</cp:lastModifiedBy>
  <cp:revision>17</cp:revision>
  <cp:lastPrinted>2019-04-01T12:56:38Z</cp:lastPrinted>
  <dcterms:created xsi:type="dcterms:W3CDTF">2019-04-01T11:03:32Z</dcterms:created>
  <dcterms:modified xsi:type="dcterms:W3CDTF">2019-04-01T12:57:21Z</dcterms:modified>
</cp:coreProperties>
</file>