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2788" autoAdjust="0"/>
  </p:normalViewPr>
  <p:slideViewPr>
    <p:cSldViewPr snapToGrid="0">
      <p:cViewPr varScale="1">
        <p:scale>
          <a:sx n="58" d="100"/>
          <a:sy n="58" d="100"/>
        </p:scale>
        <p:origin x="9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01E1-59C9-44D4-8C23-65B037F0A5BF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8377-07B0-4CE5-9E05-E2EF8D274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1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 </a:t>
            </a:r>
            <a:r>
              <a:rPr lang="en-GB"/>
              <a:t>2019 Govt </a:t>
            </a:r>
            <a:r>
              <a:rPr lang="en-GB" dirty="0"/>
              <a:t>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C8377-07B0-4CE5-9E05-E2EF8D274D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AB9B-EF1A-4D6F-8271-9A87FC578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E9FA4-789D-45C2-A1E2-6F6A5E2A1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C59F-9695-48F3-9F21-5BB5437D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1A623-E63E-444E-B8BE-A73FF716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3E73-1B74-4E2F-8211-C30FC770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8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9203-B929-4658-BC8C-57C9AA20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AD4E3-18F2-4CA9-8EA8-4093BE12E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FF44-E460-4245-9DB8-25B05169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F7A73-B34F-4E2A-893A-DA59AC80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0693-12C5-417E-A8F5-D55A5C10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1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7EADA-B89E-4E6E-B2D8-106252594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1E1A0-E169-4F9D-93D3-9B6A8FBE3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1DFBD-378E-46D9-8B0A-5C8A71CD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F802-9283-4BDD-8010-CA103DA5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062A-9C67-48A2-B8FE-4F4638F0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34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74C2-D6A9-4E87-9984-54CA6CEF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B688-9C08-494C-9CB5-62B92554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655E-7317-4FE0-A2AC-9E1A1347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A23A-59FA-4C6A-BAE1-593B9496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52AF-5677-4E55-BD4C-232CA972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86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CA94-BA4F-4556-9124-8808F2E9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06A2-D26A-4F22-AD3A-DC132E15D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C9C20-1C61-4C58-ADFD-F95EDCE4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A5D2-898D-4759-8AD3-9D4998F2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2240-4585-47C0-AB43-EBFCA66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3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BAB6-495B-48B4-A2A1-DB6CC1D6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4655-9EF3-4524-81C5-10FC632FC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2E4B-E527-4C21-AF3E-431F0587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0A3B6-5620-4DEE-BDA0-EE41D04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F8FD1-1618-4687-97A6-A763F29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1C3E9-1C9F-499A-8564-DB14B1CC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6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3BC8-67F1-4283-AD7D-2A2773DA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68EC-80D1-4C06-A344-C26E68776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2D3D4-89F4-4EE5-97BD-5D623F696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DAFD3-00AE-40EB-8B41-2F33B88C5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9B9E6-A95B-48B1-A519-C3D78A581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828A1-9D45-4EE3-94FA-B2447684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02064-BDB6-4CCD-9B5A-E09E5AF0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FAB0B-789D-48C3-8E55-1C04E9AF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861F-B476-4F4B-B139-BEA2BB3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CC3B2-AE7E-46DB-9B22-85AE6876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DDFC4-CC80-4DFA-9576-25B9665C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9D4C1-265B-46AC-A75A-59844F3B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82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07D4A-4DD5-49BD-9631-7B2C57BF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C0B8A-8010-4963-A684-87E23609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18F54-B8C6-4939-9E4F-179168CD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E45A-C7EE-4CCA-806B-B51A2B34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12E1-C4E8-40A2-B04E-02D92EFB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3F83D-1303-4B3F-BF7E-EC25CAA0A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62C3-3591-4A01-8BB6-54E9205F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FF688-0B12-47E1-B9E9-B9FE69E7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E936F-315D-476C-B638-66D278A2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72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9486-A062-4923-A103-67791F45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AAD4-5D8C-4F24-A31F-49F6A0201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2ED24-996B-4F3A-993D-C2F987389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85B2E-F019-43B6-9764-836D5909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84F68-4364-456E-BE61-A56F1776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4A793-20BB-4AEF-897A-488F6796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6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F1CE8-AA47-4D52-9BD0-263D93AC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C5CBF-2098-4D06-87CD-61A2F855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D032-CC16-4081-86F4-BD4443AA6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EABF-F241-4C29-AC58-DD45D6084D58}" type="datetimeFigureOut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33AD-5C0C-4A45-BD3F-845A2A55A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216F-EF7F-4059-8F04-9941E9774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5F8B-2A53-435C-84B4-0E036224A3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3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@tenantadviso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kratos.blogspot.com/2009/12/new-years-worst-time-for-mobile-phon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odeinalbis.blogspot.com/2013_03_01_archiv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iners.blogspot.com/2017/05/how-to-achieve-service-quality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mplaint_Department_Grenad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lifeinem.com/paucis-verbis-approach-to-increased-osmolal-gap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geofgrace.com/2016/03/07/follow-your-gu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8263-1AF9-4DFB-BD86-5622C223E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287"/>
            <a:ext cx="9144000" cy="2122714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Strengthening Consumer Redress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A149A-92CC-41AC-BCD4-EEA3A7B15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1548"/>
          </a:xfrm>
        </p:spPr>
        <p:txBody>
          <a:bodyPr>
            <a:normAutofit fontScale="62500" lnSpcReduction="20000"/>
          </a:bodyPr>
          <a:lstStyle/>
          <a:p>
            <a:r>
              <a:rPr lang="en-GB" sz="4200" dirty="0">
                <a:solidFill>
                  <a:srgbClr val="7030A0"/>
                </a:solidFill>
              </a:rPr>
              <a:t>Scrutiny.Net</a:t>
            </a:r>
          </a:p>
          <a:p>
            <a:r>
              <a:rPr lang="en-GB" sz="4200" dirty="0"/>
              <a:t>2</a:t>
            </a:r>
            <a:r>
              <a:rPr lang="en-GB" sz="4200" baseline="30000" dirty="0"/>
              <a:t>nd</a:t>
            </a:r>
            <a:r>
              <a:rPr lang="en-GB" sz="4200" dirty="0"/>
              <a:t> April 2019</a:t>
            </a:r>
          </a:p>
          <a:p>
            <a:endParaRPr lang="en-GB" sz="4200" dirty="0"/>
          </a:p>
          <a:p>
            <a:r>
              <a:rPr lang="en-GB" sz="3800" dirty="0">
                <a:solidFill>
                  <a:srgbClr val="7030A0"/>
                </a:solidFill>
              </a:rPr>
              <a:t>Yvonne Davies</a:t>
            </a:r>
          </a:p>
          <a:p>
            <a:r>
              <a:rPr lang="en-GB" sz="3800" dirty="0">
                <a:solidFill>
                  <a:srgbClr val="7030A0"/>
                </a:solidFill>
              </a:rPr>
              <a:t>Scrutiny and empowerment Partners Limited</a:t>
            </a:r>
          </a:p>
          <a:p>
            <a:r>
              <a:rPr lang="en-GB" sz="3200" dirty="0">
                <a:hlinkClick r:id="rId3"/>
              </a:rPr>
              <a:t>yvonne@tenantadvisor.net</a:t>
            </a:r>
            <a:endParaRPr lang="en-GB" sz="3200" dirty="0"/>
          </a:p>
          <a:p>
            <a:r>
              <a:rPr lang="en-GB" sz="3200" dirty="0"/>
              <a:t>07867974659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E751E-FBD0-4CA4-8C70-ACFEF965D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18" y="2326194"/>
            <a:ext cx="2413363" cy="1146347"/>
          </a:xfrm>
          <a:prstGeom prst="rect">
            <a:avLst/>
          </a:prstGeom>
        </p:spPr>
      </p:pic>
      <p:pic>
        <p:nvPicPr>
          <p:cNvPr id="1026" name="Picture 2" descr="Image result for complaint">
            <a:extLst>
              <a:ext uri="{FF2B5EF4-FFF2-40B4-BE49-F238E27FC236}">
                <a16:creationId xmlns:a16="http://schemas.microsoft.com/office/drawing/2014/main" id="{0E5FCE53-DD16-4FC5-8075-CCF3695E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908930"/>
            <a:ext cx="2671083" cy="26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60C45CC-FCF0-4729-8394-6218540A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15" y="1999043"/>
            <a:ext cx="2618014" cy="26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BD82-4CEC-47DC-854D-E9A30D3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Summary responses and Govt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0EA8-6B10-46D7-A51A-F5198D5A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Plug the gaps to resolve disputes – New Homes Ombudsman – requiring developers to participate</a:t>
            </a:r>
          </a:p>
          <a:p>
            <a:r>
              <a:rPr lang="en-GB" dirty="0">
                <a:solidFill>
                  <a:srgbClr val="7030A0"/>
                </a:solidFill>
              </a:rPr>
              <a:t>Legislation – for parks and student accom and private landlords to belong to a redress scheme</a:t>
            </a:r>
          </a:p>
          <a:p>
            <a:r>
              <a:rPr lang="en-GB" dirty="0"/>
              <a:t>Clearer and simpler route through a new Housing Complaints resolution Service – single one stop shop</a:t>
            </a:r>
          </a:p>
          <a:p>
            <a:r>
              <a:rPr lang="en-GB" dirty="0"/>
              <a:t>Raise the bar for consumers – single </a:t>
            </a:r>
            <a:r>
              <a:rPr lang="en-GB" b="1" dirty="0">
                <a:solidFill>
                  <a:srgbClr val="7030A0"/>
                </a:solidFill>
              </a:rPr>
              <a:t>code of practice </a:t>
            </a:r>
            <a:r>
              <a:rPr lang="en-GB" dirty="0"/>
              <a:t>across all tenures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8D753-77B7-4260-86A3-6968ED7C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98529" y="43543"/>
            <a:ext cx="2193471" cy="1551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2F5A4-5E59-4D9F-8020-E714C9788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3067-D0BF-4EE1-B1E3-898C8E22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February 2018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E813-789C-4254-B9D4-14FC4C0FC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the current redress landscape works</a:t>
            </a:r>
          </a:p>
          <a:p>
            <a:r>
              <a:rPr lang="en-GB" dirty="0"/>
              <a:t>Whether there is a case for streamlining services</a:t>
            </a:r>
          </a:p>
          <a:p>
            <a:r>
              <a:rPr lang="en-GB" dirty="0"/>
              <a:t>How to improve in house processes</a:t>
            </a:r>
          </a:p>
          <a:p>
            <a:r>
              <a:rPr lang="en-GB" dirty="0"/>
              <a:t>How to fill gaps in access to redress services for new build homes and private rented sector tenants</a:t>
            </a:r>
          </a:p>
          <a:p>
            <a:r>
              <a:rPr lang="en-GB" dirty="0">
                <a:solidFill>
                  <a:srgbClr val="7030A0"/>
                </a:solidFill>
              </a:rPr>
              <a:t>Hackitt review - “Building a safer future implementation plan” 18.12.18 – democratic filter</a:t>
            </a:r>
          </a:p>
          <a:p>
            <a:r>
              <a:rPr lang="en-GB" dirty="0">
                <a:solidFill>
                  <a:srgbClr val="7030A0"/>
                </a:solidFill>
              </a:rPr>
              <a:t>Response to Green Paper Call for evidence “RSH Consumer Regulation Review” – Spring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CBC22-E43E-42A8-A86C-FBA2B162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74641" y="21159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8BFFF-084C-47C3-888B-50BD9F211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7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AC8F-9AFF-4E33-88E9-C6E04F42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 new…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“</a:t>
            </a:r>
            <a:r>
              <a:rPr lang="en-GB" b="1" dirty="0">
                <a:solidFill>
                  <a:srgbClr val="7030A0"/>
                </a:solidFill>
              </a:rPr>
              <a:t>Housing Complaints Resolution Service”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18EA-A5D5-46B3-BB00-F9B86102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Multi-tenure</a:t>
            </a:r>
          </a:p>
          <a:p>
            <a:r>
              <a:rPr lang="en-GB" dirty="0"/>
              <a:t>Initially voluntary –but maintain the option of mandatory legislation</a:t>
            </a:r>
          </a:p>
          <a:p>
            <a:r>
              <a:rPr lang="en-GB" dirty="0"/>
              <a:t>Created with collaboration across the redress sector</a:t>
            </a:r>
          </a:p>
          <a:p>
            <a:r>
              <a:rPr lang="en-GB" dirty="0"/>
              <a:t>All consumers – inc. tenants and leaseholders, of social and private housing as well as new homes and residential property agents</a:t>
            </a:r>
          </a:p>
          <a:p>
            <a:r>
              <a:rPr lang="en-GB" b="1" dirty="0">
                <a:solidFill>
                  <a:srgbClr val="7030A0"/>
                </a:solidFill>
              </a:rPr>
              <a:t>Redress Reform Working Group </a:t>
            </a:r>
            <a:r>
              <a:rPr lang="en-GB" dirty="0"/>
              <a:t>(RRWG) – work with industry and consumers on developing a new service and other options in the paper</a:t>
            </a:r>
          </a:p>
          <a:p>
            <a:r>
              <a:rPr lang="en-GB" dirty="0"/>
              <a:t>Simplified access – option of a single housing ombudsman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5710A-AE7C-4145-81F7-D26077987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52890" y="179614"/>
            <a:ext cx="1939110" cy="1959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8E9D6-10DD-4A11-8E83-9B71FD6FC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A33A-F8E4-491B-9D63-4F5D335E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Improving “In-House” Complaint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3FD6-A7CF-4260-9DA1-6C1A5A9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607"/>
            <a:ext cx="10515600" cy="475577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With </a:t>
            </a:r>
            <a:r>
              <a:rPr lang="en-GB" b="1" dirty="0"/>
              <a:t>RRWG</a:t>
            </a:r>
            <a:r>
              <a:rPr lang="en-GB" dirty="0"/>
              <a:t> develop approaches to improve complaint handling – existing and new guidance – sector by sector – underpinned by statute or legislation</a:t>
            </a:r>
          </a:p>
          <a:p>
            <a:r>
              <a:rPr lang="en-GB" dirty="0"/>
              <a:t>Expectations on accessibility, transparency, timeliness (and sanctions)</a:t>
            </a:r>
          </a:p>
          <a:p>
            <a:r>
              <a:rPr lang="en-GB" dirty="0"/>
              <a:t>Remainder for social housing in SH White paper and review of social housing regulation </a:t>
            </a:r>
          </a:p>
          <a:p>
            <a:r>
              <a:rPr lang="en-GB" dirty="0"/>
              <a:t>Work with agencies to support and signpost consumers on how to complain and clear/achievable targets for compliant handling</a:t>
            </a:r>
          </a:p>
          <a:p>
            <a:r>
              <a:rPr lang="en-GB" dirty="0"/>
              <a:t>Work with redress providers for better enforcement of their decisions – inc minimum standards and exclusions from membership – legislation?</a:t>
            </a:r>
          </a:p>
          <a:p>
            <a:r>
              <a:rPr lang="en-GB" dirty="0"/>
              <a:t>Advice and advocacy services offered to those unable to make a complaint</a:t>
            </a:r>
          </a:p>
          <a:p>
            <a:r>
              <a:rPr lang="en-GB" dirty="0"/>
              <a:t>Better communication on what each type of consumer can expect from the scheme and the </a:t>
            </a:r>
            <a:r>
              <a:rPr lang="en-GB" b="1" dirty="0"/>
              <a:t>HCRS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1034C-F3B7-452E-A0B3-3D6230A9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21043" y="70757"/>
            <a:ext cx="1508245" cy="185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570F4-35E3-483D-9889-AEFF85DB2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566A-9AC7-4729-A858-C9C92A0D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Addressing gaps/strengthening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518E-CF27-4676-823A-488580AC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those outside the SH Sector can access redress services</a:t>
            </a:r>
          </a:p>
          <a:p>
            <a:r>
              <a:rPr lang="en-GB" dirty="0"/>
              <a:t>Dealing with complex cases, possible legislation to fill the gaps</a:t>
            </a:r>
          </a:p>
          <a:p>
            <a:r>
              <a:rPr lang="en-GB" dirty="0"/>
              <a:t>District level LAs enforce mandatory membership for New/private Homes</a:t>
            </a:r>
          </a:p>
          <a:p>
            <a:r>
              <a:rPr lang="en-GB" dirty="0"/>
              <a:t>Penalty for non compliance with mandatory membership - £5k per breach</a:t>
            </a:r>
          </a:p>
          <a:p>
            <a:pPr marL="0" indent="0" algn="ctr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More for us all -  in the Spring Green Paper and Review of Regulation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443B4-1EDE-48F0-8561-2362EBC39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42658" y="171326"/>
            <a:ext cx="2149342" cy="1519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7F6A7-AE16-4756-8192-DA2CDA995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4D7C-CAFC-4AFA-9D11-1B9064D1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5DD4-5BDE-487F-83DE-6C3B8944D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What do we think?</a:t>
            </a:r>
          </a:p>
          <a:p>
            <a:r>
              <a:rPr lang="en-GB" dirty="0">
                <a:solidFill>
                  <a:srgbClr val="C00000"/>
                </a:solidFill>
              </a:rPr>
              <a:t>Is there anything we can do now – to prepare for what might be coming our way?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Spring Green Paper….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Time for a one of our Unconferences?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A6A71-B1D0-4120-B509-2E4BB2AE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15511" y="-58716"/>
            <a:ext cx="1996523" cy="2988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7F5A1-C6C6-43D6-B59E-3C0775885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64" y="6311900"/>
            <a:ext cx="954676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463</Words>
  <Application>Microsoft Office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Strengthening Consumer Redress</vt:lpstr>
      <vt:lpstr>Summary responses and Govt response</vt:lpstr>
      <vt:lpstr>February 2018 consultation</vt:lpstr>
      <vt:lpstr>A new… “Housing Complaints Resolution Service”</vt:lpstr>
      <vt:lpstr>Improving “In-House” Complaint Handling</vt:lpstr>
      <vt:lpstr>Addressing gaps/strengthening access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Consumer Redress</dc:title>
  <dc:creator>YVONNE DAVIES</dc:creator>
  <cp:lastModifiedBy>YVONNE DAVIES</cp:lastModifiedBy>
  <cp:revision>9</cp:revision>
  <dcterms:created xsi:type="dcterms:W3CDTF">2019-04-01T09:22:06Z</dcterms:created>
  <dcterms:modified xsi:type="dcterms:W3CDTF">2019-04-01T11:07:30Z</dcterms:modified>
</cp:coreProperties>
</file>