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7" r:id="rId2"/>
    <p:sldId id="275" r:id="rId3"/>
    <p:sldId id="263" r:id="rId4"/>
    <p:sldId id="264" r:id="rId5"/>
    <p:sldId id="279" r:id="rId6"/>
    <p:sldId id="265" r:id="rId7"/>
    <p:sldId id="278" r:id="rId8"/>
    <p:sldId id="280" r:id="rId9"/>
    <p:sldId id="268" r:id="rId10"/>
    <p:sldId id="269" r:id="rId11"/>
    <p:sldId id="281" r:id="rId12"/>
    <p:sldId id="274"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15"/>
    <p:restoredTop sz="75000" autoAdjust="0"/>
  </p:normalViewPr>
  <p:slideViewPr>
    <p:cSldViewPr snapToGrid="0" snapToObjects="1">
      <p:cViewPr varScale="1">
        <p:scale>
          <a:sx n="86" d="100"/>
          <a:sy n="86" d="100"/>
        </p:scale>
        <p:origin x="26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E20C2-F2D3-454C-8E4E-DA351987F4C2}" type="datetimeFigureOut">
              <a:rPr lang="en-GB" smtClean="0"/>
              <a:t>01/04/2019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ED1CD-F474-4C16-B467-5A50FCB73CF8}" type="slidenum">
              <a:rPr lang="en-GB" smtClean="0"/>
              <a:t>‹#›</a:t>
            </a:fld>
            <a:endParaRPr lang="en-GB"/>
          </a:p>
        </p:txBody>
      </p:sp>
    </p:spTree>
    <p:extLst>
      <p:ext uri="{BB962C8B-B14F-4D97-AF65-F5344CB8AC3E}">
        <p14:creationId xmlns:p14="http://schemas.microsoft.com/office/powerpoint/2010/main" val="307683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challenges facing our sector</a:t>
            </a:r>
            <a:r>
              <a:rPr lang="en-US" baseline="0" dirty="0"/>
              <a:t> have changed over recent years. </a:t>
            </a:r>
          </a:p>
          <a:p>
            <a:pPr marL="171450" indent="-171450">
              <a:buFont typeface="Arial" panose="020B0604020202020204" pitchFamily="34" charset="0"/>
              <a:buChar char="•"/>
            </a:pPr>
            <a:r>
              <a:rPr lang="en-US" baseline="0" dirty="0"/>
              <a:t>We still get questions on supply and efficiency, but thanks to work we have done with our members, we are more confident in answering these with robust evidence, and in demonstrating our ambition. </a:t>
            </a:r>
          </a:p>
          <a:p>
            <a:pPr marL="171450" indent="-171450">
              <a:buFont typeface="Arial" panose="020B0604020202020204" pitchFamily="34" charset="0"/>
              <a:buChar char="•"/>
            </a:pPr>
            <a:r>
              <a:rPr lang="en-US" baseline="0" dirty="0"/>
              <a:t>There are long-standing questions about our relationship with tenants, particularly around accountability. </a:t>
            </a:r>
          </a:p>
          <a:p>
            <a:pPr marL="171450" indent="-171450">
              <a:buFont typeface="Arial" panose="020B0604020202020204" pitchFamily="34" charset="0"/>
              <a:buChar char="•"/>
            </a:pPr>
            <a:r>
              <a:rPr lang="en-US" baseline="0" dirty="0"/>
              <a:t>These questions have become more prominent since the tragic fire at Grenfell Tower. </a:t>
            </a:r>
          </a:p>
          <a:p>
            <a:pPr marL="171450" indent="-171450">
              <a:buFont typeface="Arial" panose="020B0604020202020204" pitchFamily="34" charset="0"/>
              <a:buChar char="•"/>
            </a:pPr>
            <a:r>
              <a:rPr lang="en-US" baseline="0" dirty="0"/>
              <a:t>The ministerial roadshows leading up to the Social Housing Green Paper also exposed real differences in the way tenants and residents feel about social housing and their landlords. </a:t>
            </a:r>
          </a:p>
          <a:p>
            <a:pPr marL="171450" indent="-171450">
              <a:buFont typeface="Arial" panose="020B0604020202020204" pitchFamily="34" charset="0"/>
              <a:buChar char="•"/>
            </a:pPr>
            <a:r>
              <a:rPr lang="en-US" baseline="0" dirty="0"/>
              <a:t>Despite being generally positive about social housing and housing associations, the Green Paper set out a clear expectation for change. </a:t>
            </a:r>
            <a:endParaRPr lang="en-GB" dirty="0"/>
          </a:p>
        </p:txBody>
      </p:sp>
      <p:sp>
        <p:nvSpPr>
          <p:cNvPr id="4" name="Slide Number Placeholder 3"/>
          <p:cNvSpPr>
            <a:spLocks noGrp="1"/>
          </p:cNvSpPr>
          <p:nvPr>
            <p:ph type="sldNum" sz="quarter" idx="10"/>
          </p:nvPr>
        </p:nvSpPr>
        <p:spPr/>
        <p:txBody>
          <a:bodyPr/>
          <a:lstStyle/>
          <a:p>
            <a:fld id="{9B9ED1CD-F474-4C16-B467-5A50FCB73CF8}" type="slidenum">
              <a:rPr lang="en-GB" smtClean="0"/>
              <a:t>2</a:t>
            </a:fld>
            <a:endParaRPr lang="en-GB"/>
          </a:p>
        </p:txBody>
      </p:sp>
    </p:spTree>
    <p:extLst>
      <p:ext uri="{BB962C8B-B14F-4D97-AF65-F5344CB8AC3E}">
        <p14:creationId xmlns:p14="http://schemas.microsoft.com/office/powerpoint/2010/main" val="2101909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9B9ED1CD-F474-4C16-B467-5A50FCB73CF8}" type="slidenum">
              <a:rPr lang="en-GB" smtClean="0"/>
              <a:t>11</a:t>
            </a:fld>
            <a:endParaRPr lang="en-GB"/>
          </a:p>
        </p:txBody>
      </p:sp>
    </p:spTree>
    <p:extLst>
      <p:ext uri="{BB962C8B-B14F-4D97-AF65-F5344CB8AC3E}">
        <p14:creationId xmlns:p14="http://schemas.microsoft.com/office/powerpoint/2010/main" val="1618257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early adopters process will be </a:t>
            </a:r>
          </a:p>
        </p:txBody>
      </p:sp>
      <p:sp>
        <p:nvSpPr>
          <p:cNvPr id="4" name="Slide Number Placeholder 3"/>
          <p:cNvSpPr>
            <a:spLocks noGrp="1"/>
          </p:cNvSpPr>
          <p:nvPr>
            <p:ph type="sldNum" sz="quarter" idx="10"/>
          </p:nvPr>
        </p:nvSpPr>
        <p:spPr/>
        <p:txBody>
          <a:bodyPr/>
          <a:lstStyle/>
          <a:p>
            <a:fld id="{9B9ED1CD-F474-4C16-B467-5A50FCB73CF8}" type="slidenum">
              <a:rPr lang="en-GB" smtClean="0"/>
              <a:t>12</a:t>
            </a:fld>
            <a:endParaRPr lang="en-GB"/>
          </a:p>
        </p:txBody>
      </p:sp>
    </p:spTree>
    <p:extLst>
      <p:ext uri="{BB962C8B-B14F-4D97-AF65-F5344CB8AC3E}">
        <p14:creationId xmlns:p14="http://schemas.microsoft.com/office/powerpoint/2010/main" val="369103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early adopters process will be </a:t>
            </a:r>
          </a:p>
        </p:txBody>
      </p:sp>
      <p:sp>
        <p:nvSpPr>
          <p:cNvPr id="4" name="Slide Number Placeholder 3"/>
          <p:cNvSpPr>
            <a:spLocks noGrp="1"/>
          </p:cNvSpPr>
          <p:nvPr>
            <p:ph type="sldNum" sz="quarter" idx="10"/>
          </p:nvPr>
        </p:nvSpPr>
        <p:spPr/>
        <p:txBody>
          <a:bodyPr/>
          <a:lstStyle/>
          <a:p>
            <a:fld id="{9B9ED1CD-F474-4C16-B467-5A50FCB73CF8}" type="slidenum">
              <a:rPr lang="en-GB" smtClean="0"/>
              <a:t>13</a:t>
            </a:fld>
            <a:endParaRPr lang="en-GB"/>
          </a:p>
        </p:txBody>
      </p:sp>
    </p:spTree>
    <p:extLst>
      <p:ext uri="{BB962C8B-B14F-4D97-AF65-F5344CB8AC3E}">
        <p14:creationId xmlns:p14="http://schemas.microsoft.com/office/powerpoint/2010/main" val="134790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9B9ED1CD-F474-4C16-B467-5A50FCB73CF8}" type="slidenum">
              <a:rPr lang="en-GB" smtClean="0"/>
              <a:t>14</a:t>
            </a:fld>
            <a:endParaRPr lang="en-GB"/>
          </a:p>
        </p:txBody>
      </p:sp>
    </p:spTree>
    <p:extLst>
      <p:ext uri="{BB962C8B-B14F-4D97-AF65-F5344CB8AC3E}">
        <p14:creationId xmlns:p14="http://schemas.microsoft.com/office/powerpoint/2010/main" val="5303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Although</a:t>
            </a:r>
            <a:r>
              <a:rPr lang="en-US" baseline="0" dirty="0"/>
              <a:t> the Green Paper was positive about the role of social housing and housing associations more generally, it did set an expectation for change. </a:t>
            </a:r>
          </a:p>
          <a:p>
            <a:pPr marL="171450" indent="-171450">
              <a:buFont typeface="Arial" panose="020B0604020202020204" pitchFamily="34" charset="0"/>
              <a:buChar char="•"/>
            </a:pPr>
            <a:r>
              <a:rPr lang="en-US" baseline="0" dirty="0"/>
              <a:t>It talks about the need to rebalance the relationship between landlords and tenants and sets out ideas for how this might be achieved. </a:t>
            </a:r>
          </a:p>
          <a:p>
            <a:pPr marL="171450" indent="-171450">
              <a:buFont typeface="Arial" panose="020B0604020202020204" pitchFamily="34" charset="0"/>
              <a:buChar char="•"/>
            </a:pPr>
            <a:r>
              <a:rPr lang="en-US" baseline="0" dirty="0"/>
              <a:t>We don’t yet know what the outcome of the Green Paper will be, but we know the Government remains committed to making changes that will address this relationship. </a:t>
            </a:r>
          </a:p>
          <a:p>
            <a:pPr marL="171450" indent="-171450">
              <a:buFont typeface="Arial" panose="020B0604020202020204" pitchFamily="34" charset="0"/>
              <a:buChar char="•"/>
            </a:pPr>
            <a:r>
              <a:rPr lang="en-US" baseline="0" dirty="0"/>
              <a:t>The recent Shelter Commission, which comprised some well-known and influential figures, reinforced the call for change in the sector.</a:t>
            </a:r>
          </a:p>
          <a:p>
            <a:pPr marL="171450" indent="-171450">
              <a:buFont typeface="Arial" panose="020B0604020202020204" pitchFamily="34" charset="0"/>
              <a:buChar char="•"/>
            </a:pPr>
            <a:r>
              <a:rPr lang="en-US" baseline="0" dirty="0"/>
              <a:t>The Commission was positive about social housing, but pushed for changes to protect the rights and interests of tenants. These include a standalone regulator focusing on consumer regulation. We don’t yet know how the Government will respond to this, but we know it is on the radar. </a:t>
            </a:r>
          </a:p>
          <a:p>
            <a:pPr marL="171450" indent="-171450">
              <a:buFont typeface="Arial" panose="020B0604020202020204" pitchFamily="34" charset="0"/>
              <a:buChar char="•"/>
            </a:pPr>
            <a:r>
              <a:rPr lang="en-US" baseline="0" dirty="0"/>
              <a:t>We agree that the rights and interests of tenants and residents should be protected, and we support stronger consumer regulation, but we believe this needs to be balanced with the need for strong economic regulation. </a:t>
            </a:r>
          </a:p>
          <a:p>
            <a:pPr marL="171450" indent="-171450">
              <a:buFont typeface="Arial" panose="020B0604020202020204" pitchFamily="34" charset="0"/>
              <a:buChar char="•"/>
            </a:pPr>
            <a:r>
              <a:rPr lang="en-US" baseline="0" dirty="0"/>
              <a:t>The Civil Society Futures inquiry provides helpful context in this area as it identified the challenges facing the public sector and service providers more generally – which includes housing associations. It talks about the need to focus on power, accountability, connections and trust. </a:t>
            </a:r>
          </a:p>
          <a:p>
            <a:pPr marL="171450" indent="-171450">
              <a:buFont typeface="Arial" panose="020B0604020202020204" pitchFamily="34" charset="0"/>
              <a:buChar char="•"/>
            </a:pPr>
            <a:r>
              <a:rPr lang="en-US" baseline="0" dirty="0"/>
              <a:t>We know that tenant groups are </a:t>
            </a:r>
            <a:r>
              <a:rPr lang="en-US" baseline="0" dirty="0" err="1"/>
              <a:t>organising</a:t>
            </a:r>
            <a:r>
              <a:rPr lang="en-US" baseline="0" dirty="0"/>
              <a:t> and pressing for change, and are on the Government’s radar. The best example is Grenfell United. We think it is right that these groups have a strong voice and that their views are taken seriously. </a:t>
            </a:r>
          </a:p>
          <a:p>
            <a:pPr marL="171450" indent="-171450">
              <a:buFont typeface="Arial" panose="020B0604020202020204" pitchFamily="34" charset="0"/>
              <a:buChar char="•"/>
            </a:pPr>
            <a:r>
              <a:rPr lang="en-US" baseline="0" dirty="0"/>
              <a:t>We also know that criticism of housing associations from some MPs is not going to let up. It is often driven by issues around complaints handling, as well as problems tenants are having with the safety and quality of their homes – some MPs think housing associations aren’t taking these seriously enough. </a:t>
            </a:r>
          </a:p>
          <a:p>
            <a:pPr marL="171450" indent="-171450">
              <a:buFont typeface="Arial" panose="020B0604020202020204" pitchFamily="34" charset="0"/>
              <a:buChar char="•"/>
            </a:pPr>
            <a:r>
              <a:rPr lang="en-US" baseline="0" dirty="0"/>
              <a:t>Emma Dent Coad, MP for Kensington, is vocal in her criticism of housing associations. </a:t>
            </a:r>
            <a:endParaRPr lang="en-GB" dirty="0"/>
          </a:p>
        </p:txBody>
      </p:sp>
      <p:sp>
        <p:nvSpPr>
          <p:cNvPr id="4" name="Slide Number Placeholder 3"/>
          <p:cNvSpPr>
            <a:spLocks noGrp="1"/>
          </p:cNvSpPr>
          <p:nvPr>
            <p:ph type="sldNum" sz="quarter" idx="10"/>
          </p:nvPr>
        </p:nvSpPr>
        <p:spPr/>
        <p:txBody>
          <a:bodyPr/>
          <a:lstStyle/>
          <a:p>
            <a:fld id="{9B9ED1CD-F474-4C16-B467-5A50FCB73CF8}" type="slidenum">
              <a:rPr lang="en-GB" smtClean="0"/>
              <a:t>3</a:t>
            </a:fld>
            <a:endParaRPr lang="en-GB"/>
          </a:p>
        </p:txBody>
      </p:sp>
    </p:spTree>
    <p:extLst>
      <p:ext uri="{BB962C8B-B14F-4D97-AF65-F5344CB8AC3E}">
        <p14:creationId xmlns:p14="http://schemas.microsoft.com/office/powerpoint/2010/main" val="4210293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been</a:t>
            </a:r>
            <a:r>
              <a:rPr lang="en-US" baseline="0" dirty="0"/>
              <a:t> talking to members, tenants, residents and stakeholders, to properly understand the challenges facing our sector and how we can best respond. </a:t>
            </a:r>
          </a:p>
          <a:p>
            <a:pPr marL="171450" indent="-171450">
              <a:buFont typeface="Arial" panose="020B0604020202020204" pitchFamily="34" charset="0"/>
              <a:buChar char="•"/>
            </a:pPr>
            <a:r>
              <a:rPr lang="en-US" baseline="0" dirty="0"/>
              <a:t>We know that we cannot answer these questions by pointing to best practice – we need a consistent, sector-wide response. </a:t>
            </a:r>
          </a:p>
          <a:p>
            <a:pPr marL="171450" indent="-171450">
              <a:buFont typeface="Arial" panose="020B0604020202020204" pitchFamily="34" charset="0"/>
              <a:buChar char="•"/>
            </a:pPr>
            <a:r>
              <a:rPr lang="en-US" baseline="0" dirty="0"/>
              <a:t>We know the Government and Regulator are likely to take action, but this in itself will not strengthen relationship with tenants. </a:t>
            </a:r>
          </a:p>
          <a:p>
            <a:pPr marL="171450" indent="-171450">
              <a:buFont typeface="Arial" panose="020B0604020202020204" pitchFamily="34" charset="0"/>
              <a:buChar char="•"/>
            </a:pPr>
            <a:r>
              <a:rPr lang="en-US" baseline="0" dirty="0"/>
              <a:t>Members have been positive about the changes we need to make as a sector, but there are some concerns about what these changes may mean in practice. </a:t>
            </a:r>
          </a:p>
          <a:p>
            <a:pPr marL="171450" indent="-171450">
              <a:buFont typeface="Arial" panose="020B0604020202020204" pitchFamily="34" charset="0"/>
              <a:buChar char="•"/>
            </a:pPr>
            <a:r>
              <a:rPr lang="en-US" baseline="0" dirty="0"/>
              <a:t>Members also </a:t>
            </a:r>
            <a:r>
              <a:rPr lang="en-US" baseline="0" dirty="0" err="1"/>
              <a:t>recognise</a:t>
            </a:r>
            <a:r>
              <a:rPr lang="en-US" baseline="0" dirty="0"/>
              <a:t> the need for culture change across the sector, the need to embed this from board level down, and the need to be honest and open to challenge and improvement. </a:t>
            </a:r>
          </a:p>
        </p:txBody>
      </p:sp>
      <p:sp>
        <p:nvSpPr>
          <p:cNvPr id="4" name="Slide Number Placeholder 3"/>
          <p:cNvSpPr>
            <a:spLocks noGrp="1"/>
          </p:cNvSpPr>
          <p:nvPr>
            <p:ph type="sldNum" sz="quarter" idx="10"/>
          </p:nvPr>
        </p:nvSpPr>
        <p:spPr/>
        <p:txBody>
          <a:bodyPr/>
          <a:lstStyle/>
          <a:p>
            <a:fld id="{9B9ED1CD-F474-4C16-B467-5A50FCB73CF8}" type="slidenum">
              <a:rPr lang="en-GB" smtClean="0"/>
              <a:t>4</a:t>
            </a:fld>
            <a:endParaRPr lang="en-GB"/>
          </a:p>
        </p:txBody>
      </p:sp>
    </p:spTree>
    <p:extLst>
      <p:ext uri="{BB962C8B-B14F-4D97-AF65-F5344CB8AC3E}">
        <p14:creationId xmlns:p14="http://schemas.microsoft.com/office/powerpoint/2010/main" val="213645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We have worked with the A Voice for Tenants steering group throughout this process, and we are advocating a strong national voice for social housing tenants and residents. </a:t>
            </a:r>
          </a:p>
          <a:p>
            <a:pPr marL="171450" indent="-171450">
              <a:buFont typeface="Arial" panose="020B0604020202020204" pitchFamily="34" charset="0"/>
              <a:buChar char="•"/>
            </a:pPr>
            <a:r>
              <a:rPr lang="en-US" baseline="0" dirty="0"/>
              <a:t>We have held consultation events with tenants, including an event in Birmingham in October 2018, and we have provided resources to members to do their own consultation with tenants. </a:t>
            </a:r>
          </a:p>
          <a:p>
            <a:pPr marL="171450" indent="-171450">
              <a:buFont typeface="Arial" panose="020B0604020202020204" pitchFamily="34" charset="0"/>
              <a:buChar char="•"/>
            </a:pPr>
            <a:r>
              <a:rPr lang="en-US" baseline="0" dirty="0"/>
              <a:t>We will be providing additional resources to members on this new phase. </a:t>
            </a:r>
          </a:p>
          <a:p>
            <a:pPr marL="171450" indent="-171450">
              <a:buFont typeface="Arial" panose="020B0604020202020204" pitchFamily="34" charset="0"/>
              <a:buChar char="•"/>
            </a:pPr>
            <a:r>
              <a:rPr lang="en-US" baseline="0" dirty="0"/>
              <a:t>We are particularly seeking views from tenants on our draft plan, and have a set of questions in our online questionnaire that are targeted at tenants. </a:t>
            </a:r>
          </a:p>
          <a:p>
            <a:pPr marL="171450" indent="-171450">
              <a:buFont typeface="Arial" panose="020B0604020202020204" pitchFamily="34" charset="0"/>
              <a:buChar char="•"/>
            </a:pPr>
            <a:r>
              <a:rPr lang="en-US" baseline="0" dirty="0"/>
              <a:t>We are working with the Centre for Public Scrutiny to convene an independent tenant advisory panel (more details on next slide). </a:t>
            </a:r>
          </a:p>
        </p:txBody>
      </p:sp>
      <p:sp>
        <p:nvSpPr>
          <p:cNvPr id="4" name="Slide Number Placeholder 3"/>
          <p:cNvSpPr>
            <a:spLocks noGrp="1"/>
          </p:cNvSpPr>
          <p:nvPr>
            <p:ph type="sldNum" sz="quarter" idx="10"/>
          </p:nvPr>
        </p:nvSpPr>
        <p:spPr/>
        <p:txBody>
          <a:bodyPr/>
          <a:lstStyle/>
          <a:p>
            <a:fld id="{9B9ED1CD-F474-4C16-B467-5A50FCB73CF8}" type="slidenum">
              <a:rPr lang="en-GB" smtClean="0"/>
              <a:t>5</a:t>
            </a:fld>
            <a:endParaRPr lang="en-GB"/>
          </a:p>
        </p:txBody>
      </p:sp>
    </p:spTree>
    <p:extLst>
      <p:ext uri="{BB962C8B-B14F-4D97-AF65-F5344CB8AC3E}">
        <p14:creationId xmlns:p14="http://schemas.microsoft.com/office/powerpoint/2010/main" val="144716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14400" rtl="0" eaLnBrk="1" latinLnBrk="0" hangingPunct="1">
              <a:buFont typeface="Arial" panose="020B0604020202020204" pitchFamily="34" charset="0"/>
              <a:buChar char="•"/>
            </a:pPr>
            <a:r>
              <a:rPr lang="en-US" sz="1200" kern="1200" baseline="0" dirty="0">
                <a:solidFill>
                  <a:schemeClr val="tx1"/>
                </a:solidFill>
                <a:latin typeface="+mn-lt"/>
                <a:ea typeface="+mn-ea"/>
                <a:cs typeface="+mn-cs"/>
              </a:rPr>
              <a:t>We have developed this plan following extensive conversations with members, tenants, residents and stakeholders. </a:t>
            </a:r>
          </a:p>
          <a:p>
            <a:pPr marL="171450" indent="-171450" algn="l" defTabSz="914400" rtl="0" eaLnBrk="1" latinLnBrk="0" hangingPunct="1">
              <a:buFont typeface="Arial" panose="020B0604020202020204" pitchFamily="34" charset="0"/>
              <a:buChar char="•"/>
            </a:pPr>
            <a:r>
              <a:rPr lang="en-US" sz="1200" kern="1200" baseline="0" dirty="0">
                <a:solidFill>
                  <a:schemeClr val="tx1"/>
                </a:solidFill>
                <a:latin typeface="+mn-lt"/>
                <a:ea typeface="+mn-ea"/>
                <a:cs typeface="+mn-cs"/>
              </a:rPr>
              <a:t>We want to ensure the plan responds to the needs and expectations of tenants and residents. </a:t>
            </a:r>
          </a:p>
          <a:p>
            <a:pPr marL="171450" indent="-171450" algn="l" defTabSz="914400" rtl="0" eaLnBrk="1" latinLnBrk="0" hangingPunct="1">
              <a:buFont typeface="Arial" panose="020B0604020202020204" pitchFamily="34" charset="0"/>
              <a:buChar char="•"/>
            </a:pPr>
            <a:r>
              <a:rPr lang="en-US" sz="1200" kern="1200" baseline="0" dirty="0">
                <a:solidFill>
                  <a:schemeClr val="tx1"/>
                </a:solidFill>
                <a:latin typeface="+mn-lt"/>
                <a:ea typeface="+mn-ea"/>
                <a:cs typeface="+mn-cs"/>
              </a:rPr>
              <a:t>We are consulting on the plan until 19 April.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a:t>Code of Governance: </a:t>
            </a:r>
          </a:p>
          <a:p>
            <a:pPr marL="0" indent="0">
              <a:buFont typeface="Arial" panose="020B0604020202020204" pitchFamily="34" charset="0"/>
              <a:buNone/>
            </a:pPr>
            <a:endParaRPr lang="en-US" baseline="0" dirty="0"/>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 strong commitment is needed from housing association leadership to valuing the voice and experience of residents.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New requirement would demonstrate that housing associations are serious about change.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Boards would need to demonstrate compliance with the code, such as by signing up to and delivering on the Together with Tenants Charter.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charter is a mechanism for tenants and residents to hold their landlord to account.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1" dirty="0">
                <a:latin typeface="Arial" panose="020B0604020202020204" pitchFamily="34" charset="0"/>
                <a:cs typeface="Arial" panose="020B0604020202020204" pitchFamily="34" charset="0"/>
              </a:rPr>
              <a:t>Charter: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 stronger relationship needs clear commitments and expectations.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Housing associations would be asked to sign up to a set of core commitments.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They can develop their own commitments alongside these.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Commitments are deliberately clear and simple – intended to deliver meaningful change for tenants and residents.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They draw on existing consumer standards, but go further. </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Oversight</a:t>
            </a:r>
            <a:r>
              <a:rPr lang="en-US" sz="1200" b="1" baseline="0" dirty="0">
                <a:latin typeface="Arial" panose="020B0604020202020204" pitchFamily="34" charset="0"/>
                <a:cs typeface="Arial" panose="020B0604020202020204" pitchFamily="34" charset="0"/>
              </a:rPr>
              <a:t> and regulation:</a:t>
            </a:r>
            <a:endParaRPr lang="en-US" sz="1200" b="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Tenants would report to the board on their landlord’s performance against the charter.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board is expected to put in place plans to address any issues raised.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tenant report can provide evidence of (non) compliance with consumer standards to the Regulator.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a:t>We don’t intend to impose one way of doing this but we do think it is important to ensure boards are properly connected to all tenants, not just the engaged few. </a:t>
            </a:r>
          </a:p>
          <a:p>
            <a:pPr marL="171450" indent="-171450">
              <a:buFont typeface="Arial" panose="020B0604020202020204" pitchFamily="34" charset="0"/>
              <a:buChar char="•"/>
            </a:pPr>
            <a:r>
              <a:rPr lang="en-US" baseline="0" dirty="0"/>
              <a:t>This is one of the elements we will test through the early adopters process, so we can share learning and refine the process for the wider rollout.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9B9ED1CD-F474-4C16-B467-5A50FCB73CF8}" type="slidenum">
              <a:rPr lang="en-GB" smtClean="0"/>
              <a:t>6</a:t>
            </a:fld>
            <a:endParaRPr lang="en-GB"/>
          </a:p>
        </p:txBody>
      </p:sp>
    </p:spTree>
    <p:extLst>
      <p:ext uri="{BB962C8B-B14F-4D97-AF65-F5344CB8AC3E}">
        <p14:creationId xmlns:p14="http://schemas.microsoft.com/office/powerpoint/2010/main" val="123544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9B9ED1CD-F474-4C16-B467-5A50FCB73CF8}" type="slidenum">
              <a:rPr lang="en-GB" smtClean="0"/>
              <a:t>7</a:t>
            </a:fld>
            <a:endParaRPr lang="en-GB"/>
          </a:p>
        </p:txBody>
      </p:sp>
    </p:spTree>
    <p:extLst>
      <p:ext uri="{BB962C8B-B14F-4D97-AF65-F5344CB8AC3E}">
        <p14:creationId xmlns:p14="http://schemas.microsoft.com/office/powerpoint/2010/main" val="2617753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9B9ED1CD-F474-4C16-B467-5A50FCB73CF8}" type="slidenum">
              <a:rPr lang="en-GB" smtClean="0"/>
              <a:t>8</a:t>
            </a:fld>
            <a:endParaRPr lang="en-GB"/>
          </a:p>
        </p:txBody>
      </p:sp>
    </p:spTree>
    <p:extLst>
      <p:ext uri="{BB962C8B-B14F-4D97-AF65-F5344CB8AC3E}">
        <p14:creationId xmlns:p14="http://schemas.microsoft.com/office/powerpoint/2010/main" val="356891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9B9ED1CD-F474-4C16-B467-5A50FCB73CF8}" type="slidenum">
              <a:rPr lang="en-GB" smtClean="0"/>
              <a:t>9</a:t>
            </a:fld>
            <a:endParaRPr lang="en-GB"/>
          </a:p>
        </p:txBody>
      </p:sp>
    </p:spTree>
    <p:extLst>
      <p:ext uri="{BB962C8B-B14F-4D97-AF65-F5344CB8AC3E}">
        <p14:creationId xmlns:p14="http://schemas.microsoft.com/office/powerpoint/2010/main" val="398824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9B9ED1CD-F474-4C16-B467-5A50FCB73CF8}" type="slidenum">
              <a:rPr lang="en-GB" smtClean="0"/>
              <a:t>10</a:t>
            </a:fld>
            <a:endParaRPr lang="en-GB"/>
          </a:p>
        </p:txBody>
      </p:sp>
    </p:spTree>
    <p:extLst>
      <p:ext uri="{BB962C8B-B14F-4D97-AF65-F5344CB8AC3E}">
        <p14:creationId xmlns:p14="http://schemas.microsoft.com/office/powerpoint/2010/main" val="1671244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8"/>
          <p:cNvSpPr>
            <a:spLocks noGrp="1"/>
          </p:cNvSpPr>
          <p:nvPr>
            <p:ph type="title" hasCustomPrompt="1"/>
          </p:nvPr>
        </p:nvSpPr>
        <p:spPr>
          <a:xfrm>
            <a:off x="2829827" y="2858068"/>
            <a:ext cx="5881035" cy="1325563"/>
          </a:xfrm>
        </p:spPr>
        <p:txBody>
          <a:bodyPr/>
          <a:lstStyle>
            <a:lvl1pPr algn="r">
              <a:defRPr b="1" i="0">
                <a:latin typeface="DIN-Bold" charset="0"/>
                <a:ea typeface="DIN-Bold" charset="0"/>
                <a:cs typeface="DIN-Bold"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69381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8"/>
          <p:cNvSpPr>
            <a:spLocks noGrp="1"/>
          </p:cNvSpPr>
          <p:nvPr>
            <p:ph type="title"/>
          </p:nvPr>
        </p:nvSpPr>
        <p:spPr>
          <a:xfrm>
            <a:off x="453711" y="2606783"/>
            <a:ext cx="8257152" cy="1325563"/>
          </a:xfrm>
        </p:spPr>
        <p:txBody>
          <a:bodyPr>
            <a:normAutofit/>
          </a:bodyPr>
          <a:lstStyle>
            <a:lvl1pPr algn="l">
              <a:defRPr sz="2000" b="0" i="0">
                <a:latin typeface="DIN-Medium" charset="0"/>
                <a:ea typeface="DIN-Medium" charset="0"/>
                <a:cs typeface="DIN-Medium" charset="0"/>
              </a:defRPr>
            </a:lvl1pPr>
          </a:lstStyle>
          <a:p>
            <a:r>
              <a:rPr lang="en-US" dirty="0"/>
              <a:t>Click to edit Master title style</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81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1340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5" Type="http://schemas.openxmlformats.org/officeDocument/2006/relationships/theme" Target="../theme/theme1.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E5B48-4E99-4246-B28C-BC6AD2CDD66B}" type="slidenum">
              <a:rPr lang="en-US" smtClean="0"/>
              <a:t>‹#›</a:t>
            </a:fld>
            <a:endParaRPr lang="en-US" dirty="0"/>
          </a:p>
        </p:txBody>
      </p:sp>
    </p:spTree>
    <p:extLst>
      <p:ext uri="{BB962C8B-B14F-4D97-AF65-F5344CB8AC3E}">
        <p14:creationId xmlns:p14="http://schemas.microsoft.com/office/powerpoint/2010/main" val="1668758865"/>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11.xml"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xml" /><Relationship Id="rId1" Type="http://schemas.openxmlformats.org/officeDocument/2006/relationships/slideLayout" Target="../slideLayouts/slideLayout4.xml" /><Relationship Id="rId6" Type="http://schemas.openxmlformats.org/officeDocument/2006/relationships/image" Target="../media/image8.png" /><Relationship Id="rId5" Type="http://schemas.openxmlformats.org/officeDocument/2006/relationships/image" Target="../media/image7.png" /><Relationship Id="rId4" Type="http://schemas.openxmlformats.org/officeDocument/2006/relationships/image" Target="../media/image6.png"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6.xml" /><Relationship Id="rId1" Type="http://schemas.openxmlformats.org/officeDocument/2006/relationships/slideLayout" Target="../slideLayouts/slideLayout4.xml" /><Relationship Id="rId5" Type="http://schemas.openxmlformats.org/officeDocument/2006/relationships/image" Target="../media/image11.png" /><Relationship Id="rId4" Type="http://schemas.openxmlformats.org/officeDocument/2006/relationships/image" Target="../media/image10.png"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Together with Tenants</a:t>
            </a:r>
            <a:br>
              <a:rPr lang="en-US">
                <a:latin typeface="Arial" panose="020B0604020202020204" pitchFamily="34" charset="0"/>
                <a:cs typeface="Arial" panose="020B0604020202020204" pitchFamily="34" charset="0"/>
              </a:rPr>
            </a:br>
            <a:r>
              <a:rPr lang="en-US" sz="3200" b="0">
                <a:latin typeface="Arial" panose="020B0604020202020204" pitchFamily="34" charset="0"/>
                <a:cs typeface="Arial" panose="020B0604020202020204" pitchFamily="34" charset="0"/>
              </a:rPr>
              <a:t> </a:t>
            </a:r>
            <a:br>
              <a:rPr lang="en-US" sz="3200" b="0">
                <a:latin typeface="Arial" panose="020B0604020202020204" pitchFamily="34" charset="0"/>
                <a:cs typeface="Arial" panose="020B0604020202020204" pitchFamily="34" charset="0"/>
              </a:rPr>
            </a:br>
            <a:r>
              <a:rPr lang="en-GB" sz="3200" b="0">
                <a:latin typeface="Arial" panose="020B0604020202020204" pitchFamily="34" charset="0"/>
                <a:cs typeface="Arial" panose="020B0604020202020204" pitchFamily="34" charset="0"/>
              </a:rPr>
              <a:t>2 April </a:t>
            </a:r>
            <a:r>
              <a:rPr lang="en-US" sz="3200" b="0">
                <a:latin typeface="Arial" panose="020B0604020202020204" pitchFamily="34" charset="0"/>
                <a:cs typeface="Arial" panose="020B0604020202020204" pitchFamily="34" charset="0"/>
              </a:rPr>
              <a:t>2019</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23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 y="297180"/>
            <a:ext cx="635508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Core charter commitments </a:t>
            </a:r>
            <a:endParaRPr lang="en-GB" sz="36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4330" y="1828800"/>
            <a:ext cx="8343900" cy="4093428"/>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Collectively, tenants and residents have the right to influence decisions that affect their community, home and the services they receive. </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Every tenant and resident will have simple, clear and accessible routes for raising issues, making complaints and seeking redress. </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Every tenant and resident will receive support and advice when things go wrong or their expectations aren’t met. </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Every tenant and resident will have access to the information they need to make informed decisions and hold their landlord to account.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099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 y="297180"/>
            <a:ext cx="780669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Discussion </a:t>
            </a:r>
            <a:endParaRPr lang="en-GB" sz="36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4330" y="1828800"/>
            <a:ext cx="8343900" cy="25545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Do you think the Charter covers the right issues? </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Is there anything missing that tenants and residents should have the right to expect? </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How can the Charter be improved or the wording made clearer? </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91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 y="297180"/>
            <a:ext cx="635508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Tenant advisory panel </a:t>
            </a:r>
            <a:endParaRPr lang="en-GB" sz="36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4330" y="1828800"/>
            <a:ext cx="8343900"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 partnership with the Centre for Public Scrutiny</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Panel will guide, shape and challenge the work as it develops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Sits independently of the Federation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Applications are open until 4 April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Initial meeting in early May</a:t>
            </a:r>
          </a:p>
        </p:txBody>
      </p:sp>
      <p:pic>
        <p:nvPicPr>
          <p:cNvPr id="1026" name="Picture 2" descr="Image result for centre for public scruti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985" y="3331657"/>
            <a:ext cx="2644775" cy="135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2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 y="297180"/>
            <a:ext cx="635508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Become an ‘early adopter’ </a:t>
            </a:r>
            <a:endParaRPr lang="en-GB" sz="36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4330" y="1828800"/>
            <a:ext cx="8343900" cy="3170099"/>
          </a:xfrm>
          <a:prstGeom prst="rect">
            <a:avLst/>
          </a:prstGeom>
          <a:noFill/>
        </p:spPr>
        <p:txBody>
          <a:bodyPr wrap="square" numCol="1" rtlCol="0">
            <a:spAutoFit/>
          </a:bodyPr>
          <a:lstStyle/>
          <a:p>
            <a:r>
              <a:rPr lang="en-US" sz="2000" dirty="0">
                <a:latin typeface="Arial" panose="020B0604020202020204" pitchFamily="34" charset="0"/>
                <a:cs typeface="Arial" panose="020B0604020202020204" pitchFamily="34" charset="0"/>
              </a:rPr>
              <a:t>Housing associations will work with tenants and residents to test:</a:t>
            </a:r>
          </a:p>
          <a:p>
            <a:r>
              <a:rPr lang="en-US" sz="2000" dirty="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implementation of the charter at local level</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links to other commitments and reporting</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language and commitments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models of oversight and scrutiny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support and information needed for success.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Process will be informed by consultation feedback.</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More than 80 members already signed up. </a:t>
            </a:r>
          </a:p>
        </p:txBody>
      </p:sp>
    </p:spTree>
    <p:extLst>
      <p:ext uri="{BB962C8B-B14F-4D97-AF65-F5344CB8AC3E}">
        <p14:creationId xmlns:p14="http://schemas.microsoft.com/office/powerpoint/2010/main" val="157335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 y="297180"/>
            <a:ext cx="635508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What next? </a:t>
            </a:r>
            <a:endParaRPr lang="en-GB" sz="36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4330" y="1828800"/>
            <a:ext cx="8343900" cy="4093428"/>
          </a:xfrm>
          <a:prstGeom prst="rect">
            <a:avLst/>
          </a:prstGeom>
          <a:noFill/>
        </p:spPr>
        <p:txBody>
          <a:bodyPr wrap="square" numCol="2" rtlCol="0">
            <a:spAutoFit/>
          </a:bodyPr>
          <a:lstStyle/>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20 February – 19 April </a:t>
            </a:r>
            <a:r>
              <a:rPr lang="en-US" sz="2000" dirty="0">
                <a:latin typeface="Arial" panose="020B0604020202020204" pitchFamily="34" charset="0"/>
                <a:cs typeface="Arial" panose="020B0604020202020204" pitchFamily="34" charset="0"/>
              </a:rPr>
              <a:t>– consultation on draft plan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March</a:t>
            </a:r>
            <a:r>
              <a:rPr lang="en-US" sz="2000" dirty="0">
                <a:latin typeface="Arial" panose="020B0604020202020204" pitchFamily="34" charset="0"/>
                <a:cs typeface="Arial" panose="020B0604020202020204" pitchFamily="34" charset="0"/>
              </a:rPr>
              <a:t> – consultation events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4 April </a:t>
            </a:r>
            <a:r>
              <a:rPr lang="en-US" sz="2000" dirty="0">
                <a:latin typeface="Arial" panose="020B0604020202020204" pitchFamily="34" charset="0"/>
                <a:cs typeface="Arial" panose="020B0604020202020204" pitchFamily="34" charset="0"/>
              </a:rPr>
              <a:t>– recruitment for tenant advisory panel closes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8 April </a:t>
            </a:r>
            <a:r>
              <a:rPr lang="en-US" sz="2000" dirty="0">
                <a:latin typeface="Arial" panose="020B0604020202020204" pitchFamily="34" charset="0"/>
                <a:cs typeface="Arial" panose="020B0604020202020204" pitchFamily="34" charset="0"/>
              </a:rPr>
              <a:t>– initial meeting of the tenant advisory panel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19 April onwards </a:t>
            </a:r>
            <a:r>
              <a:rPr lang="en-US" sz="2000" dirty="0">
                <a:latin typeface="Arial" panose="020B0604020202020204" pitchFamily="34" charset="0"/>
                <a:cs typeface="Arial" panose="020B0604020202020204" pitchFamily="34" charset="0"/>
              </a:rPr>
              <a:t>– refining and testing the plan with early adopters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25-26 September </a:t>
            </a:r>
            <a:r>
              <a:rPr lang="en-US" sz="2000" dirty="0">
                <a:latin typeface="Arial" panose="020B0604020202020204" pitchFamily="34" charset="0"/>
                <a:cs typeface="Arial" panose="020B0604020202020204" pitchFamily="34" charset="0"/>
              </a:rPr>
              <a:t>– initial findings at the National Housing Summit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Early 2020 </a:t>
            </a:r>
            <a:r>
              <a:rPr lang="en-US" sz="2000" dirty="0">
                <a:latin typeface="Arial" panose="020B0604020202020204" pitchFamily="34" charset="0"/>
                <a:cs typeface="Arial" panose="020B0604020202020204" pitchFamily="34" charset="0"/>
              </a:rPr>
              <a:t>– wider rollout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4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 y="297180"/>
            <a:ext cx="635508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The context</a:t>
            </a:r>
            <a:endParaRPr lang="en-GB" sz="36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4330" y="1828800"/>
            <a:ext cx="83439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Our sector is facing questions about our relationship with tenants, trust, and social purpose: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Do we listen to tenants when things go wrong?</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Can tenants influence our decisions?</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What can tenants do if they don’t think their landlord is taking their views seriously?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These questions were echoed in the Social Housing Green Paper.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There is a spotlight on the sector and an expectation for change. </a:t>
            </a:r>
          </a:p>
        </p:txBody>
      </p:sp>
    </p:spTree>
    <p:extLst>
      <p:ext uri="{BB962C8B-B14F-4D97-AF65-F5344CB8AC3E}">
        <p14:creationId xmlns:p14="http://schemas.microsoft.com/office/powerpoint/2010/main" val="21762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 y="297180"/>
            <a:ext cx="635508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The expectation for change</a:t>
            </a:r>
            <a:endParaRPr lang="en-GB" sz="36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5880043" y="2964231"/>
            <a:ext cx="2308915" cy="825052"/>
          </a:xfrm>
          <a:prstGeom prst="rect">
            <a:avLst/>
          </a:prstGeom>
        </p:spPr>
      </p:pic>
      <p:pic>
        <p:nvPicPr>
          <p:cNvPr id="5" name="Picture 4"/>
          <p:cNvPicPr>
            <a:picLocks noChangeAspect="1"/>
          </p:cNvPicPr>
          <p:nvPr/>
        </p:nvPicPr>
        <p:blipFill>
          <a:blip r:embed="rId4"/>
          <a:stretch>
            <a:fillRect/>
          </a:stretch>
        </p:blipFill>
        <p:spPr>
          <a:xfrm>
            <a:off x="3616480" y="3629680"/>
            <a:ext cx="1763609" cy="1148249"/>
          </a:xfrm>
          <a:prstGeom prst="rect">
            <a:avLst/>
          </a:prstGeom>
        </p:spPr>
      </p:pic>
      <p:pic>
        <p:nvPicPr>
          <p:cNvPr id="7" name="Picture 6"/>
          <p:cNvPicPr>
            <a:picLocks noChangeAspect="1"/>
          </p:cNvPicPr>
          <p:nvPr/>
        </p:nvPicPr>
        <p:blipFill>
          <a:blip r:embed="rId5"/>
          <a:stretch>
            <a:fillRect/>
          </a:stretch>
        </p:blipFill>
        <p:spPr>
          <a:xfrm>
            <a:off x="3922312" y="1476223"/>
            <a:ext cx="1677408" cy="1302458"/>
          </a:xfrm>
          <a:prstGeom prst="rect">
            <a:avLst/>
          </a:prstGeom>
        </p:spPr>
      </p:pic>
      <p:pic>
        <p:nvPicPr>
          <p:cNvPr id="9" name="Picture 8"/>
          <p:cNvPicPr>
            <a:picLocks noChangeAspect="1"/>
          </p:cNvPicPr>
          <p:nvPr/>
        </p:nvPicPr>
        <p:blipFill>
          <a:blip r:embed="rId6"/>
          <a:stretch>
            <a:fillRect/>
          </a:stretch>
        </p:blipFill>
        <p:spPr>
          <a:xfrm>
            <a:off x="5880043" y="4399245"/>
            <a:ext cx="1155735" cy="1155735"/>
          </a:xfrm>
          <a:prstGeom prst="rect">
            <a:avLst/>
          </a:prstGeom>
        </p:spPr>
      </p:pic>
      <p:sp>
        <p:nvSpPr>
          <p:cNvPr id="10" name="TextBox 9"/>
          <p:cNvSpPr txBox="1"/>
          <p:nvPr/>
        </p:nvSpPr>
        <p:spPr>
          <a:xfrm>
            <a:off x="354330" y="1828800"/>
            <a:ext cx="5245390"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Social Housing Green Paper</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Shelter Commission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Civil Society Futures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Tenant groups, including Grenfell United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23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 y="297180"/>
            <a:ext cx="635508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How the sector is responding</a:t>
            </a:r>
            <a:endParaRPr lang="en-GB" sz="36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4330" y="1828800"/>
            <a:ext cx="83439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 believe the questions are legitimate and want to show leadership.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Regulation is important as a backstop to protect the interests of tenants and residents.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It is not up to the Government or the Regulator to define our relationship with tenants and residents.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 want to embed a culture that values the voice and experience of tenants.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 want to be open to challenge and honest about where we need to improve. </a:t>
            </a:r>
          </a:p>
        </p:txBody>
      </p:sp>
    </p:spTree>
    <p:extLst>
      <p:ext uri="{BB962C8B-B14F-4D97-AF65-F5344CB8AC3E}">
        <p14:creationId xmlns:p14="http://schemas.microsoft.com/office/powerpoint/2010/main" val="100152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 y="297180"/>
            <a:ext cx="691515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How we’ve worked with tenants</a:t>
            </a:r>
            <a:endParaRPr lang="en-GB" sz="36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4330" y="2103120"/>
            <a:ext cx="8343900"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Close collaboration with the A Voice for Tenants steering group.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Consultation events and meetings with tenants and tenant groups.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Working with members to engage tenants.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Open questionnaire targeted at tenants.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Independent tenant advisory panel.</a:t>
            </a:r>
          </a:p>
        </p:txBody>
      </p:sp>
    </p:spTree>
    <p:extLst>
      <p:ext uri="{BB962C8B-B14F-4D97-AF65-F5344CB8AC3E}">
        <p14:creationId xmlns:p14="http://schemas.microsoft.com/office/powerpoint/2010/main" val="163660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 y="297180"/>
            <a:ext cx="635508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Our four-point plan </a:t>
            </a:r>
            <a:endParaRPr lang="en-GB" sz="36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4330" y="1828800"/>
            <a:ext cx="8343900" cy="3693319"/>
          </a:xfrm>
          <a:prstGeom prst="rect">
            <a:avLst/>
          </a:prstGeom>
          <a:noFill/>
        </p:spPr>
        <p:txBody>
          <a:bodyPr wrap="square" rtlCol="0">
            <a:spAutoFit/>
          </a:bodyPr>
          <a:lstStyle/>
          <a:p>
            <a:pPr marL="342900" indent="-342900">
              <a:buFont typeface="+mj-lt"/>
              <a:buAutoNum type="arabicPeriod"/>
            </a:pPr>
            <a:r>
              <a:rPr lang="en-US" b="1" dirty="0">
                <a:latin typeface="Arial" panose="020B0604020202020204" pitchFamily="34" charset="0"/>
                <a:cs typeface="Arial" panose="020B0604020202020204" pitchFamily="34" charset="0"/>
              </a:rPr>
              <a:t>A change to the National Housing Federation’s Code of Governance</a:t>
            </a:r>
            <a:r>
              <a:rPr lang="en-US" dirty="0">
                <a:latin typeface="Arial" panose="020B0604020202020204" pitchFamily="34" charset="0"/>
                <a:cs typeface="Arial" panose="020B0604020202020204" pitchFamily="34" charset="0"/>
              </a:rPr>
              <a:t>: boards would agree to be accountable to all tenants and residents. </a:t>
            </a:r>
          </a:p>
          <a:p>
            <a:pPr marL="342900" indent="-342900">
              <a:buFont typeface="+mj-lt"/>
              <a:buAutoNum type="arabicPeriod"/>
            </a:pPr>
            <a:endParaRPr lang="en-US" b="1" dirty="0">
              <a:latin typeface="Arial" panose="020B0604020202020204" pitchFamily="34" charset="0"/>
              <a:cs typeface="Arial" panose="020B0604020202020204" pitchFamily="34" charset="0"/>
            </a:endParaRPr>
          </a:p>
          <a:p>
            <a:pPr marL="342900" indent="-342900">
              <a:buFont typeface="+mj-lt"/>
              <a:buAutoNum type="arabicPeriod"/>
            </a:pPr>
            <a:r>
              <a:rPr lang="en-US" b="1" dirty="0">
                <a:latin typeface="Arial" panose="020B0604020202020204" pitchFamily="34" charset="0"/>
                <a:cs typeface="Arial" panose="020B0604020202020204" pitchFamily="34" charset="0"/>
              </a:rPr>
              <a:t>A new Together with Tenants Charter: </a:t>
            </a:r>
            <a:r>
              <a:rPr lang="en-US" dirty="0">
                <a:latin typeface="Arial" panose="020B0604020202020204" pitchFamily="34" charset="0"/>
                <a:cs typeface="Arial" panose="020B0604020202020204" pitchFamily="34" charset="0"/>
              </a:rPr>
              <a:t>a set of clear commitments so tenants and residents know exactly what to expect from their landlord. </a:t>
            </a:r>
          </a:p>
          <a:p>
            <a:pPr marL="342900" indent="-342900">
              <a:buFont typeface="+mj-lt"/>
              <a:buAutoNum type="arabicPeriod"/>
            </a:pPr>
            <a:endParaRPr lang="en-US" b="1" dirty="0">
              <a:latin typeface="Arial" panose="020B0604020202020204" pitchFamily="34" charset="0"/>
              <a:cs typeface="Arial" panose="020B0604020202020204" pitchFamily="34" charset="0"/>
            </a:endParaRPr>
          </a:p>
          <a:p>
            <a:pPr marL="342900" indent="-342900">
              <a:buFont typeface="+mj-lt"/>
              <a:buAutoNum type="arabicPeriod"/>
            </a:pPr>
            <a:r>
              <a:rPr lang="en-US" b="1" dirty="0">
                <a:latin typeface="Arial" panose="020B0604020202020204" pitchFamily="34" charset="0"/>
                <a:cs typeface="Arial" panose="020B0604020202020204" pitchFamily="34" charset="0"/>
              </a:rPr>
              <a:t>Tenant and resident oversight and scrutiny of the charter: </a:t>
            </a:r>
            <a:r>
              <a:rPr lang="en-US" dirty="0">
                <a:latin typeface="Arial" panose="020B0604020202020204" pitchFamily="34" charset="0"/>
                <a:cs typeface="Arial" panose="020B0604020202020204" pitchFamily="34" charset="0"/>
              </a:rPr>
              <a:t>tenants report publicly on how their landlord is performing. </a:t>
            </a:r>
          </a:p>
          <a:p>
            <a:pPr marL="342900" indent="-342900">
              <a:buFont typeface="+mj-lt"/>
              <a:buAutoNum type="arabicPeriod"/>
            </a:pPr>
            <a:endParaRPr lang="en-US" b="1" dirty="0">
              <a:latin typeface="Arial" panose="020B0604020202020204" pitchFamily="34" charset="0"/>
              <a:cs typeface="Arial" panose="020B0604020202020204" pitchFamily="34" charset="0"/>
            </a:endParaRPr>
          </a:p>
          <a:p>
            <a:pPr marL="342900" indent="-342900">
              <a:buFont typeface="+mj-lt"/>
              <a:buAutoNum type="arabicPeriod"/>
            </a:pPr>
            <a:r>
              <a:rPr lang="en-US" b="1" dirty="0">
                <a:latin typeface="Arial" panose="020B0604020202020204" pitchFamily="34" charset="0"/>
                <a:cs typeface="Arial" panose="020B0604020202020204" pitchFamily="34" charset="0"/>
              </a:rPr>
              <a:t>A closer link with regulation: </a:t>
            </a:r>
            <a:r>
              <a:rPr lang="en-US" dirty="0">
                <a:latin typeface="Arial" panose="020B0604020202020204" pitchFamily="34" charset="0"/>
                <a:cs typeface="Arial" panose="020B0604020202020204" pitchFamily="34" charset="0"/>
              </a:rPr>
              <a:t>tenants’ reporting on performance can provide useful evidence to the Regulator on whether their landlord is complaint with consumer standards. </a:t>
            </a: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79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 y="297180"/>
            <a:ext cx="635508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Support for this work</a:t>
            </a:r>
            <a:endParaRPr lang="en-GB" sz="36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460574"/>
            <a:ext cx="4370780" cy="24827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870" y="1258487"/>
            <a:ext cx="4485080" cy="25477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170" y="3769435"/>
            <a:ext cx="3737610" cy="2123110"/>
          </a:xfrm>
          <a:prstGeom prst="rect">
            <a:avLst/>
          </a:prstGeom>
        </p:spPr>
      </p:pic>
    </p:spTree>
    <p:extLst>
      <p:ext uri="{BB962C8B-B14F-4D97-AF65-F5344CB8AC3E}">
        <p14:creationId xmlns:p14="http://schemas.microsoft.com/office/powerpoint/2010/main" val="1246966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 y="297180"/>
            <a:ext cx="780669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Discussion </a:t>
            </a:r>
            <a:endParaRPr lang="en-GB" sz="36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4330" y="1828800"/>
            <a:ext cx="8343900" cy="301621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Do you think the actions in the plan are the right ones? </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Is there anything missing? </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How do you think the tenant and resident role in scrutiny and oversight should work?</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How can we make sure the plan has teeth? </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80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 y="297180"/>
            <a:ext cx="6355080"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Core charter commitments </a:t>
            </a:r>
            <a:endParaRPr lang="en-GB" sz="36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54330" y="1828800"/>
            <a:ext cx="8343900" cy="4093428"/>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Every tenant and resident has the right to be treated with respect. </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Every tenant and resident has the right to a decent, safe home and quality service. </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Every tenant has the right to be listened to and have their view heard on decisions that affect their community, home and the services they receive. </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Every tenant and resident has the right to know how the </a:t>
            </a:r>
            <a:r>
              <a:rPr lang="en-US" sz="2000" dirty="0" err="1">
                <a:latin typeface="Arial" panose="020B0604020202020204" pitchFamily="34" charset="0"/>
                <a:cs typeface="Arial" panose="020B0604020202020204" pitchFamily="34" charset="0"/>
              </a:rPr>
              <a:t>organisation</a:t>
            </a:r>
            <a:r>
              <a:rPr lang="en-US" sz="2000" dirty="0">
                <a:latin typeface="Arial" panose="020B0604020202020204" pitchFamily="34" charset="0"/>
                <a:cs typeface="Arial" panose="020B0604020202020204" pitchFamily="34" charset="0"/>
              </a:rPr>
              <a:t> is run, how decisions are made, and how they can get involved.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3498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TotalTime>
  <Words>1820</Words>
  <Application>Microsoft Office PowerPoint</Application>
  <PresentationFormat>On-screen Show (4:3)</PresentationFormat>
  <Paragraphs>194</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Custom Design</vt:lpstr>
      <vt:lpstr>Together with Tenants   2 April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Ciarán Tully</cp:lastModifiedBy>
  <cp:revision>71</cp:revision>
  <dcterms:created xsi:type="dcterms:W3CDTF">2019-02-25T16:46:08Z</dcterms:created>
  <dcterms:modified xsi:type="dcterms:W3CDTF">2019-04-01T09:37:05Z</dcterms:modified>
</cp:coreProperties>
</file>