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8" r:id="rId3"/>
    <p:sldId id="262" r:id="rId4"/>
    <p:sldId id="263" r:id="rId5"/>
    <p:sldId id="264" r:id="rId6"/>
    <p:sldId id="265" r:id="rId7"/>
    <p:sldId id="260" r:id="rId8"/>
    <p:sldId id="257" r:id="rId9"/>
    <p:sldId id="267" r:id="rId10"/>
    <p:sldId id="259" r:id="rId11"/>
    <p:sldId id="261"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58100" autoAdjust="0"/>
  </p:normalViewPr>
  <p:slideViewPr>
    <p:cSldViewPr snapToGrid="0">
      <p:cViewPr varScale="1">
        <p:scale>
          <a:sx n="40" d="100"/>
          <a:sy n="40" d="100"/>
        </p:scale>
        <p:origin x="1670" y="3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BF7FF7-5BCB-4BB2-A75D-D0392CACCD06}" type="datetimeFigureOut">
              <a:rPr lang="en-GB" smtClean="0"/>
              <a:t>03/07/2019</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088C7F-2D0E-4733-A170-2FB6B44F5550}" type="slidenum">
              <a:rPr lang="en-GB" smtClean="0"/>
              <a:t>‹#›</a:t>
            </a:fld>
            <a:endParaRPr lang="en-GB" dirty="0"/>
          </a:p>
        </p:txBody>
      </p:sp>
    </p:spTree>
    <p:extLst>
      <p:ext uri="{BB962C8B-B14F-4D97-AF65-F5344CB8AC3E}">
        <p14:creationId xmlns:p14="http://schemas.microsoft.com/office/powerpoint/2010/main" val="246745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gov.uk/government/publications/independent-review-of-building-regulations-and-fire-safety-final-report"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3088C7F-2D0E-4733-A170-2FB6B44F5550}" type="slidenum">
              <a:rPr lang="en-GB" smtClean="0"/>
              <a:t>1</a:t>
            </a:fld>
            <a:endParaRPr lang="en-GB" dirty="0"/>
          </a:p>
        </p:txBody>
      </p:sp>
    </p:spTree>
    <p:extLst>
      <p:ext uri="{BB962C8B-B14F-4D97-AF65-F5344CB8AC3E}">
        <p14:creationId xmlns:p14="http://schemas.microsoft.com/office/powerpoint/2010/main" val="2287241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Accelerated Planning Green Paper</a:t>
            </a:r>
            <a:r>
              <a:rPr lang="en-GB" sz="1200" b="0" i="0" kern="1200" dirty="0">
                <a:solidFill>
                  <a:schemeClr val="tx1"/>
                </a:solidFill>
                <a:effectLst/>
                <a:latin typeface="+mn-lt"/>
                <a:ea typeface="+mn-ea"/>
                <a:cs typeface="+mn-cs"/>
              </a:rPr>
              <a:t>…</a:t>
            </a:r>
          </a:p>
          <a:p>
            <a:r>
              <a:rPr lang="en-GB" sz="1200" b="0" i="0" kern="1200" dirty="0">
                <a:solidFill>
                  <a:schemeClr val="tx1"/>
                </a:solidFill>
                <a:effectLst/>
                <a:latin typeface="+mn-lt"/>
                <a:ea typeface="+mn-ea"/>
                <a:cs typeface="+mn-cs"/>
              </a:rPr>
              <a:t>… it will look at how greater capacity and capability within local planning authorities, stronger plan-making, better performance management and procedural improvements can accelerate the end-to end planning process for all.</a:t>
            </a:r>
          </a:p>
          <a:p>
            <a:r>
              <a:rPr lang="en-GB" sz="1200" b="0" i="0" kern="1200" dirty="0">
                <a:solidFill>
                  <a:schemeClr val="tx1"/>
                </a:solidFill>
                <a:effectLst/>
                <a:latin typeface="+mn-lt"/>
                <a:ea typeface="+mn-ea"/>
                <a:cs typeface="+mn-cs"/>
              </a:rPr>
              <a:t>Currently, only half of the annual spend of £1 billion on all local authority planning functions is covered by fee income</a:t>
            </a:r>
          </a:p>
          <a:p>
            <a:r>
              <a:rPr lang="en-GB" sz="1200" b="0" i="0" kern="1200" dirty="0">
                <a:solidFill>
                  <a:schemeClr val="tx1"/>
                </a:solidFill>
                <a:effectLst/>
                <a:latin typeface="+mn-lt"/>
                <a:ea typeface="+mn-ea"/>
                <a:cs typeface="+mn-cs"/>
              </a:rPr>
              <a:t>The Green Paper, will invite proposals to pilot new approaches to meeting the costs of the planning service where this improves performance, including whether local authorities could recover a greater proportion of these costs.</a:t>
            </a:r>
          </a:p>
          <a:p>
            <a:r>
              <a:rPr lang="en-GB" sz="1200" b="0" i="0" kern="1200" dirty="0">
                <a:solidFill>
                  <a:schemeClr val="tx1"/>
                </a:solidFill>
                <a:effectLst/>
                <a:latin typeface="+mn-lt"/>
                <a:ea typeface="+mn-ea"/>
                <a:cs typeface="+mn-cs"/>
              </a:rPr>
              <a:t>If such reforms were then introduced, local authorities would be expected to invest the additional revenue in their planning services and demonstrate measurable improvements within their performance – not just in terms of speed but very firmly also in terms of quality.</a:t>
            </a:r>
          </a:p>
          <a:p>
            <a:r>
              <a:rPr lang="en-GB" sz="1200" b="0" i="0" kern="1200" dirty="0">
                <a:solidFill>
                  <a:schemeClr val="tx1"/>
                </a:solidFill>
                <a:effectLst/>
                <a:latin typeface="+mn-lt"/>
                <a:ea typeface="+mn-ea"/>
                <a:cs typeface="+mn-cs"/>
              </a:rPr>
              <a:t>The Green Paper will also set out how we could improve the process of granting planning permissions and thereby the service provided to homeowners and developers alike</a:t>
            </a:r>
          </a:p>
          <a:p>
            <a:endParaRPr lang="en-GB"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63088C7F-2D0E-4733-A170-2FB6B44F5550}" type="slidenum">
              <a:rPr lang="en-GB" smtClean="0"/>
              <a:t>3</a:t>
            </a:fld>
            <a:endParaRPr lang="en-GB" dirty="0"/>
          </a:p>
        </p:txBody>
      </p:sp>
    </p:spTree>
    <p:extLst>
      <p:ext uri="{BB962C8B-B14F-4D97-AF65-F5344CB8AC3E}">
        <p14:creationId xmlns:p14="http://schemas.microsoft.com/office/powerpoint/2010/main" val="1690279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a:t>
            </a:r>
            <a:endParaRPr lang="en-GB" dirty="0"/>
          </a:p>
        </p:txBody>
      </p:sp>
      <p:sp>
        <p:nvSpPr>
          <p:cNvPr id="4" name="Slide Number Placeholder 3"/>
          <p:cNvSpPr>
            <a:spLocks noGrp="1"/>
          </p:cNvSpPr>
          <p:nvPr>
            <p:ph type="sldNum" sz="quarter" idx="5"/>
          </p:nvPr>
        </p:nvSpPr>
        <p:spPr/>
        <p:txBody>
          <a:bodyPr/>
          <a:lstStyle/>
          <a:p>
            <a:fld id="{63088C7F-2D0E-4733-A170-2FB6B44F5550}" type="slidenum">
              <a:rPr lang="en-GB" smtClean="0"/>
              <a:t>7</a:t>
            </a:fld>
            <a:endParaRPr lang="en-GB" dirty="0"/>
          </a:p>
        </p:txBody>
      </p:sp>
    </p:spTree>
    <p:extLst>
      <p:ext uri="{BB962C8B-B14F-4D97-AF65-F5344CB8AC3E}">
        <p14:creationId xmlns:p14="http://schemas.microsoft.com/office/powerpoint/2010/main" val="3077744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This consultation builds on the recommendations from Dame Judith Hackitt’ s </a:t>
            </a:r>
            <a:r>
              <a:rPr lang="en-GB" sz="1200" b="0" i="0" kern="1200" dirty="0">
                <a:solidFill>
                  <a:schemeClr val="tx1"/>
                </a:solidFill>
                <a:effectLst/>
                <a:latin typeface="+mn-lt"/>
                <a:ea typeface="+mn-ea"/>
                <a:cs typeface="+mn-cs"/>
                <a:hlinkClick r:id="rId3"/>
              </a:rPr>
              <a:t>Independent Review of Building Regulations and Fire Safety</a:t>
            </a:r>
            <a:r>
              <a:rPr lang="en-GB" sz="1200" b="0" i="0" kern="1200" dirty="0">
                <a:solidFill>
                  <a:schemeClr val="tx1"/>
                </a:solidFill>
                <a:effectLst/>
                <a:latin typeface="+mn-lt"/>
                <a:ea typeface="+mn-ea"/>
                <a:cs typeface="+mn-cs"/>
              </a:rPr>
              <a:t>. It proposes fundamental reform of building safety requirements so that residents are safe, and feel safe, in their homes.</a:t>
            </a:r>
          </a:p>
          <a:p>
            <a:r>
              <a:rPr lang="en-GB" sz="1200" b="0" i="0" kern="1200" dirty="0">
                <a:solidFill>
                  <a:schemeClr val="tx1"/>
                </a:solidFill>
                <a:effectLst/>
                <a:latin typeface="+mn-lt"/>
                <a:ea typeface="+mn-ea"/>
                <a:cs typeface="+mn-cs"/>
              </a:rPr>
              <a:t>.</a:t>
            </a:r>
          </a:p>
          <a:p>
            <a:endParaRPr lang="en-GB" dirty="0"/>
          </a:p>
        </p:txBody>
      </p:sp>
      <p:sp>
        <p:nvSpPr>
          <p:cNvPr id="4" name="Slide Number Placeholder 3"/>
          <p:cNvSpPr>
            <a:spLocks noGrp="1"/>
          </p:cNvSpPr>
          <p:nvPr>
            <p:ph type="sldNum" sz="quarter" idx="5"/>
          </p:nvPr>
        </p:nvSpPr>
        <p:spPr/>
        <p:txBody>
          <a:bodyPr/>
          <a:lstStyle/>
          <a:p>
            <a:fld id="{63088C7F-2D0E-4733-A170-2FB6B44F5550}" type="slidenum">
              <a:rPr lang="en-GB" smtClean="0"/>
              <a:t>8</a:t>
            </a:fld>
            <a:endParaRPr lang="en-GB" dirty="0"/>
          </a:p>
        </p:txBody>
      </p:sp>
    </p:spTree>
    <p:extLst>
      <p:ext uri="{BB962C8B-B14F-4D97-AF65-F5344CB8AC3E}">
        <p14:creationId xmlns:p14="http://schemas.microsoft.com/office/powerpoint/2010/main" val="108805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3088C7F-2D0E-4733-A170-2FB6B44F5550}" type="slidenum">
              <a:rPr lang="en-GB" smtClean="0"/>
              <a:t>10</a:t>
            </a:fld>
            <a:endParaRPr lang="en-GB" dirty="0"/>
          </a:p>
        </p:txBody>
      </p:sp>
    </p:spTree>
    <p:extLst>
      <p:ext uri="{BB962C8B-B14F-4D97-AF65-F5344CB8AC3E}">
        <p14:creationId xmlns:p14="http://schemas.microsoft.com/office/powerpoint/2010/main" val="2526275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3088C7F-2D0E-4733-A170-2FB6B44F5550}" type="slidenum">
              <a:rPr lang="en-GB" smtClean="0"/>
              <a:t>11</a:t>
            </a:fld>
            <a:endParaRPr lang="en-GB" dirty="0"/>
          </a:p>
        </p:txBody>
      </p:sp>
    </p:spTree>
    <p:extLst>
      <p:ext uri="{BB962C8B-B14F-4D97-AF65-F5344CB8AC3E}">
        <p14:creationId xmlns:p14="http://schemas.microsoft.com/office/powerpoint/2010/main" val="3495359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7B100-3A6E-4900-815E-3AC99E3966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984DBF0-733C-4BD5-B822-A62DFE78FC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4F964C6-24F8-4F3F-A403-C11C8ECA3206}"/>
              </a:ext>
            </a:extLst>
          </p:cNvPr>
          <p:cNvSpPr>
            <a:spLocks noGrp="1"/>
          </p:cNvSpPr>
          <p:nvPr>
            <p:ph type="dt" sz="half" idx="10"/>
          </p:nvPr>
        </p:nvSpPr>
        <p:spPr/>
        <p:txBody>
          <a:bodyPr/>
          <a:lstStyle/>
          <a:p>
            <a:fld id="{40B67C0C-FB99-4BD8-AEE0-2A866801578E}" type="datetimeFigureOut">
              <a:rPr lang="en-GB" smtClean="0"/>
              <a:t>03/07/2019</a:t>
            </a:fld>
            <a:endParaRPr lang="en-GB" dirty="0"/>
          </a:p>
        </p:txBody>
      </p:sp>
      <p:sp>
        <p:nvSpPr>
          <p:cNvPr id="5" name="Footer Placeholder 4">
            <a:extLst>
              <a:ext uri="{FF2B5EF4-FFF2-40B4-BE49-F238E27FC236}">
                <a16:creationId xmlns:a16="http://schemas.microsoft.com/office/drawing/2014/main" id="{CF9037CD-53D6-46FE-898B-48A9911CD4E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83CB59E-8B6B-4BAC-A87E-6A8DDBCB20A4}"/>
              </a:ext>
            </a:extLst>
          </p:cNvPr>
          <p:cNvSpPr>
            <a:spLocks noGrp="1"/>
          </p:cNvSpPr>
          <p:nvPr>
            <p:ph type="sldNum" sz="quarter" idx="12"/>
          </p:nvPr>
        </p:nvSpPr>
        <p:spPr/>
        <p:txBody>
          <a:bodyPr/>
          <a:lstStyle/>
          <a:p>
            <a:fld id="{AC1F1EE2-6A62-4A39-BE9C-1F5765B9A2CE}" type="slidenum">
              <a:rPr lang="en-GB" smtClean="0"/>
              <a:t>‹#›</a:t>
            </a:fld>
            <a:endParaRPr lang="en-GB" dirty="0"/>
          </a:p>
        </p:txBody>
      </p:sp>
    </p:spTree>
    <p:extLst>
      <p:ext uri="{BB962C8B-B14F-4D97-AF65-F5344CB8AC3E}">
        <p14:creationId xmlns:p14="http://schemas.microsoft.com/office/powerpoint/2010/main" val="1705084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30C7D-97B5-448B-BD42-EC1CA0D055A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B794931-028B-467F-972E-FB2B844C3D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A7BFC7-B695-4661-91A4-760573786843}"/>
              </a:ext>
            </a:extLst>
          </p:cNvPr>
          <p:cNvSpPr>
            <a:spLocks noGrp="1"/>
          </p:cNvSpPr>
          <p:nvPr>
            <p:ph type="dt" sz="half" idx="10"/>
          </p:nvPr>
        </p:nvSpPr>
        <p:spPr/>
        <p:txBody>
          <a:bodyPr/>
          <a:lstStyle/>
          <a:p>
            <a:fld id="{40B67C0C-FB99-4BD8-AEE0-2A866801578E}" type="datetimeFigureOut">
              <a:rPr lang="en-GB" smtClean="0"/>
              <a:t>03/07/2019</a:t>
            </a:fld>
            <a:endParaRPr lang="en-GB" dirty="0"/>
          </a:p>
        </p:txBody>
      </p:sp>
      <p:sp>
        <p:nvSpPr>
          <p:cNvPr id="5" name="Footer Placeholder 4">
            <a:extLst>
              <a:ext uri="{FF2B5EF4-FFF2-40B4-BE49-F238E27FC236}">
                <a16:creationId xmlns:a16="http://schemas.microsoft.com/office/drawing/2014/main" id="{DE1C9174-7642-43C6-A569-4F12D91A65F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5DC508F-0473-49A3-8E66-0E3FC4A2C558}"/>
              </a:ext>
            </a:extLst>
          </p:cNvPr>
          <p:cNvSpPr>
            <a:spLocks noGrp="1"/>
          </p:cNvSpPr>
          <p:nvPr>
            <p:ph type="sldNum" sz="quarter" idx="12"/>
          </p:nvPr>
        </p:nvSpPr>
        <p:spPr/>
        <p:txBody>
          <a:bodyPr/>
          <a:lstStyle/>
          <a:p>
            <a:fld id="{AC1F1EE2-6A62-4A39-BE9C-1F5765B9A2CE}" type="slidenum">
              <a:rPr lang="en-GB" smtClean="0"/>
              <a:t>‹#›</a:t>
            </a:fld>
            <a:endParaRPr lang="en-GB" dirty="0"/>
          </a:p>
        </p:txBody>
      </p:sp>
    </p:spTree>
    <p:extLst>
      <p:ext uri="{BB962C8B-B14F-4D97-AF65-F5344CB8AC3E}">
        <p14:creationId xmlns:p14="http://schemas.microsoft.com/office/powerpoint/2010/main" val="2725432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82C2EF-001F-494A-B8B3-9DF7EB5C78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D3C7DF6-B263-4718-A353-DB5B60F33F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56B4DE-C7A3-4C7D-9A1C-3F179CE80899}"/>
              </a:ext>
            </a:extLst>
          </p:cNvPr>
          <p:cNvSpPr>
            <a:spLocks noGrp="1"/>
          </p:cNvSpPr>
          <p:nvPr>
            <p:ph type="dt" sz="half" idx="10"/>
          </p:nvPr>
        </p:nvSpPr>
        <p:spPr/>
        <p:txBody>
          <a:bodyPr/>
          <a:lstStyle/>
          <a:p>
            <a:fld id="{40B67C0C-FB99-4BD8-AEE0-2A866801578E}" type="datetimeFigureOut">
              <a:rPr lang="en-GB" smtClean="0"/>
              <a:t>03/07/2019</a:t>
            </a:fld>
            <a:endParaRPr lang="en-GB" dirty="0"/>
          </a:p>
        </p:txBody>
      </p:sp>
      <p:sp>
        <p:nvSpPr>
          <p:cNvPr id="5" name="Footer Placeholder 4">
            <a:extLst>
              <a:ext uri="{FF2B5EF4-FFF2-40B4-BE49-F238E27FC236}">
                <a16:creationId xmlns:a16="http://schemas.microsoft.com/office/drawing/2014/main" id="{E64BCE9C-0119-4891-BE37-D735FC83026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472E2BC-8BA4-49EA-B339-EC4DA2B41415}"/>
              </a:ext>
            </a:extLst>
          </p:cNvPr>
          <p:cNvSpPr>
            <a:spLocks noGrp="1"/>
          </p:cNvSpPr>
          <p:nvPr>
            <p:ph type="sldNum" sz="quarter" idx="12"/>
          </p:nvPr>
        </p:nvSpPr>
        <p:spPr/>
        <p:txBody>
          <a:bodyPr/>
          <a:lstStyle/>
          <a:p>
            <a:fld id="{AC1F1EE2-6A62-4A39-BE9C-1F5765B9A2CE}" type="slidenum">
              <a:rPr lang="en-GB" smtClean="0"/>
              <a:t>‹#›</a:t>
            </a:fld>
            <a:endParaRPr lang="en-GB" dirty="0"/>
          </a:p>
        </p:txBody>
      </p:sp>
    </p:spTree>
    <p:extLst>
      <p:ext uri="{BB962C8B-B14F-4D97-AF65-F5344CB8AC3E}">
        <p14:creationId xmlns:p14="http://schemas.microsoft.com/office/powerpoint/2010/main" val="1169291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E26D9-01DF-4839-A140-AFA75A8C31D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7AA9FDE-DDEF-4B23-93A1-761AE6917D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B3DAEB7-BD82-44FB-ABE6-7F34A921ADFE}"/>
              </a:ext>
            </a:extLst>
          </p:cNvPr>
          <p:cNvSpPr>
            <a:spLocks noGrp="1"/>
          </p:cNvSpPr>
          <p:nvPr>
            <p:ph type="dt" sz="half" idx="10"/>
          </p:nvPr>
        </p:nvSpPr>
        <p:spPr/>
        <p:txBody>
          <a:bodyPr/>
          <a:lstStyle/>
          <a:p>
            <a:fld id="{40B67C0C-FB99-4BD8-AEE0-2A866801578E}" type="datetimeFigureOut">
              <a:rPr lang="en-GB" smtClean="0"/>
              <a:t>03/07/2019</a:t>
            </a:fld>
            <a:endParaRPr lang="en-GB" dirty="0"/>
          </a:p>
        </p:txBody>
      </p:sp>
      <p:sp>
        <p:nvSpPr>
          <p:cNvPr id="5" name="Footer Placeholder 4">
            <a:extLst>
              <a:ext uri="{FF2B5EF4-FFF2-40B4-BE49-F238E27FC236}">
                <a16:creationId xmlns:a16="http://schemas.microsoft.com/office/drawing/2014/main" id="{8FBAE9F4-36FF-423C-BBA7-C8C3C1226E3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1DA48C4-4BA8-4353-93B1-7F6D8496B152}"/>
              </a:ext>
            </a:extLst>
          </p:cNvPr>
          <p:cNvSpPr>
            <a:spLocks noGrp="1"/>
          </p:cNvSpPr>
          <p:nvPr>
            <p:ph type="sldNum" sz="quarter" idx="12"/>
          </p:nvPr>
        </p:nvSpPr>
        <p:spPr/>
        <p:txBody>
          <a:bodyPr/>
          <a:lstStyle/>
          <a:p>
            <a:fld id="{AC1F1EE2-6A62-4A39-BE9C-1F5765B9A2CE}" type="slidenum">
              <a:rPr lang="en-GB" smtClean="0"/>
              <a:t>‹#›</a:t>
            </a:fld>
            <a:endParaRPr lang="en-GB" dirty="0"/>
          </a:p>
        </p:txBody>
      </p:sp>
    </p:spTree>
    <p:extLst>
      <p:ext uri="{BB962C8B-B14F-4D97-AF65-F5344CB8AC3E}">
        <p14:creationId xmlns:p14="http://schemas.microsoft.com/office/powerpoint/2010/main" val="1648082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CB27B-2957-4B46-ABDF-F947A96DE1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87CE718-5540-41A3-B69C-B3B2DB65EA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B30901-9B3D-43A9-B65A-457F82568003}"/>
              </a:ext>
            </a:extLst>
          </p:cNvPr>
          <p:cNvSpPr>
            <a:spLocks noGrp="1"/>
          </p:cNvSpPr>
          <p:nvPr>
            <p:ph type="dt" sz="half" idx="10"/>
          </p:nvPr>
        </p:nvSpPr>
        <p:spPr/>
        <p:txBody>
          <a:bodyPr/>
          <a:lstStyle/>
          <a:p>
            <a:fld id="{40B67C0C-FB99-4BD8-AEE0-2A866801578E}" type="datetimeFigureOut">
              <a:rPr lang="en-GB" smtClean="0"/>
              <a:t>03/07/2019</a:t>
            </a:fld>
            <a:endParaRPr lang="en-GB" dirty="0"/>
          </a:p>
        </p:txBody>
      </p:sp>
      <p:sp>
        <p:nvSpPr>
          <p:cNvPr id="5" name="Footer Placeholder 4">
            <a:extLst>
              <a:ext uri="{FF2B5EF4-FFF2-40B4-BE49-F238E27FC236}">
                <a16:creationId xmlns:a16="http://schemas.microsoft.com/office/drawing/2014/main" id="{3319492F-7E31-4D09-A3D3-6F329C014DB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734B40A-B029-4582-8E0D-E1DAF1BB21FA}"/>
              </a:ext>
            </a:extLst>
          </p:cNvPr>
          <p:cNvSpPr>
            <a:spLocks noGrp="1"/>
          </p:cNvSpPr>
          <p:nvPr>
            <p:ph type="sldNum" sz="quarter" idx="12"/>
          </p:nvPr>
        </p:nvSpPr>
        <p:spPr/>
        <p:txBody>
          <a:bodyPr/>
          <a:lstStyle/>
          <a:p>
            <a:fld id="{AC1F1EE2-6A62-4A39-BE9C-1F5765B9A2CE}" type="slidenum">
              <a:rPr lang="en-GB" smtClean="0"/>
              <a:t>‹#›</a:t>
            </a:fld>
            <a:endParaRPr lang="en-GB" dirty="0"/>
          </a:p>
        </p:txBody>
      </p:sp>
    </p:spTree>
    <p:extLst>
      <p:ext uri="{BB962C8B-B14F-4D97-AF65-F5344CB8AC3E}">
        <p14:creationId xmlns:p14="http://schemas.microsoft.com/office/powerpoint/2010/main" val="1712287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31526-13EF-4965-8FB2-2D149E6DAB7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7D20777-2F2B-46A0-BD1B-A935340255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0403F40-8B9B-44E4-BDEA-FA5D090297C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F51A54D-8D01-4005-8EA4-EFAC7B2E7D3B}"/>
              </a:ext>
            </a:extLst>
          </p:cNvPr>
          <p:cNvSpPr>
            <a:spLocks noGrp="1"/>
          </p:cNvSpPr>
          <p:nvPr>
            <p:ph type="dt" sz="half" idx="10"/>
          </p:nvPr>
        </p:nvSpPr>
        <p:spPr/>
        <p:txBody>
          <a:bodyPr/>
          <a:lstStyle/>
          <a:p>
            <a:fld id="{40B67C0C-FB99-4BD8-AEE0-2A866801578E}" type="datetimeFigureOut">
              <a:rPr lang="en-GB" smtClean="0"/>
              <a:t>03/07/2019</a:t>
            </a:fld>
            <a:endParaRPr lang="en-GB" dirty="0"/>
          </a:p>
        </p:txBody>
      </p:sp>
      <p:sp>
        <p:nvSpPr>
          <p:cNvPr id="6" name="Footer Placeholder 5">
            <a:extLst>
              <a:ext uri="{FF2B5EF4-FFF2-40B4-BE49-F238E27FC236}">
                <a16:creationId xmlns:a16="http://schemas.microsoft.com/office/drawing/2014/main" id="{B8ABC625-8E6D-452F-8DA8-3389C74900E3}"/>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579C855-7A95-4677-88F0-974DF9600C2C}"/>
              </a:ext>
            </a:extLst>
          </p:cNvPr>
          <p:cNvSpPr>
            <a:spLocks noGrp="1"/>
          </p:cNvSpPr>
          <p:nvPr>
            <p:ph type="sldNum" sz="quarter" idx="12"/>
          </p:nvPr>
        </p:nvSpPr>
        <p:spPr/>
        <p:txBody>
          <a:bodyPr/>
          <a:lstStyle/>
          <a:p>
            <a:fld id="{AC1F1EE2-6A62-4A39-BE9C-1F5765B9A2CE}" type="slidenum">
              <a:rPr lang="en-GB" smtClean="0"/>
              <a:t>‹#›</a:t>
            </a:fld>
            <a:endParaRPr lang="en-GB" dirty="0"/>
          </a:p>
        </p:txBody>
      </p:sp>
    </p:spTree>
    <p:extLst>
      <p:ext uri="{BB962C8B-B14F-4D97-AF65-F5344CB8AC3E}">
        <p14:creationId xmlns:p14="http://schemas.microsoft.com/office/powerpoint/2010/main" val="2109413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2CC1D-402C-42B4-8791-85ACD1B9B71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F22A9E1-F0B3-44A7-93D8-332764798F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A67EE9-222B-4A1B-935A-18C15A566C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9AA60D3-6045-457B-9956-15D72B4BD9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AC76DC-8C6B-401D-8782-76B1E1D1C2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D2BC527-7E88-4611-AD0D-F01BB33EADD7}"/>
              </a:ext>
            </a:extLst>
          </p:cNvPr>
          <p:cNvSpPr>
            <a:spLocks noGrp="1"/>
          </p:cNvSpPr>
          <p:nvPr>
            <p:ph type="dt" sz="half" idx="10"/>
          </p:nvPr>
        </p:nvSpPr>
        <p:spPr/>
        <p:txBody>
          <a:bodyPr/>
          <a:lstStyle/>
          <a:p>
            <a:fld id="{40B67C0C-FB99-4BD8-AEE0-2A866801578E}" type="datetimeFigureOut">
              <a:rPr lang="en-GB" smtClean="0"/>
              <a:t>03/07/2019</a:t>
            </a:fld>
            <a:endParaRPr lang="en-GB" dirty="0"/>
          </a:p>
        </p:txBody>
      </p:sp>
      <p:sp>
        <p:nvSpPr>
          <p:cNvPr id="8" name="Footer Placeholder 7">
            <a:extLst>
              <a:ext uri="{FF2B5EF4-FFF2-40B4-BE49-F238E27FC236}">
                <a16:creationId xmlns:a16="http://schemas.microsoft.com/office/drawing/2014/main" id="{1B4FDB28-4AD4-4A81-A8C4-1C14C420DB6D}"/>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EAEDEC0C-B4F9-4721-853C-8FC45D3D2F78}"/>
              </a:ext>
            </a:extLst>
          </p:cNvPr>
          <p:cNvSpPr>
            <a:spLocks noGrp="1"/>
          </p:cNvSpPr>
          <p:nvPr>
            <p:ph type="sldNum" sz="quarter" idx="12"/>
          </p:nvPr>
        </p:nvSpPr>
        <p:spPr/>
        <p:txBody>
          <a:bodyPr/>
          <a:lstStyle/>
          <a:p>
            <a:fld id="{AC1F1EE2-6A62-4A39-BE9C-1F5765B9A2CE}" type="slidenum">
              <a:rPr lang="en-GB" smtClean="0"/>
              <a:t>‹#›</a:t>
            </a:fld>
            <a:endParaRPr lang="en-GB" dirty="0"/>
          </a:p>
        </p:txBody>
      </p:sp>
    </p:spTree>
    <p:extLst>
      <p:ext uri="{BB962C8B-B14F-4D97-AF65-F5344CB8AC3E}">
        <p14:creationId xmlns:p14="http://schemas.microsoft.com/office/powerpoint/2010/main" val="259044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B2F6D-EA32-4A94-A182-4B2C4AA22DD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805404A-3C0F-4B2E-B689-A7751B00F2E9}"/>
              </a:ext>
            </a:extLst>
          </p:cNvPr>
          <p:cNvSpPr>
            <a:spLocks noGrp="1"/>
          </p:cNvSpPr>
          <p:nvPr>
            <p:ph type="dt" sz="half" idx="10"/>
          </p:nvPr>
        </p:nvSpPr>
        <p:spPr/>
        <p:txBody>
          <a:bodyPr/>
          <a:lstStyle/>
          <a:p>
            <a:fld id="{40B67C0C-FB99-4BD8-AEE0-2A866801578E}" type="datetimeFigureOut">
              <a:rPr lang="en-GB" smtClean="0"/>
              <a:t>03/07/2019</a:t>
            </a:fld>
            <a:endParaRPr lang="en-GB" dirty="0"/>
          </a:p>
        </p:txBody>
      </p:sp>
      <p:sp>
        <p:nvSpPr>
          <p:cNvPr id="4" name="Footer Placeholder 3">
            <a:extLst>
              <a:ext uri="{FF2B5EF4-FFF2-40B4-BE49-F238E27FC236}">
                <a16:creationId xmlns:a16="http://schemas.microsoft.com/office/drawing/2014/main" id="{B872C162-DEE2-4123-A12E-D62BC875E545}"/>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8C28655A-AE9C-449E-B3AC-3986FEA17D01}"/>
              </a:ext>
            </a:extLst>
          </p:cNvPr>
          <p:cNvSpPr>
            <a:spLocks noGrp="1"/>
          </p:cNvSpPr>
          <p:nvPr>
            <p:ph type="sldNum" sz="quarter" idx="12"/>
          </p:nvPr>
        </p:nvSpPr>
        <p:spPr/>
        <p:txBody>
          <a:bodyPr/>
          <a:lstStyle/>
          <a:p>
            <a:fld id="{AC1F1EE2-6A62-4A39-BE9C-1F5765B9A2CE}" type="slidenum">
              <a:rPr lang="en-GB" smtClean="0"/>
              <a:t>‹#›</a:t>
            </a:fld>
            <a:endParaRPr lang="en-GB" dirty="0"/>
          </a:p>
        </p:txBody>
      </p:sp>
    </p:spTree>
    <p:extLst>
      <p:ext uri="{BB962C8B-B14F-4D97-AF65-F5344CB8AC3E}">
        <p14:creationId xmlns:p14="http://schemas.microsoft.com/office/powerpoint/2010/main" val="2142595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0890E8-867E-4674-86DF-B54CE862380F}"/>
              </a:ext>
            </a:extLst>
          </p:cNvPr>
          <p:cNvSpPr>
            <a:spLocks noGrp="1"/>
          </p:cNvSpPr>
          <p:nvPr>
            <p:ph type="dt" sz="half" idx="10"/>
          </p:nvPr>
        </p:nvSpPr>
        <p:spPr/>
        <p:txBody>
          <a:bodyPr/>
          <a:lstStyle/>
          <a:p>
            <a:fld id="{40B67C0C-FB99-4BD8-AEE0-2A866801578E}" type="datetimeFigureOut">
              <a:rPr lang="en-GB" smtClean="0"/>
              <a:t>03/07/2019</a:t>
            </a:fld>
            <a:endParaRPr lang="en-GB" dirty="0"/>
          </a:p>
        </p:txBody>
      </p:sp>
      <p:sp>
        <p:nvSpPr>
          <p:cNvPr id="3" name="Footer Placeholder 2">
            <a:extLst>
              <a:ext uri="{FF2B5EF4-FFF2-40B4-BE49-F238E27FC236}">
                <a16:creationId xmlns:a16="http://schemas.microsoft.com/office/drawing/2014/main" id="{740CFCFC-B739-4CCF-B5C0-F1C73DD5D731}"/>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88D1D93D-57C8-4E89-ADA1-B3FB827C0CAD}"/>
              </a:ext>
            </a:extLst>
          </p:cNvPr>
          <p:cNvSpPr>
            <a:spLocks noGrp="1"/>
          </p:cNvSpPr>
          <p:nvPr>
            <p:ph type="sldNum" sz="quarter" idx="12"/>
          </p:nvPr>
        </p:nvSpPr>
        <p:spPr/>
        <p:txBody>
          <a:bodyPr/>
          <a:lstStyle/>
          <a:p>
            <a:fld id="{AC1F1EE2-6A62-4A39-BE9C-1F5765B9A2CE}" type="slidenum">
              <a:rPr lang="en-GB" smtClean="0"/>
              <a:t>‹#›</a:t>
            </a:fld>
            <a:endParaRPr lang="en-GB" dirty="0"/>
          </a:p>
        </p:txBody>
      </p:sp>
    </p:spTree>
    <p:extLst>
      <p:ext uri="{BB962C8B-B14F-4D97-AF65-F5344CB8AC3E}">
        <p14:creationId xmlns:p14="http://schemas.microsoft.com/office/powerpoint/2010/main" val="2904922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444F2-27C5-4BE0-A320-DD221F175B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E1EE0E5-E76A-4AB1-943C-CB84F26A8D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1323771-4A71-44EF-B33D-A89C646716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1F371C-AD6B-49DC-B198-3C8C7CFAB251}"/>
              </a:ext>
            </a:extLst>
          </p:cNvPr>
          <p:cNvSpPr>
            <a:spLocks noGrp="1"/>
          </p:cNvSpPr>
          <p:nvPr>
            <p:ph type="dt" sz="half" idx="10"/>
          </p:nvPr>
        </p:nvSpPr>
        <p:spPr/>
        <p:txBody>
          <a:bodyPr/>
          <a:lstStyle/>
          <a:p>
            <a:fld id="{40B67C0C-FB99-4BD8-AEE0-2A866801578E}" type="datetimeFigureOut">
              <a:rPr lang="en-GB" smtClean="0"/>
              <a:t>03/07/2019</a:t>
            </a:fld>
            <a:endParaRPr lang="en-GB" dirty="0"/>
          </a:p>
        </p:txBody>
      </p:sp>
      <p:sp>
        <p:nvSpPr>
          <p:cNvPr id="6" name="Footer Placeholder 5">
            <a:extLst>
              <a:ext uri="{FF2B5EF4-FFF2-40B4-BE49-F238E27FC236}">
                <a16:creationId xmlns:a16="http://schemas.microsoft.com/office/drawing/2014/main" id="{641132C3-2C84-42AE-91A2-CC14BAE359E5}"/>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022D23C-54FC-4010-A3A6-D48B991E97E4}"/>
              </a:ext>
            </a:extLst>
          </p:cNvPr>
          <p:cNvSpPr>
            <a:spLocks noGrp="1"/>
          </p:cNvSpPr>
          <p:nvPr>
            <p:ph type="sldNum" sz="quarter" idx="12"/>
          </p:nvPr>
        </p:nvSpPr>
        <p:spPr/>
        <p:txBody>
          <a:bodyPr/>
          <a:lstStyle/>
          <a:p>
            <a:fld id="{AC1F1EE2-6A62-4A39-BE9C-1F5765B9A2CE}" type="slidenum">
              <a:rPr lang="en-GB" smtClean="0"/>
              <a:t>‹#›</a:t>
            </a:fld>
            <a:endParaRPr lang="en-GB" dirty="0"/>
          </a:p>
        </p:txBody>
      </p:sp>
    </p:spTree>
    <p:extLst>
      <p:ext uri="{BB962C8B-B14F-4D97-AF65-F5344CB8AC3E}">
        <p14:creationId xmlns:p14="http://schemas.microsoft.com/office/powerpoint/2010/main" val="3762935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2EB54-CCAC-43D8-98DB-AE9CDD50DD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5151D47-3628-42D2-B608-2C4969A4B2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23B5B8A7-9085-47A8-9EE8-84C3A16D25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813A4B-6E4D-4FCC-9C82-B39A99E7C783}"/>
              </a:ext>
            </a:extLst>
          </p:cNvPr>
          <p:cNvSpPr>
            <a:spLocks noGrp="1"/>
          </p:cNvSpPr>
          <p:nvPr>
            <p:ph type="dt" sz="half" idx="10"/>
          </p:nvPr>
        </p:nvSpPr>
        <p:spPr/>
        <p:txBody>
          <a:bodyPr/>
          <a:lstStyle/>
          <a:p>
            <a:fld id="{40B67C0C-FB99-4BD8-AEE0-2A866801578E}" type="datetimeFigureOut">
              <a:rPr lang="en-GB" smtClean="0"/>
              <a:t>03/07/2019</a:t>
            </a:fld>
            <a:endParaRPr lang="en-GB" dirty="0"/>
          </a:p>
        </p:txBody>
      </p:sp>
      <p:sp>
        <p:nvSpPr>
          <p:cNvPr id="6" name="Footer Placeholder 5">
            <a:extLst>
              <a:ext uri="{FF2B5EF4-FFF2-40B4-BE49-F238E27FC236}">
                <a16:creationId xmlns:a16="http://schemas.microsoft.com/office/drawing/2014/main" id="{E48D269D-DAD6-4FB8-831D-6C90BFBBE2C4}"/>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AF24500-3CBF-4F4B-BA5D-A44455D10BC2}"/>
              </a:ext>
            </a:extLst>
          </p:cNvPr>
          <p:cNvSpPr>
            <a:spLocks noGrp="1"/>
          </p:cNvSpPr>
          <p:nvPr>
            <p:ph type="sldNum" sz="quarter" idx="12"/>
          </p:nvPr>
        </p:nvSpPr>
        <p:spPr/>
        <p:txBody>
          <a:bodyPr/>
          <a:lstStyle/>
          <a:p>
            <a:fld id="{AC1F1EE2-6A62-4A39-BE9C-1F5765B9A2CE}" type="slidenum">
              <a:rPr lang="en-GB" smtClean="0"/>
              <a:t>‹#›</a:t>
            </a:fld>
            <a:endParaRPr lang="en-GB" dirty="0"/>
          </a:p>
        </p:txBody>
      </p:sp>
    </p:spTree>
    <p:extLst>
      <p:ext uri="{BB962C8B-B14F-4D97-AF65-F5344CB8AC3E}">
        <p14:creationId xmlns:p14="http://schemas.microsoft.com/office/powerpoint/2010/main" val="2580364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E74DCA-99D4-48E5-AD04-4CF0C7C6E5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79E724C-0915-4A00-A463-2887CF35BC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2BEBF1-BE47-40D3-9F7C-3DCC02C283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B67C0C-FB99-4BD8-AEE0-2A866801578E}" type="datetimeFigureOut">
              <a:rPr lang="en-GB" smtClean="0"/>
              <a:t>03/07/2019</a:t>
            </a:fld>
            <a:endParaRPr lang="en-GB" dirty="0"/>
          </a:p>
        </p:txBody>
      </p:sp>
      <p:sp>
        <p:nvSpPr>
          <p:cNvPr id="5" name="Footer Placeholder 4">
            <a:extLst>
              <a:ext uri="{FF2B5EF4-FFF2-40B4-BE49-F238E27FC236}">
                <a16:creationId xmlns:a16="http://schemas.microsoft.com/office/drawing/2014/main" id="{8B75ABB1-D8BF-40DE-B10E-5FD2BB271D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5BA287B3-7074-41BB-8F2D-5B0446F317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1F1EE2-6A62-4A39-BE9C-1F5765B9A2CE}" type="slidenum">
              <a:rPr lang="en-GB" smtClean="0"/>
              <a:t>‹#›</a:t>
            </a:fld>
            <a:endParaRPr lang="en-GB" dirty="0"/>
          </a:p>
        </p:txBody>
      </p:sp>
    </p:spTree>
    <p:extLst>
      <p:ext uri="{BB962C8B-B14F-4D97-AF65-F5344CB8AC3E}">
        <p14:creationId xmlns:p14="http://schemas.microsoft.com/office/powerpoint/2010/main" val="2211913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vonne@tenantadvisor.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youtube.com/watch?time_continue=184&amp;v=iqKgDb2Ofg4&amp;utm_source=Ocean+Media+Group&amp;utm_medium=email&amp;utm_campaign=10673395_Day+2+of+Housing+2019" TargetMode="Externa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hyperlink" Target="https://www.gov.uk/government/consultations/building-a-safer-future-proposals-for-reform-of-the-building-safety-regulatory-system/building-a-safer-future-quick-read-guid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64B9F-21C3-4C77-8183-AA8B4BF31BD4}"/>
              </a:ext>
            </a:extLst>
          </p:cNvPr>
          <p:cNvSpPr>
            <a:spLocks noGrp="1"/>
          </p:cNvSpPr>
          <p:nvPr>
            <p:ph type="ctrTitle"/>
          </p:nvPr>
        </p:nvSpPr>
        <p:spPr>
          <a:xfrm>
            <a:off x="952500" y="1122363"/>
            <a:ext cx="9715500" cy="1725612"/>
          </a:xfrm>
        </p:spPr>
        <p:txBody>
          <a:bodyPr>
            <a:normAutofit/>
          </a:bodyPr>
          <a:lstStyle/>
          <a:p>
            <a:r>
              <a:rPr lang="en-GB" sz="4900" b="1" dirty="0">
                <a:solidFill>
                  <a:srgbClr val="7030A0"/>
                </a:solidFill>
              </a:rPr>
              <a:t>Consumer Regulation and Hackitt </a:t>
            </a:r>
            <a:br>
              <a:rPr lang="en-GB" b="1" dirty="0">
                <a:solidFill>
                  <a:srgbClr val="7030A0"/>
                </a:solidFill>
              </a:rPr>
            </a:br>
            <a:r>
              <a:rPr lang="en-GB" sz="3600" b="1" dirty="0">
                <a:solidFill>
                  <a:srgbClr val="7030A0"/>
                </a:solidFill>
              </a:rPr>
              <a:t>Where are we now and what could we do?</a:t>
            </a:r>
          </a:p>
        </p:txBody>
      </p:sp>
      <p:sp>
        <p:nvSpPr>
          <p:cNvPr id="3" name="Subtitle 2">
            <a:extLst>
              <a:ext uri="{FF2B5EF4-FFF2-40B4-BE49-F238E27FC236}">
                <a16:creationId xmlns:a16="http://schemas.microsoft.com/office/drawing/2014/main" id="{3F533F13-DA25-4EE7-8C5A-356A8C518F59}"/>
              </a:ext>
            </a:extLst>
          </p:cNvPr>
          <p:cNvSpPr>
            <a:spLocks noGrp="1"/>
          </p:cNvSpPr>
          <p:nvPr>
            <p:ph type="subTitle" idx="1"/>
          </p:nvPr>
        </p:nvSpPr>
        <p:spPr>
          <a:xfrm>
            <a:off x="1524000" y="3602038"/>
            <a:ext cx="9144000" cy="3054576"/>
          </a:xfrm>
        </p:spPr>
        <p:txBody>
          <a:bodyPr>
            <a:normAutofit lnSpcReduction="10000"/>
          </a:bodyPr>
          <a:lstStyle/>
          <a:p>
            <a:endParaRPr lang="en-GB" b="1" dirty="0"/>
          </a:p>
          <a:p>
            <a:r>
              <a:rPr lang="en-GB" b="1" dirty="0"/>
              <a:t>Scrutiny.Net</a:t>
            </a:r>
          </a:p>
          <a:p>
            <a:r>
              <a:rPr lang="en-GB" dirty="0">
                <a:solidFill>
                  <a:srgbClr val="7030A0"/>
                </a:solidFill>
              </a:rPr>
              <a:t>3</a:t>
            </a:r>
            <a:r>
              <a:rPr lang="en-GB" baseline="30000" dirty="0">
                <a:solidFill>
                  <a:srgbClr val="7030A0"/>
                </a:solidFill>
              </a:rPr>
              <a:t>rd</a:t>
            </a:r>
            <a:r>
              <a:rPr lang="en-GB" dirty="0">
                <a:solidFill>
                  <a:srgbClr val="7030A0"/>
                </a:solidFill>
              </a:rPr>
              <a:t> July 2019</a:t>
            </a:r>
            <a:endParaRPr lang="en-GB" b="1" dirty="0"/>
          </a:p>
          <a:p>
            <a:r>
              <a:rPr lang="en-GB" b="1" dirty="0"/>
              <a:t>Yvonne Davies</a:t>
            </a:r>
          </a:p>
          <a:p>
            <a:r>
              <a:rPr lang="en-GB" b="1" dirty="0">
                <a:solidFill>
                  <a:srgbClr val="7030A0"/>
                </a:solidFill>
              </a:rPr>
              <a:t>Scrutiny and Empowerment Partners Limited</a:t>
            </a:r>
          </a:p>
          <a:p>
            <a:r>
              <a:rPr lang="en-GB" b="1" dirty="0">
                <a:hlinkClick r:id="rId3"/>
              </a:rPr>
              <a:t>yvonne@tenantadvisor.net</a:t>
            </a:r>
            <a:endParaRPr lang="en-GB" b="1" dirty="0"/>
          </a:p>
          <a:p>
            <a:r>
              <a:rPr lang="en-GB" b="1" dirty="0"/>
              <a:t>07867974659</a:t>
            </a:r>
          </a:p>
          <a:p>
            <a:endParaRPr lang="en-GB" dirty="0"/>
          </a:p>
        </p:txBody>
      </p:sp>
      <p:pic>
        <p:nvPicPr>
          <p:cNvPr id="5" name="Picture 4">
            <a:extLst>
              <a:ext uri="{FF2B5EF4-FFF2-40B4-BE49-F238E27FC236}">
                <a16:creationId xmlns:a16="http://schemas.microsoft.com/office/drawing/2014/main" id="{85222A15-C2FE-44CD-B0A3-41FC0D9BEE0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09457" y="2847975"/>
            <a:ext cx="1373086" cy="1057276"/>
          </a:xfrm>
          <a:prstGeom prst="rect">
            <a:avLst/>
          </a:prstGeom>
        </p:spPr>
      </p:pic>
      <p:pic>
        <p:nvPicPr>
          <p:cNvPr id="6" name="Picture 5">
            <a:extLst>
              <a:ext uri="{FF2B5EF4-FFF2-40B4-BE49-F238E27FC236}">
                <a16:creationId xmlns:a16="http://schemas.microsoft.com/office/drawing/2014/main" id="{9E4726FF-1762-41EF-B90C-EA89DC4E8AF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33578" y="368300"/>
            <a:ext cx="2324843" cy="1104301"/>
          </a:xfrm>
          <a:prstGeom prst="rect">
            <a:avLst/>
          </a:prstGeom>
        </p:spPr>
      </p:pic>
    </p:spTree>
    <p:extLst>
      <p:ext uri="{BB962C8B-B14F-4D97-AF65-F5344CB8AC3E}">
        <p14:creationId xmlns:p14="http://schemas.microsoft.com/office/powerpoint/2010/main" val="1736517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43343-BB37-4476-B854-E15587CF10E4}"/>
              </a:ext>
            </a:extLst>
          </p:cNvPr>
          <p:cNvSpPr>
            <a:spLocks noGrp="1"/>
          </p:cNvSpPr>
          <p:nvPr>
            <p:ph type="title"/>
          </p:nvPr>
        </p:nvSpPr>
        <p:spPr/>
        <p:txBody>
          <a:bodyPr/>
          <a:lstStyle/>
          <a:p>
            <a:r>
              <a:rPr lang="en-GB" b="1" dirty="0">
                <a:solidFill>
                  <a:srgbClr val="7030A0"/>
                </a:solidFill>
              </a:rPr>
              <a:t>Consumer regulation – LAs and ALMOs</a:t>
            </a:r>
          </a:p>
        </p:txBody>
      </p:sp>
      <p:sp>
        <p:nvSpPr>
          <p:cNvPr id="3" name="Content Placeholder 2">
            <a:extLst>
              <a:ext uri="{FF2B5EF4-FFF2-40B4-BE49-F238E27FC236}">
                <a16:creationId xmlns:a16="http://schemas.microsoft.com/office/drawing/2014/main" id="{67180DE3-17CA-43EC-80F4-FAB5D8A130E8}"/>
              </a:ext>
            </a:extLst>
          </p:cNvPr>
          <p:cNvSpPr>
            <a:spLocks noGrp="1"/>
          </p:cNvSpPr>
          <p:nvPr>
            <p:ph idx="1"/>
          </p:nvPr>
        </p:nvSpPr>
        <p:spPr>
          <a:xfrm>
            <a:off x="838200" y="1825625"/>
            <a:ext cx="10515600" cy="4667250"/>
          </a:xfrm>
        </p:spPr>
        <p:txBody>
          <a:bodyPr>
            <a:normAutofit fontScale="92500"/>
          </a:bodyPr>
          <a:lstStyle/>
          <a:p>
            <a:r>
              <a:rPr lang="en-GB" dirty="0"/>
              <a:t>Letter to LAs to remind them of their obligations under consumer regulation – meeting H&amp;S requirements:</a:t>
            </a:r>
          </a:p>
          <a:p>
            <a:pPr marL="0" indent="0">
              <a:buNone/>
            </a:pPr>
            <a:r>
              <a:rPr lang="en-GB" dirty="0"/>
              <a:t>“Boards and councillors must ensure that they have proper oversight of all health and safety issues (including gas safety, fire safety, asbestos and legionella). Contracting out delivery of services does not contract out responsibility to meet the requirements of legislation or standards, so providers need systems to give boards assurance of compliance” (ALMO’s)</a:t>
            </a:r>
          </a:p>
          <a:p>
            <a:r>
              <a:rPr lang="en-GB" dirty="0"/>
              <a:t>Notify the regulator and resolve issues immediately</a:t>
            </a:r>
          </a:p>
          <a:p>
            <a:r>
              <a:rPr lang="en-GB" dirty="0"/>
              <a:t>Legislation currently only permits enforcement actin by RSH</a:t>
            </a:r>
          </a:p>
          <a:p>
            <a:r>
              <a:rPr lang="en-GB" dirty="0"/>
              <a:t>Main breach found on LAs is Home Standard – assure your compliance</a:t>
            </a:r>
          </a:p>
          <a:p>
            <a:endParaRPr lang="en-GB" dirty="0"/>
          </a:p>
        </p:txBody>
      </p:sp>
      <p:pic>
        <p:nvPicPr>
          <p:cNvPr id="6150" name="Picture 6" descr="Image result for local authorities in england">
            <a:extLst>
              <a:ext uri="{FF2B5EF4-FFF2-40B4-BE49-F238E27FC236}">
                <a16:creationId xmlns:a16="http://schemas.microsoft.com/office/drawing/2014/main" id="{45D3E414-3262-4E52-8515-2D7A8F1273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25124" y="457200"/>
            <a:ext cx="1362075" cy="187416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15F0B939-CB65-40FD-8A59-CFB4C43E88B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72775" y="6120526"/>
            <a:ext cx="1293494" cy="614410"/>
          </a:xfrm>
          <a:prstGeom prst="rect">
            <a:avLst/>
          </a:prstGeom>
        </p:spPr>
      </p:pic>
    </p:spTree>
    <p:extLst>
      <p:ext uri="{BB962C8B-B14F-4D97-AF65-F5344CB8AC3E}">
        <p14:creationId xmlns:p14="http://schemas.microsoft.com/office/powerpoint/2010/main" val="3658342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589D1-D139-4311-88C3-E52DA2E06FBA}"/>
              </a:ext>
            </a:extLst>
          </p:cNvPr>
          <p:cNvSpPr>
            <a:spLocks noGrp="1"/>
          </p:cNvSpPr>
          <p:nvPr>
            <p:ph type="title"/>
          </p:nvPr>
        </p:nvSpPr>
        <p:spPr/>
        <p:txBody>
          <a:bodyPr/>
          <a:lstStyle/>
          <a:p>
            <a:r>
              <a:rPr lang="en-GB" b="1" dirty="0">
                <a:solidFill>
                  <a:srgbClr val="7030A0"/>
                </a:solidFill>
              </a:rPr>
              <a:t>Consumer regulation – where next</a:t>
            </a:r>
          </a:p>
        </p:txBody>
      </p:sp>
      <p:sp>
        <p:nvSpPr>
          <p:cNvPr id="3" name="Content Placeholder 2">
            <a:extLst>
              <a:ext uri="{FF2B5EF4-FFF2-40B4-BE49-F238E27FC236}">
                <a16:creationId xmlns:a16="http://schemas.microsoft.com/office/drawing/2014/main" id="{5505E7E8-FA87-46AA-A747-25E6A7A6B7D6}"/>
              </a:ext>
            </a:extLst>
          </p:cNvPr>
          <p:cNvSpPr>
            <a:spLocks noGrp="1"/>
          </p:cNvSpPr>
          <p:nvPr>
            <p:ph idx="1"/>
          </p:nvPr>
        </p:nvSpPr>
        <p:spPr>
          <a:xfrm>
            <a:off x="838200" y="1533526"/>
            <a:ext cx="10515600" cy="5076824"/>
          </a:xfrm>
        </p:spPr>
        <p:txBody>
          <a:bodyPr>
            <a:normAutofit/>
          </a:bodyPr>
          <a:lstStyle/>
          <a:p>
            <a:pPr marL="0" indent="0">
              <a:buNone/>
            </a:pPr>
            <a:r>
              <a:rPr lang="en-GB" sz="2400" b="1" u="sng" dirty="0"/>
              <a:t>A stronger consumer regulator </a:t>
            </a:r>
          </a:p>
          <a:p>
            <a:pPr marL="0" indent="0">
              <a:buNone/>
            </a:pPr>
            <a:r>
              <a:rPr lang="en-GB" sz="2400" b="1" dirty="0"/>
              <a:t>Announcements in September in the White Paper</a:t>
            </a:r>
          </a:p>
          <a:p>
            <a:r>
              <a:rPr lang="en-GB" sz="2400" dirty="0"/>
              <a:t>Could be part of the existing regulator or could be separate?</a:t>
            </a:r>
          </a:p>
          <a:p>
            <a:r>
              <a:rPr lang="en-GB" sz="2400" dirty="0"/>
              <a:t>Shelter pushing for a cross rented sector consumer regulator</a:t>
            </a:r>
          </a:p>
          <a:p>
            <a:r>
              <a:rPr lang="en-GB" sz="2400" dirty="0"/>
              <a:t>Ombudsman pushing for an increased role on complaints and redress</a:t>
            </a:r>
          </a:p>
          <a:p>
            <a:pPr marL="457200" lvl="1" indent="0">
              <a:buNone/>
            </a:pPr>
            <a:endParaRPr lang="en-GB" dirty="0"/>
          </a:p>
          <a:p>
            <a:pPr marL="0" indent="0">
              <a:buNone/>
            </a:pPr>
            <a:r>
              <a:rPr lang="en-GB" dirty="0">
                <a:solidFill>
                  <a:srgbClr val="7030A0"/>
                </a:solidFill>
              </a:rPr>
              <a:t>When all this becomes a bit clearer – we will have an unconference</a:t>
            </a:r>
          </a:p>
          <a:p>
            <a:pPr marL="0" indent="0">
              <a:buNone/>
            </a:pPr>
            <a:r>
              <a:rPr lang="en-GB" b="1" dirty="0">
                <a:solidFill>
                  <a:srgbClr val="7030A0"/>
                </a:solidFill>
              </a:rPr>
              <a:t>Thursday 30</a:t>
            </a:r>
            <a:r>
              <a:rPr lang="en-GB" b="1" baseline="30000" dirty="0">
                <a:solidFill>
                  <a:srgbClr val="7030A0"/>
                </a:solidFill>
              </a:rPr>
              <a:t>th</a:t>
            </a:r>
            <a:r>
              <a:rPr lang="en-GB" b="1" dirty="0">
                <a:solidFill>
                  <a:srgbClr val="7030A0"/>
                </a:solidFill>
              </a:rPr>
              <a:t> October or </a:t>
            </a:r>
          </a:p>
          <a:p>
            <a:pPr marL="0" indent="0">
              <a:buNone/>
            </a:pPr>
            <a:r>
              <a:rPr lang="en-GB" b="1" dirty="0">
                <a:solidFill>
                  <a:srgbClr val="7030A0"/>
                </a:solidFill>
              </a:rPr>
              <a:t>Thursday 7</a:t>
            </a:r>
            <a:r>
              <a:rPr lang="en-GB" b="1" baseline="30000" dirty="0">
                <a:solidFill>
                  <a:srgbClr val="7030A0"/>
                </a:solidFill>
              </a:rPr>
              <a:t>th</a:t>
            </a:r>
            <a:r>
              <a:rPr lang="en-GB" b="1" dirty="0">
                <a:solidFill>
                  <a:srgbClr val="7030A0"/>
                </a:solidFill>
              </a:rPr>
              <a:t> November </a:t>
            </a:r>
            <a:r>
              <a:rPr lang="en-GB" dirty="0">
                <a:solidFill>
                  <a:srgbClr val="7030A0"/>
                </a:solidFill>
              </a:rPr>
              <a:t>– cleared in my diary!</a:t>
            </a:r>
          </a:p>
        </p:txBody>
      </p:sp>
      <p:pic>
        <p:nvPicPr>
          <p:cNvPr id="4" name="Picture 2" descr="Image result for TSA pink bus">
            <a:extLst>
              <a:ext uri="{FF2B5EF4-FFF2-40B4-BE49-F238E27FC236}">
                <a16:creationId xmlns:a16="http://schemas.microsoft.com/office/drawing/2014/main" id="{C01A78B6-10E2-4EB4-8489-6DB5C5C6D4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04525" y="0"/>
            <a:ext cx="1563649" cy="248602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DE50646D-E2B2-4249-AFC7-EF663FEE2E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72775" y="6120526"/>
            <a:ext cx="1293494" cy="614410"/>
          </a:xfrm>
          <a:prstGeom prst="rect">
            <a:avLst/>
          </a:prstGeom>
        </p:spPr>
      </p:pic>
    </p:spTree>
    <p:extLst>
      <p:ext uri="{BB962C8B-B14F-4D97-AF65-F5344CB8AC3E}">
        <p14:creationId xmlns:p14="http://schemas.microsoft.com/office/powerpoint/2010/main" val="2775964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B7E9D-8500-40A1-A745-9F6CF6479FBC}"/>
              </a:ext>
            </a:extLst>
          </p:cNvPr>
          <p:cNvSpPr>
            <a:spLocks noGrp="1"/>
          </p:cNvSpPr>
          <p:nvPr>
            <p:ph type="title"/>
          </p:nvPr>
        </p:nvSpPr>
        <p:spPr/>
        <p:txBody>
          <a:bodyPr/>
          <a:lstStyle/>
          <a:p>
            <a:pPr algn="ctr"/>
            <a:r>
              <a:rPr lang="en-GB" b="1" dirty="0">
                <a:solidFill>
                  <a:srgbClr val="7030A0"/>
                </a:solidFill>
              </a:rPr>
              <a:t>Discussion </a:t>
            </a:r>
            <a:br>
              <a:rPr lang="en-GB" b="1" dirty="0">
                <a:solidFill>
                  <a:srgbClr val="7030A0"/>
                </a:solidFill>
              </a:rPr>
            </a:br>
            <a:r>
              <a:rPr lang="en-GB" b="1" dirty="0">
                <a:solidFill>
                  <a:srgbClr val="7030A0"/>
                </a:solidFill>
              </a:rPr>
              <a:t>Are there any pre actions for us to consider?</a:t>
            </a:r>
          </a:p>
        </p:txBody>
      </p:sp>
      <p:sp>
        <p:nvSpPr>
          <p:cNvPr id="3" name="Content Placeholder 2">
            <a:extLst>
              <a:ext uri="{FF2B5EF4-FFF2-40B4-BE49-F238E27FC236}">
                <a16:creationId xmlns:a16="http://schemas.microsoft.com/office/drawing/2014/main" id="{FD74614C-45BF-4C6D-B0BE-F5A8DDD02E93}"/>
              </a:ext>
            </a:extLst>
          </p:cNvPr>
          <p:cNvSpPr>
            <a:spLocks noGrp="1"/>
          </p:cNvSpPr>
          <p:nvPr>
            <p:ph idx="1"/>
          </p:nvPr>
        </p:nvSpPr>
        <p:spPr>
          <a:xfrm>
            <a:off x="838200" y="1825625"/>
            <a:ext cx="10515600" cy="4667250"/>
          </a:xfrm>
        </p:spPr>
        <p:txBody>
          <a:bodyPr>
            <a:normAutofit fontScale="92500" lnSpcReduction="10000"/>
          </a:bodyPr>
          <a:lstStyle/>
          <a:p>
            <a:pPr marL="0" indent="0">
              <a:buNone/>
            </a:pPr>
            <a:r>
              <a:rPr lang="en-GB" b="1" dirty="0">
                <a:solidFill>
                  <a:srgbClr val="7030A0"/>
                </a:solidFill>
              </a:rPr>
              <a:t>Consumer regulation - preparedness</a:t>
            </a:r>
          </a:p>
          <a:p>
            <a:r>
              <a:rPr lang="en-GB" dirty="0"/>
              <a:t>Voices in complaints heard and acted upon</a:t>
            </a:r>
          </a:p>
          <a:p>
            <a:r>
              <a:rPr lang="en-GB" dirty="0"/>
              <a:t>Tenants rights and easier to enforce them</a:t>
            </a:r>
          </a:p>
          <a:p>
            <a:r>
              <a:rPr lang="en-GB" dirty="0"/>
              <a:t>Landlords to demonstrate how they will engage tenants</a:t>
            </a:r>
          </a:p>
          <a:p>
            <a:pPr marL="457200" lvl="1" indent="0">
              <a:buNone/>
            </a:pPr>
            <a:endParaRPr lang="en-GB" dirty="0"/>
          </a:p>
          <a:p>
            <a:pPr marL="0" indent="0">
              <a:buNone/>
            </a:pPr>
            <a:r>
              <a:rPr lang="en-GB" b="1" dirty="0">
                <a:solidFill>
                  <a:srgbClr val="7030A0"/>
                </a:solidFill>
              </a:rPr>
              <a:t>Building a Safer Future: Proposals for Reform of the Building Safety Regulatory System – consultation</a:t>
            </a:r>
          </a:p>
          <a:p>
            <a:r>
              <a:rPr lang="en-GB" dirty="0"/>
              <a:t>Can we involve residents in the consultation in parts which matter to them?</a:t>
            </a:r>
          </a:p>
          <a:p>
            <a:r>
              <a:rPr lang="en-GB" dirty="0"/>
              <a:t>What would we include in an effective resident engagement strategy  on building safety?</a:t>
            </a:r>
          </a:p>
          <a:p>
            <a:endParaRPr lang="en-GB" dirty="0"/>
          </a:p>
        </p:txBody>
      </p:sp>
      <p:pic>
        <p:nvPicPr>
          <p:cNvPr id="8194" name="Picture 2" descr="Image result for discussion">
            <a:extLst>
              <a:ext uri="{FF2B5EF4-FFF2-40B4-BE49-F238E27FC236}">
                <a16:creationId xmlns:a16="http://schemas.microsoft.com/office/drawing/2014/main" id="{5D8A7EF8-2488-47B7-95B7-7B4A59A9D8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43988" y="1825625"/>
            <a:ext cx="246697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6821F3AB-7DF3-4FF9-BC25-ED8D0F4B97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72775" y="6120526"/>
            <a:ext cx="1293494" cy="614410"/>
          </a:xfrm>
          <a:prstGeom prst="rect">
            <a:avLst/>
          </a:prstGeom>
        </p:spPr>
      </p:pic>
    </p:spTree>
    <p:extLst>
      <p:ext uri="{BB962C8B-B14F-4D97-AF65-F5344CB8AC3E}">
        <p14:creationId xmlns:p14="http://schemas.microsoft.com/office/powerpoint/2010/main" val="2384349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BBE07-EDB2-44DB-823A-C6406E88D968}"/>
              </a:ext>
            </a:extLst>
          </p:cNvPr>
          <p:cNvSpPr>
            <a:spLocks noGrp="1"/>
          </p:cNvSpPr>
          <p:nvPr>
            <p:ph type="title"/>
          </p:nvPr>
        </p:nvSpPr>
        <p:spPr/>
        <p:txBody>
          <a:bodyPr>
            <a:normAutofit/>
          </a:bodyPr>
          <a:lstStyle/>
          <a:p>
            <a:r>
              <a:rPr lang="en-GB" sz="3600" b="1" dirty="0">
                <a:solidFill>
                  <a:srgbClr val="7030A0"/>
                </a:solidFill>
              </a:rPr>
              <a:t>Round up of statements from CIH Conf </a:t>
            </a:r>
            <a:br>
              <a:rPr lang="en-GB" sz="3600" b="1" dirty="0">
                <a:solidFill>
                  <a:srgbClr val="7030A0"/>
                </a:solidFill>
              </a:rPr>
            </a:br>
            <a:r>
              <a:rPr lang="en-GB" sz="3600" b="1" dirty="0">
                <a:solidFill>
                  <a:srgbClr val="7030A0"/>
                </a:solidFill>
              </a:rPr>
              <a:t>(Prime Minister)</a:t>
            </a:r>
          </a:p>
        </p:txBody>
      </p:sp>
      <p:sp>
        <p:nvSpPr>
          <p:cNvPr id="3" name="Content Placeholder 2">
            <a:extLst>
              <a:ext uri="{FF2B5EF4-FFF2-40B4-BE49-F238E27FC236}">
                <a16:creationId xmlns:a16="http://schemas.microsoft.com/office/drawing/2014/main" id="{A25101FD-EB3B-4B59-A6E9-B818834ECBE2}"/>
              </a:ext>
            </a:extLst>
          </p:cNvPr>
          <p:cNvSpPr>
            <a:spLocks noGrp="1"/>
          </p:cNvSpPr>
          <p:nvPr>
            <p:ph idx="1"/>
          </p:nvPr>
        </p:nvSpPr>
        <p:spPr>
          <a:xfrm>
            <a:off x="371475" y="1632030"/>
            <a:ext cx="10515600" cy="5092861"/>
          </a:xfrm>
        </p:spPr>
        <p:txBody>
          <a:bodyPr>
            <a:normAutofit fontScale="55000" lnSpcReduction="20000"/>
          </a:bodyPr>
          <a:lstStyle/>
          <a:p>
            <a:pPr marL="0" indent="0">
              <a:buNone/>
            </a:pPr>
            <a:r>
              <a:rPr lang="en-GB" sz="3300" dirty="0">
                <a:hlinkClick r:id="rId2"/>
              </a:rPr>
              <a:t>https://www.youtube.com/watch?time_continue=184&amp;v=iqKgDb2Ofg4&amp;utm_source=Ocean+Media+Group&amp;utm_medium=email&amp;utm_campaign=10673395_Day+2+of+Housing+2019</a:t>
            </a:r>
            <a:endParaRPr lang="en-GB" sz="3300" dirty="0"/>
          </a:p>
          <a:p>
            <a:pPr marL="0" indent="0">
              <a:buNone/>
            </a:pPr>
            <a:r>
              <a:rPr lang="en-GB" sz="5100" dirty="0"/>
              <a:t>Headlines for us:</a:t>
            </a:r>
          </a:p>
          <a:p>
            <a:r>
              <a:rPr lang="en-GB" sz="5100" dirty="0"/>
              <a:t>8000 submissions on the Green Paper</a:t>
            </a:r>
          </a:p>
          <a:p>
            <a:r>
              <a:rPr lang="en-GB" sz="5100" dirty="0"/>
              <a:t>White Paper – September 2019 – wide ranging reforms</a:t>
            </a:r>
          </a:p>
          <a:p>
            <a:r>
              <a:rPr lang="en-GB" sz="5100" dirty="0"/>
              <a:t>Stronger consumer regulator</a:t>
            </a:r>
          </a:p>
          <a:p>
            <a:r>
              <a:rPr lang="en-GB" sz="5100" dirty="0"/>
              <a:t>Enhanced tenant rights and easier to enforce them</a:t>
            </a:r>
          </a:p>
          <a:p>
            <a:r>
              <a:rPr lang="en-GB" sz="5100" dirty="0"/>
              <a:t>Changes to ways complaints are resolved and confidence for tenants that their voices are being heard and acted upon</a:t>
            </a:r>
          </a:p>
          <a:p>
            <a:r>
              <a:rPr lang="en-GB" sz="5100" dirty="0"/>
              <a:t>Empowering residents by requiring landlords to demonstrate how they will engage with tenants</a:t>
            </a:r>
          </a:p>
          <a:p>
            <a:r>
              <a:rPr lang="en-GB" sz="5100" dirty="0"/>
              <a:t>Drive for building better- building beautiful and higher environmental and energy efficient new social homes (2025)</a:t>
            </a:r>
          </a:p>
        </p:txBody>
      </p:sp>
      <p:pic>
        <p:nvPicPr>
          <p:cNvPr id="1026" name="Picture 2" descr="Image result for theresa may dancing">
            <a:extLst>
              <a:ext uri="{FF2B5EF4-FFF2-40B4-BE49-F238E27FC236}">
                <a16:creationId xmlns:a16="http://schemas.microsoft.com/office/drawing/2014/main" id="{A742B0F6-857D-408B-905D-AFF96D45DA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0434" y="0"/>
            <a:ext cx="2453282" cy="150971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6F79D0BC-A682-42E4-AAB3-5028BF12DB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72775" y="6120526"/>
            <a:ext cx="1293494" cy="614410"/>
          </a:xfrm>
          <a:prstGeom prst="rect">
            <a:avLst/>
          </a:prstGeom>
        </p:spPr>
      </p:pic>
    </p:spTree>
    <p:extLst>
      <p:ext uri="{BB962C8B-B14F-4D97-AF65-F5344CB8AC3E}">
        <p14:creationId xmlns:p14="http://schemas.microsoft.com/office/powerpoint/2010/main" val="1225939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B288F-D010-40AD-BAB9-D1E5181CF4AB}"/>
              </a:ext>
            </a:extLst>
          </p:cNvPr>
          <p:cNvSpPr>
            <a:spLocks noGrp="1"/>
          </p:cNvSpPr>
          <p:nvPr>
            <p:ph type="title"/>
          </p:nvPr>
        </p:nvSpPr>
        <p:spPr/>
        <p:txBody>
          <a:bodyPr/>
          <a:lstStyle/>
          <a:p>
            <a:r>
              <a:rPr lang="en-GB" b="1" dirty="0">
                <a:solidFill>
                  <a:srgbClr val="7030A0"/>
                </a:solidFill>
              </a:rPr>
              <a:t>Round up of statements from CIH Conf </a:t>
            </a:r>
            <a:br>
              <a:rPr lang="en-GB" b="1" dirty="0">
                <a:solidFill>
                  <a:srgbClr val="7030A0"/>
                </a:solidFill>
              </a:rPr>
            </a:br>
            <a:r>
              <a:rPr lang="en-GB" b="1" dirty="0">
                <a:solidFill>
                  <a:srgbClr val="7030A0"/>
                </a:solidFill>
              </a:rPr>
              <a:t>(James Brokenshire)</a:t>
            </a:r>
            <a:endParaRPr lang="en-GB" dirty="0"/>
          </a:p>
        </p:txBody>
      </p:sp>
      <p:sp>
        <p:nvSpPr>
          <p:cNvPr id="3" name="Content Placeholder 2">
            <a:extLst>
              <a:ext uri="{FF2B5EF4-FFF2-40B4-BE49-F238E27FC236}">
                <a16:creationId xmlns:a16="http://schemas.microsoft.com/office/drawing/2014/main" id="{7CA6CB10-A7E2-42FD-85F4-62FFFECEAFEF}"/>
              </a:ext>
            </a:extLst>
          </p:cNvPr>
          <p:cNvSpPr>
            <a:spLocks noGrp="1"/>
          </p:cNvSpPr>
          <p:nvPr>
            <p:ph idx="1"/>
          </p:nvPr>
        </p:nvSpPr>
        <p:spPr>
          <a:xfrm>
            <a:off x="590550" y="2035175"/>
            <a:ext cx="10515600" cy="4351338"/>
          </a:xfrm>
        </p:spPr>
        <p:txBody>
          <a:bodyPr>
            <a:normAutofit fontScale="85000" lnSpcReduction="20000"/>
          </a:bodyPr>
          <a:lstStyle/>
          <a:p>
            <a:pPr marL="0" indent="0">
              <a:buNone/>
            </a:pPr>
            <a:r>
              <a:rPr lang="en-GB" b="1" dirty="0"/>
              <a:t>Building</a:t>
            </a:r>
          </a:p>
          <a:p>
            <a:r>
              <a:rPr lang="en-GB" dirty="0"/>
              <a:t>LAs: have land, have the planning responsibilities, know what our communities need – lift the HRA borrowing cap</a:t>
            </a:r>
          </a:p>
          <a:p>
            <a:r>
              <a:rPr lang="en-GB" dirty="0"/>
              <a:t>£2 billion of long-term funding through to 2028-29 for housing associations – 50% outside London</a:t>
            </a:r>
          </a:p>
          <a:p>
            <a:r>
              <a:rPr lang="en-GB" dirty="0"/>
              <a:t>300,000 quality homes a year (spending review 2017)</a:t>
            </a:r>
          </a:p>
          <a:p>
            <a:r>
              <a:rPr lang="en-GB" dirty="0"/>
              <a:t>Accelerated Planning Green Paper</a:t>
            </a:r>
          </a:p>
          <a:p>
            <a:r>
              <a:rPr lang="en-GB" dirty="0"/>
              <a:t>19 new garden villages to deliver 73,000 new homes.</a:t>
            </a:r>
          </a:p>
          <a:p>
            <a:r>
              <a:rPr lang="en-GB" dirty="0"/>
              <a:t>Create dementia friendly communities to keep independence for as long as we possibly can.</a:t>
            </a:r>
          </a:p>
          <a:p>
            <a:r>
              <a:rPr lang="en-GB" dirty="0"/>
              <a:t>Launched New Homes Ombudsman consultation to support quality and size of new build</a:t>
            </a:r>
          </a:p>
          <a:p>
            <a:endParaRPr lang="en-GB" dirty="0"/>
          </a:p>
        </p:txBody>
      </p:sp>
      <p:pic>
        <p:nvPicPr>
          <p:cNvPr id="2050" name="Picture 2" descr="Image result for james brokenshire">
            <a:extLst>
              <a:ext uri="{FF2B5EF4-FFF2-40B4-BE49-F238E27FC236}">
                <a16:creationId xmlns:a16="http://schemas.microsoft.com/office/drawing/2014/main" id="{12E32BE4-BD71-436F-9B1E-3AE5DE3F63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01987" y="90488"/>
            <a:ext cx="1456638" cy="194468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5DFAE2EF-E766-4367-8B27-02EAC7BDAA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72775" y="6120526"/>
            <a:ext cx="1293494" cy="614410"/>
          </a:xfrm>
          <a:prstGeom prst="rect">
            <a:avLst/>
          </a:prstGeom>
        </p:spPr>
      </p:pic>
    </p:spTree>
    <p:extLst>
      <p:ext uri="{BB962C8B-B14F-4D97-AF65-F5344CB8AC3E}">
        <p14:creationId xmlns:p14="http://schemas.microsoft.com/office/powerpoint/2010/main" val="429789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2A351-775F-4135-9F5E-4121375094B1}"/>
              </a:ext>
            </a:extLst>
          </p:cNvPr>
          <p:cNvSpPr>
            <a:spLocks noGrp="1"/>
          </p:cNvSpPr>
          <p:nvPr>
            <p:ph type="title"/>
          </p:nvPr>
        </p:nvSpPr>
        <p:spPr/>
        <p:txBody>
          <a:bodyPr/>
          <a:lstStyle/>
          <a:p>
            <a:pPr algn="ctr"/>
            <a:r>
              <a:rPr lang="en-GB" b="1" dirty="0">
                <a:solidFill>
                  <a:srgbClr val="7030A0"/>
                </a:solidFill>
              </a:rPr>
              <a:t>Round up of statements from CIH Conf </a:t>
            </a:r>
            <a:br>
              <a:rPr lang="en-GB" b="1" dirty="0">
                <a:solidFill>
                  <a:srgbClr val="7030A0"/>
                </a:solidFill>
              </a:rPr>
            </a:br>
            <a:r>
              <a:rPr lang="en-GB" b="1" dirty="0">
                <a:solidFill>
                  <a:srgbClr val="7030A0"/>
                </a:solidFill>
              </a:rPr>
              <a:t>(Brokenshire 2)</a:t>
            </a:r>
            <a:endParaRPr lang="en-GB" dirty="0"/>
          </a:p>
        </p:txBody>
      </p:sp>
      <p:sp>
        <p:nvSpPr>
          <p:cNvPr id="3" name="Content Placeholder 2">
            <a:extLst>
              <a:ext uri="{FF2B5EF4-FFF2-40B4-BE49-F238E27FC236}">
                <a16:creationId xmlns:a16="http://schemas.microsoft.com/office/drawing/2014/main" id="{B8506116-030A-4183-8050-D4B87B085282}"/>
              </a:ext>
            </a:extLst>
          </p:cNvPr>
          <p:cNvSpPr>
            <a:spLocks noGrp="1"/>
          </p:cNvSpPr>
          <p:nvPr>
            <p:ph idx="1"/>
          </p:nvPr>
        </p:nvSpPr>
        <p:spPr/>
        <p:txBody>
          <a:bodyPr>
            <a:normAutofit fontScale="85000" lnSpcReduction="10000"/>
          </a:bodyPr>
          <a:lstStyle/>
          <a:p>
            <a:pPr marL="0" indent="0">
              <a:buNone/>
            </a:pPr>
            <a:r>
              <a:rPr lang="en-GB" b="1" dirty="0"/>
              <a:t>New Help to Buy scheme</a:t>
            </a:r>
          </a:p>
          <a:p>
            <a:r>
              <a:rPr lang="en-GB" dirty="0"/>
              <a:t>Run until 2023 - set new conditions on the scheme to drive up quality and standards.</a:t>
            </a:r>
          </a:p>
          <a:p>
            <a:r>
              <a:rPr lang="en-GB" dirty="0"/>
              <a:t>Seeking to vary contracts with developers to ban the sale of leasehold houses, other than in exceptional circumstances, within the current Help to Buy Scheme.</a:t>
            </a:r>
          </a:p>
          <a:p>
            <a:pPr marL="0" indent="0">
              <a:buNone/>
            </a:pPr>
            <a:r>
              <a:rPr lang="en-GB" b="1" dirty="0"/>
              <a:t>New ideas around lenders’ approach to risk.</a:t>
            </a:r>
          </a:p>
          <a:p>
            <a:r>
              <a:rPr lang="en-GB" dirty="0"/>
              <a:t>No cost difference between paying a mortgage as opposed to paying rent. For many, a mortgage would be cheaper.</a:t>
            </a:r>
          </a:p>
          <a:p>
            <a:r>
              <a:rPr lang="en-GB" dirty="0"/>
              <a:t>Approvals to buy a home and records of council tax payment etc</a:t>
            </a:r>
          </a:p>
          <a:p>
            <a:pPr marL="0" indent="0">
              <a:buNone/>
            </a:pPr>
            <a:r>
              <a:rPr lang="en-GB" b="1" dirty="0"/>
              <a:t>Industry pledge – toxic leaseholds – 60 signed</a:t>
            </a:r>
          </a:p>
          <a:p>
            <a:r>
              <a:rPr lang="en-GB" dirty="0"/>
              <a:t>Crack down on toxic leasehold deals and the inappropriate use of ground rents</a:t>
            </a:r>
          </a:p>
          <a:p>
            <a:endParaRPr lang="en-GB" dirty="0"/>
          </a:p>
        </p:txBody>
      </p:sp>
      <p:pic>
        <p:nvPicPr>
          <p:cNvPr id="4" name="Picture 3">
            <a:extLst>
              <a:ext uri="{FF2B5EF4-FFF2-40B4-BE49-F238E27FC236}">
                <a16:creationId xmlns:a16="http://schemas.microsoft.com/office/drawing/2014/main" id="{DEB8EA51-3C27-4F3C-BB01-372ED3A627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72775" y="6120526"/>
            <a:ext cx="1293494" cy="614410"/>
          </a:xfrm>
          <a:prstGeom prst="rect">
            <a:avLst/>
          </a:prstGeom>
        </p:spPr>
      </p:pic>
    </p:spTree>
    <p:extLst>
      <p:ext uri="{BB962C8B-B14F-4D97-AF65-F5344CB8AC3E}">
        <p14:creationId xmlns:p14="http://schemas.microsoft.com/office/powerpoint/2010/main" val="2035257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0E3F-C10B-4EF1-844A-2BAD6859A787}"/>
              </a:ext>
            </a:extLst>
          </p:cNvPr>
          <p:cNvSpPr>
            <a:spLocks noGrp="1"/>
          </p:cNvSpPr>
          <p:nvPr>
            <p:ph type="title"/>
          </p:nvPr>
        </p:nvSpPr>
        <p:spPr/>
        <p:txBody>
          <a:bodyPr/>
          <a:lstStyle/>
          <a:p>
            <a:pPr algn="ctr"/>
            <a:r>
              <a:rPr lang="en-GB" b="1" dirty="0">
                <a:solidFill>
                  <a:srgbClr val="7030A0"/>
                </a:solidFill>
              </a:rPr>
              <a:t>Round up of statements from CIH Conf </a:t>
            </a:r>
            <a:br>
              <a:rPr lang="en-GB" b="1" dirty="0">
                <a:solidFill>
                  <a:srgbClr val="7030A0"/>
                </a:solidFill>
              </a:rPr>
            </a:br>
            <a:r>
              <a:rPr lang="en-GB" b="1" dirty="0">
                <a:solidFill>
                  <a:srgbClr val="7030A0"/>
                </a:solidFill>
              </a:rPr>
              <a:t>(Brokenshire 3)</a:t>
            </a:r>
            <a:endParaRPr lang="en-GB" dirty="0"/>
          </a:p>
        </p:txBody>
      </p:sp>
      <p:sp>
        <p:nvSpPr>
          <p:cNvPr id="3" name="Content Placeholder 2">
            <a:extLst>
              <a:ext uri="{FF2B5EF4-FFF2-40B4-BE49-F238E27FC236}">
                <a16:creationId xmlns:a16="http://schemas.microsoft.com/office/drawing/2014/main" id="{E90446EB-F71D-4962-A22C-1676CD3CC9A2}"/>
              </a:ext>
            </a:extLst>
          </p:cNvPr>
          <p:cNvSpPr>
            <a:spLocks noGrp="1"/>
          </p:cNvSpPr>
          <p:nvPr>
            <p:ph idx="1"/>
          </p:nvPr>
        </p:nvSpPr>
        <p:spPr/>
        <p:txBody>
          <a:bodyPr>
            <a:normAutofit lnSpcReduction="10000"/>
          </a:bodyPr>
          <a:lstStyle/>
          <a:p>
            <a:pPr marL="0" indent="0">
              <a:buNone/>
            </a:pPr>
            <a:r>
              <a:rPr lang="en-GB" b="1" dirty="0"/>
              <a:t>Tenant Fees Act came into force a few weeks ago</a:t>
            </a:r>
          </a:p>
          <a:p>
            <a:r>
              <a:rPr lang="en-GB" dirty="0"/>
              <a:t>Save renters around £240 million a year, by banning unfair letting fees and capping tenancy deposits.</a:t>
            </a:r>
          </a:p>
          <a:p>
            <a:pPr marL="0" indent="0">
              <a:buNone/>
            </a:pPr>
            <a:r>
              <a:rPr lang="en-GB" b="1" dirty="0"/>
              <a:t>Rogue landlord database</a:t>
            </a:r>
          </a:p>
          <a:p>
            <a:r>
              <a:rPr lang="en-GB" dirty="0"/>
              <a:t>Helps LAs keep track of the very worst offenders</a:t>
            </a:r>
          </a:p>
          <a:p>
            <a:r>
              <a:rPr lang="en-GB" dirty="0"/>
              <a:t>Open access to information on the database?</a:t>
            </a:r>
          </a:p>
          <a:p>
            <a:pPr marL="0" indent="0">
              <a:buNone/>
            </a:pPr>
            <a:r>
              <a:rPr lang="en-GB" b="1" dirty="0"/>
              <a:t>Renters</a:t>
            </a:r>
          </a:p>
          <a:p>
            <a:pPr marL="0" indent="0">
              <a:buNone/>
            </a:pPr>
            <a:r>
              <a:rPr lang="en-GB" dirty="0"/>
              <a:t>Repeal section 21 of the Housing Act 1988 – bringing an end to so-called ‘no-fault evictions’ needs a valid and fair reason for them needing their property back</a:t>
            </a:r>
          </a:p>
        </p:txBody>
      </p:sp>
      <p:pic>
        <p:nvPicPr>
          <p:cNvPr id="4" name="Picture 3">
            <a:extLst>
              <a:ext uri="{FF2B5EF4-FFF2-40B4-BE49-F238E27FC236}">
                <a16:creationId xmlns:a16="http://schemas.microsoft.com/office/drawing/2014/main" id="{D389C79C-FEE0-4C55-83AB-B48D39C6F3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72775" y="6120526"/>
            <a:ext cx="1293494" cy="614410"/>
          </a:xfrm>
          <a:prstGeom prst="rect">
            <a:avLst/>
          </a:prstGeom>
        </p:spPr>
      </p:pic>
    </p:spTree>
    <p:extLst>
      <p:ext uri="{BB962C8B-B14F-4D97-AF65-F5344CB8AC3E}">
        <p14:creationId xmlns:p14="http://schemas.microsoft.com/office/powerpoint/2010/main" val="253100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0515B-C576-4A92-A6A4-A41C7951E838}"/>
              </a:ext>
            </a:extLst>
          </p:cNvPr>
          <p:cNvSpPr>
            <a:spLocks noGrp="1"/>
          </p:cNvSpPr>
          <p:nvPr>
            <p:ph type="title"/>
          </p:nvPr>
        </p:nvSpPr>
        <p:spPr/>
        <p:txBody>
          <a:bodyPr/>
          <a:lstStyle/>
          <a:p>
            <a:pPr algn="ctr"/>
            <a:r>
              <a:rPr lang="en-GB" b="1" dirty="0">
                <a:solidFill>
                  <a:srgbClr val="7030A0"/>
                </a:solidFill>
              </a:rPr>
              <a:t>Round up of statements from CIH Conf </a:t>
            </a:r>
            <a:br>
              <a:rPr lang="en-GB" b="1" dirty="0">
                <a:solidFill>
                  <a:srgbClr val="7030A0"/>
                </a:solidFill>
              </a:rPr>
            </a:br>
            <a:r>
              <a:rPr lang="en-GB" b="1" dirty="0">
                <a:solidFill>
                  <a:srgbClr val="7030A0"/>
                </a:solidFill>
              </a:rPr>
              <a:t>(Brokenshire 4)</a:t>
            </a:r>
            <a:endParaRPr lang="en-GB" dirty="0"/>
          </a:p>
        </p:txBody>
      </p:sp>
      <p:sp>
        <p:nvSpPr>
          <p:cNvPr id="3" name="Content Placeholder 2">
            <a:extLst>
              <a:ext uri="{FF2B5EF4-FFF2-40B4-BE49-F238E27FC236}">
                <a16:creationId xmlns:a16="http://schemas.microsoft.com/office/drawing/2014/main" id="{98E15653-A39E-41C3-8117-6348B4913A85}"/>
              </a:ext>
            </a:extLst>
          </p:cNvPr>
          <p:cNvSpPr>
            <a:spLocks noGrp="1"/>
          </p:cNvSpPr>
          <p:nvPr>
            <p:ph idx="1"/>
          </p:nvPr>
        </p:nvSpPr>
        <p:spPr/>
        <p:txBody>
          <a:bodyPr/>
          <a:lstStyle/>
          <a:p>
            <a:pPr marL="0" indent="0">
              <a:buNone/>
            </a:pPr>
            <a:r>
              <a:rPr lang="en-GB" b="1" dirty="0"/>
              <a:t>Grenfell</a:t>
            </a:r>
          </a:p>
          <a:p>
            <a:pPr marL="0" indent="0">
              <a:buNone/>
            </a:pPr>
            <a:r>
              <a:rPr lang="en-GB" dirty="0"/>
              <a:t>Amended the law to explicitly ban combustible materials from use in the exterior walls of new high-rise residential buildings</a:t>
            </a:r>
          </a:p>
          <a:p>
            <a:pPr marL="0" indent="0">
              <a:buNone/>
            </a:pPr>
            <a:r>
              <a:rPr lang="en-GB" dirty="0"/>
              <a:t>£600 million available to pay for the remediation of ACM cladding for buildings owned by local authorities and housing associations </a:t>
            </a:r>
          </a:p>
        </p:txBody>
      </p:sp>
      <p:pic>
        <p:nvPicPr>
          <p:cNvPr id="4" name="Picture 3">
            <a:extLst>
              <a:ext uri="{FF2B5EF4-FFF2-40B4-BE49-F238E27FC236}">
                <a16:creationId xmlns:a16="http://schemas.microsoft.com/office/drawing/2014/main" id="{1301DA63-2586-4D58-B259-3CB86FB8BC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72775" y="6120526"/>
            <a:ext cx="1293494" cy="614410"/>
          </a:xfrm>
          <a:prstGeom prst="rect">
            <a:avLst/>
          </a:prstGeom>
        </p:spPr>
      </p:pic>
    </p:spTree>
    <p:extLst>
      <p:ext uri="{BB962C8B-B14F-4D97-AF65-F5344CB8AC3E}">
        <p14:creationId xmlns:p14="http://schemas.microsoft.com/office/powerpoint/2010/main" val="958266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AA5E3-C052-483F-84AB-8E37536C2A14}"/>
              </a:ext>
            </a:extLst>
          </p:cNvPr>
          <p:cNvSpPr>
            <a:spLocks noGrp="1"/>
          </p:cNvSpPr>
          <p:nvPr>
            <p:ph type="title"/>
          </p:nvPr>
        </p:nvSpPr>
        <p:spPr>
          <a:xfrm>
            <a:off x="838200" y="365125"/>
            <a:ext cx="10515600" cy="777875"/>
          </a:xfrm>
        </p:spPr>
        <p:txBody>
          <a:bodyPr>
            <a:normAutofit fontScale="90000"/>
          </a:bodyPr>
          <a:lstStyle/>
          <a:p>
            <a:pPr algn="ctr"/>
            <a:r>
              <a:rPr lang="en-GB" b="1" dirty="0">
                <a:solidFill>
                  <a:srgbClr val="7030A0"/>
                </a:solidFill>
              </a:rPr>
              <a:t>Round up of statements from CIH Conf </a:t>
            </a:r>
            <a:br>
              <a:rPr lang="en-GB" b="1" dirty="0">
                <a:solidFill>
                  <a:srgbClr val="7030A0"/>
                </a:solidFill>
              </a:rPr>
            </a:br>
            <a:r>
              <a:rPr lang="en-GB" b="1" dirty="0">
                <a:solidFill>
                  <a:srgbClr val="7030A0"/>
                </a:solidFill>
              </a:rPr>
              <a:t>(Alok Sharma and John Healey)</a:t>
            </a:r>
            <a:endParaRPr lang="en-GB" dirty="0"/>
          </a:p>
        </p:txBody>
      </p:sp>
      <p:sp>
        <p:nvSpPr>
          <p:cNvPr id="3" name="Content Placeholder 2">
            <a:extLst>
              <a:ext uri="{FF2B5EF4-FFF2-40B4-BE49-F238E27FC236}">
                <a16:creationId xmlns:a16="http://schemas.microsoft.com/office/drawing/2014/main" id="{3EFBAAC4-8046-4FC8-83E3-4B75021A1EE0}"/>
              </a:ext>
            </a:extLst>
          </p:cNvPr>
          <p:cNvSpPr>
            <a:spLocks noGrp="1"/>
          </p:cNvSpPr>
          <p:nvPr>
            <p:ph idx="1"/>
          </p:nvPr>
        </p:nvSpPr>
        <p:spPr>
          <a:xfrm>
            <a:off x="314325" y="1362075"/>
            <a:ext cx="10515600" cy="5295900"/>
          </a:xfrm>
        </p:spPr>
        <p:txBody>
          <a:bodyPr>
            <a:normAutofit/>
          </a:bodyPr>
          <a:lstStyle/>
          <a:p>
            <a:pPr marL="0" indent="0">
              <a:buNone/>
            </a:pPr>
            <a:r>
              <a:rPr lang="en-GB" dirty="0">
                <a:solidFill>
                  <a:srgbClr val="7030A0"/>
                </a:solidFill>
              </a:rPr>
              <a:t>Government</a:t>
            </a:r>
            <a:r>
              <a:rPr lang="en-GB" dirty="0"/>
              <a:t> – Sharma (Now employment minister)</a:t>
            </a:r>
          </a:p>
          <a:p>
            <a:r>
              <a:rPr lang="en-GB" dirty="0"/>
              <a:t>Wants to collaborate more with housing associations on helping disadvantaged people into work. </a:t>
            </a:r>
          </a:p>
          <a:p>
            <a:r>
              <a:rPr lang="en-GB" dirty="0"/>
              <a:t>Announced another roadshow – a series of round tables with social landlords to discuss how this ambition may be realised.</a:t>
            </a:r>
          </a:p>
          <a:p>
            <a:pPr marL="0" indent="0">
              <a:buNone/>
            </a:pPr>
            <a:r>
              <a:rPr lang="en-GB" dirty="0">
                <a:solidFill>
                  <a:srgbClr val="7030A0"/>
                </a:solidFill>
              </a:rPr>
              <a:t>Opposition</a:t>
            </a:r>
            <a:r>
              <a:rPr lang="en-GB" dirty="0"/>
              <a:t> - Healey</a:t>
            </a:r>
          </a:p>
          <a:p>
            <a:r>
              <a:rPr lang="en-GB" dirty="0"/>
              <a:t>Set up a new, fully fledged housing department to recognise the scale of the housing crisis</a:t>
            </a:r>
          </a:p>
          <a:p>
            <a:r>
              <a:rPr lang="en-GB" dirty="0"/>
              <a:t>An end to rough sleeping</a:t>
            </a:r>
          </a:p>
          <a:p>
            <a:r>
              <a:rPr lang="en-GB" dirty="0"/>
              <a:t>Legislation for private renters, to </a:t>
            </a:r>
          </a:p>
          <a:p>
            <a:r>
              <a:rPr lang="en-GB" dirty="0"/>
              <a:t>Building a million truly affordable homes</a:t>
            </a:r>
          </a:p>
        </p:txBody>
      </p:sp>
      <p:pic>
        <p:nvPicPr>
          <p:cNvPr id="3074" name="Picture 2" descr="Image result for alok sharma">
            <a:extLst>
              <a:ext uri="{FF2B5EF4-FFF2-40B4-BE49-F238E27FC236}">
                <a16:creationId xmlns:a16="http://schemas.microsoft.com/office/drawing/2014/main" id="{B1A5B51E-905B-4C96-BEA3-915D4A33A0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72762" y="318586"/>
            <a:ext cx="1362075" cy="1648828"/>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mage result for john healey mp">
            <a:extLst>
              <a:ext uri="{FF2B5EF4-FFF2-40B4-BE49-F238E27FC236}">
                <a16:creationId xmlns:a16="http://schemas.microsoft.com/office/drawing/2014/main" id="{3CC24461-4714-49AE-B20B-CB829700F5B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6625" y="4752975"/>
            <a:ext cx="1905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6938EC4F-FE60-4873-AE0E-47394B4EBA5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72775" y="6120526"/>
            <a:ext cx="1293494" cy="614410"/>
          </a:xfrm>
          <a:prstGeom prst="rect">
            <a:avLst/>
          </a:prstGeom>
        </p:spPr>
      </p:pic>
    </p:spTree>
    <p:extLst>
      <p:ext uri="{BB962C8B-B14F-4D97-AF65-F5344CB8AC3E}">
        <p14:creationId xmlns:p14="http://schemas.microsoft.com/office/powerpoint/2010/main" val="621193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3B0BB-7FD4-42DD-8AE0-CD137D8307D3}"/>
              </a:ext>
            </a:extLst>
          </p:cNvPr>
          <p:cNvSpPr>
            <a:spLocks noGrp="1"/>
          </p:cNvSpPr>
          <p:nvPr>
            <p:ph type="title"/>
          </p:nvPr>
        </p:nvSpPr>
        <p:spPr>
          <a:xfrm>
            <a:off x="838200" y="365125"/>
            <a:ext cx="10515600" cy="701675"/>
          </a:xfrm>
        </p:spPr>
        <p:txBody>
          <a:bodyPr>
            <a:noAutofit/>
          </a:bodyPr>
          <a:lstStyle/>
          <a:p>
            <a:r>
              <a:rPr lang="en-GB" sz="3600" b="1" dirty="0">
                <a:solidFill>
                  <a:srgbClr val="7030A0"/>
                </a:solidFill>
              </a:rPr>
              <a:t>Building a Safer Future: Proposals for Reform of the Building Safety Regulatory System </a:t>
            </a:r>
          </a:p>
        </p:txBody>
      </p:sp>
      <p:sp>
        <p:nvSpPr>
          <p:cNvPr id="3" name="Content Placeholder 2">
            <a:extLst>
              <a:ext uri="{FF2B5EF4-FFF2-40B4-BE49-F238E27FC236}">
                <a16:creationId xmlns:a16="http://schemas.microsoft.com/office/drawing/2014/main" id="{FE4442B5-334C-4285-B069-662DACA62E24}"/>
              </a:ext>
            </a:extLst>
          </p:cNvPr>
          <p:cNvSpPr>
            <a:spLocks noGrp="1"/>
          </p:cNvSpPr>
          <p:nvPr>
            <p:ph idx="1"/>
          </p:nvPr>
        </p:nvSpPr>
        <p:spPr>
          <a:xfrm>
            <a:off x="428625" y="1419225"/>
            <a:ext cx="11525250" cy="5286374"/>
          </a:xfrm>
        </p:spPr>
        <p:txBody>
          <a:bodyPr>
            <a:normAutofit fontScale="77500" lnSpcReduction="20000"/>
          </a:bodyPr>
          <a:lstStyle/>
          <a:p>
            <a:pPr marL="0" indent="0">
              <a:buNone/>
            </a:pPr>
            <a:r>
              <a:rPr lang="en-GB" sz="3100" dirty="0">
                <a:hlinkClick r:id="rId3"/>
              </a:rPr>
              <a:t>https://www.gov.uk/government/consultations/building-a-safer-future-proposals-for-reform-of-the-building-safety-regulatory-system/building-a-safer-future-quick-read-guide</a:t>
            </a:r>
            <a:endParaRPr lang="en-GB" sz="3100" dirty="0"/>
          </a:p>
          <a:p>
            <a:pPr marL="0" indent="0">
              <a:buNone/>
            </a:pPr>
            <a:r>
              <a:rPr lang="en-GB" sz="3100" b="1" dirty="0"/>
              <a:t>5 broad proposals - published on 6 June – consultation to 31</a:t>
            </a:r>
            <a:r>
              <a:rPr lang="en-GB" sz="3100" b="1" baseline="30000" dirty="0"/>
              <a:t>st</a:t>
            </a:r>
            <a:r>
              <a:rPr lang="en-GB" sz="3100" b="1" dirty="0"/>
              <a:t> July:</a:t>
            </a:r>
          </a:p>
          <a:p>
            <a:r>
              <a:rPr lang="en-GB" sz="3100" dirty="0"/>
              <a:t>the scope of the new regime</a:t>
            </a:r>
          </a:p>
          <a:p>
            <a:r>
              <a:rPr lang="en-GB" sz="3100" dirty="0"/>
              <a:t>the concept of duty-holders who have clear responsibilities throughout a building’s design, construction and occupation</a:t>
            </a:r>
          </a:p>
          <a:p>
            <a:r>
              <a:rPr lang="en-GB" sz="3100" dirty="0"/>
              <a:t>giving residents a stronger voice in the system and ensuring their concerns are never ignored</a:t>
            </a:r>
          </a:p>
          <a:p>
            <a:r>
              <a:rPr lang="en-GB" sz="3100" dirty="0"/>
              <a:t>plans for a new building safety regulator to provide oversight of the new building safety regulatory regime</a:t>
            </a:r>
          </a:p>
          <a:p>
            <a:r>
              <a:rPr lang="en-GB" sz="3100" dirty="0"/>
              <a:t>strengthened enforcement and sanctions to deter non-compliance with the new regime</a:t>
            </a:r>
          </a:p>
          <a:p>
            <a:pPr marL="0" indent="0">
              <a:buNone/>
            </a:pPr>
            <a:r>
              <a:rPr lang="en-GB" sz="3100" b="1" dirty="0">
                <a:solidFill>
                  <a:srgbClr val="7030A0"/>
                </a:solidFill>
              </a:rPr>
              <a:t>In addition:</a:t>
            </a:r>
          </a:p>
          <a:p>
            <a:pPr marL="0" indent="0">
              <a:buNone/>
            </a:pPr>
            <a:r>
              <a:rPr lang="en-GB" sz="3100" dirty="0">
                <a:solidFill>
                  <a:srgbClr val="7030A0"/>
                </a:solidFill>
              </a:rPr>
              <a:t>A call for evidence from the Home office on regulatory reform (Fire Safety order) 2005 on effectiveness of the order and the ongoing management of fire safety in non domestic promises and common parts of multi occupied buildings</a:t>
            </a:r>
          </a:p>
          <a:p>
            <a:endParaRPr lang="en-GB" dirty="0"/>
          </a:p>
        </p:txBody>
      </p:sp>
      <p:pic>
        <p:nvPicPr>
          <p:cNvPr id="4100" name="Picture 4" descr="Image result for judith hackitt">
            <a:extLst>
              <a:ext uri="{FF2B5EF4-FFF2-40B4-BE49-F238E27FC236}">
                <a16:creationId xmlns:a16="http://schemas.microsoft.com/office/drawing/2014/main" id="{9C9BD148-B44E-441D-BDC9-29BED16C3E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9605" y="242093"/>
            <a:ext cx="1368390" cy="9477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20D1E92D-1EFA-4C04-90DD-0B039066212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72775" y="6120526"/>
            <a:ext cx="1293494" cy="614410"/>
          </a:xfrm>
          <a:prstGeom prst="rect">
            <a:avLst/>
          </a:prstGeom>
        </p:spPr>
      </p:pic>
    </p:spTree>
    <p:extLst>
      <p:ext uri="{BB962C8B-B14F-4D97-AF65-F5344CB8AC3E}">
        <p14:creationId xmlns:p14="http://schemas.microsoft.com/office/powerpoint/2010/main" val="2856295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343A9-611A-42BC-98E1-13232C5E13A3}"/>
              </a:ext>
            </a:extLst>
          </p:cNvPr>
          <p:cNvSpPr>
            <a:spLocks noGrp="1"/>
          </p:cNvSpPr>
          <p:nvPr>
            <p:ph type="title"/>
          </p:nvPr>
        </p:nvSpPr>
        <p:spPr>
          <a:xfrm>
            <a:off x="838200" y="365125"/>
            <a:ext cx="10515600" cy="701675"/>
          </a:xfrm>
        </p:spPr>
        <p:txBody>
          <a:bodyPr>
            <a:normAutofit fontScale="90000"/>
          </a:bodyPr>
          <a:lstStyle/>
          <a:p>
            <a:br>
              <a:rPr lang="en-GB" b="1" dirty="0">
                <a:solidFill>
                  <a:srgbClr val="7030A0"/>
                </a:solidFill>
              </a:rPr>
            </a:br>
            <a:r>
              <a:rPr lang="en-GB" b="1" dirty="0">
                <a:solidFill>
                  <a:srgbClr val="7030A0"/>
                </a:solidFill>
              </a:rPr>
              <a:t>Building a Safer Future:– consultation to 31</a:t>
            </a:r>
            <a:r>
              <a:rPr lang="en-GB" b="1" baseline="30000" dirty="0">
                <a:solidFill>
                  <a:srgbClr val="7030A0"/>
                </a:solidFill>
              </a:rPr>
              <a:t>st</a:t>
            </a:r>
            <a:r>
              <a:rPr lang="en-GB" b="1" dirty="0">
                <a:solidFill>
                  <a:srgbClr val="7030A0"/>
                </a:solidFill>
              </a:rPr>
              <a:t> July</a:t>
            </a:r>
            <a:br>
              <a:rPr lang="en-GB" b="1" dirty="0">
                <a:solidFill>
                  <a:srgbClr val="7030A0"/>
                </a:solidFill>
              </a:rPr>
            </a:br>
            <a:endParaRPr lang="en-GB" dirty="0"/>
          </a:p>
        </p:txBody>
      </p:sp>
      <p:sp>
        <p:nvSpPr>
          <p:cNvPr id="3" name="Content Placeholder 2">
            <a:extLst>
              <a:ext uri="{FF2B5EF4-FFF2-40B4-BE49-F238E27FC236}">
                <a16:creationId xmlns:a16="http://schemas.microsoft.com/office/drawing/2014/main" id="{AFD5F573-08C1-45F4-96D2-1931C56A680D}"/>
              </a:ext>
            </a:extLst>
          </p:cNvPr>
          <p:cNvSpPr>
            <a:spLocks noGrp="1"/>
          </p:cNvSpPr>
          <p:nvPr>
            <p:ph idx="1"/>
          </p:nvPr>
        </p:nvSpPr>
        <p:spPr>
          <a:xfrm>
            <a:off x="247650" y="1200149"/>
            <a:ext cx="11791950" cy="5410200"/>
          </a:xfrm>
        </p:spPr>
        <p:txBody>
          <a:bodyPr>
            <a:normAutofit fontScale="70000" lnSpcReduction="20000"/>
          </a:bodyPr>
          <a:lstStyle/>
          <a:p>
            <a:pPr marL="0" indent="0">
              <a:buNone/>
            </a:pPr>
            <a:r>
              <a:rPr lang="en-GB" sz="3200" b="1" dirty="0"/>
              <a:t>Clarity of responsibilities for those building and managing buildings</a:t>
            </a:r>
          </a:p>
          <a:p>
            <a:r>
              <a:rPr lang="en-GB" sz="3200" dirty="0"/>
              <a:t>Accountable person – responsible for fire and structural safety when someone has moved in</a:t>
            </a:r>
          </a:p>
          <a:p>
            <a:r>
              <a:rPr lang="en-GB" sz="3200" dirty="0"/>
              <a:t>“Safety case – of important information” and an optional “Building Safety Manager”</a:t>
            </a:r>
          </a:p>
          <a:p>
            <a:r>
              <a:rPr lang="en-GB" sz="3200" dirty="0"/>
              <a:t>Mandatory occurrence reporting to the regulator</a:t>
            </a:r>
          </a:p>
          <a:p>
            <a:r>
              <a:rPr lang="en-GB" sz="3200" dirty="0"/>
              <a:t>A new building safety regulator</a:t>
            </a:r>
          </a:p>
          <a:p>
            <a:pPr marL="0" indent="0">
              <a:buNone/>
            </a:pPr>
            <a:r>
              <a:rPr lang="en-GB" sz="3200" b="1" dirty="0"/>
              <a:t>Stronger voice and better information to residents</a:t>
            </a:r>
          </a:p>
          <a:p>
            <a:r>
              <a:rPr lang="en-GB" sz="3200" dirty="0"/>
              <a:t>Accountable person – provides info to residents to understand their safety protections</a:t>
            </a:r>
          </a:p>
          <a:p>
            <a:r>
              <a:rPr lang="en-GB" sz="3200" dirty="0"/>
              <a:t>Residents can request information from the accountable person – few reasons to refuse access to this</a:t>
            </a:r>
          </a:p>
          <a:p>
            <a:r>
              <a:rPr lang="en-GB" sz="3200" dirty="0"/>
              <a:t>Accountable person – resident engagement strategy – the way they will engage and how residents can get involved and benefit from participating in engagement in building safety</a:t>
            </a:r>
          </a:p>
          <a:p>
            <a:r>
              <a:rPr lang="en-GB" sz="3200" dirty="0"/>
              <a:t>Clear obligation on residents to co-operate and keep the building safe and calling for evidence on this</a:t>
            </a:r>
          </a:p>
          <a:p>
            <a:r>
              <a:rPr lang="en-GB" sz="3200" dirty="0"/>
              <a:t>Clear process to the accountable person for residents to raise concerns</a:t>
            </a:r>
          </a:p>
          <a:p>
            <a:r>
              <a:rPr lang="en-GB" sz="3200" dirty="0"/>
              <a:t>Residents can report urgent safety concerns to the new regulator</a:t>
            </a:r>
          </a:p>
          <a:p>
            <a:pPr marL="0" indent="0" algn="ctr">
              <a:buNone/>
            </a:pPr>
            <a:r>
              <a:rPr lang="en-GB" sz="3200" b="1" dirty="0">
                <a:solidFill>
                  <a:srgbClr val="7030A0"/>
                </a:solidFill>
              </a:rPr>
              <a:t>Penalties: New monetary fines and new criminal offences</a:t>
            </a:r>
          </a:p>
          <a:p>
            <a:pPr lvl="1"/>
            <a:endParaRPr lang="en-GB" dirty="0"/>
          </a:p>
          <a:p>
            <a:endParaRPr lang="en-GB" dirty="0"/>
          </a:p>
        </p:txBody>
      </p:sp>
      <p:pic>
        <p:nvPicPr>
          <p:cNvPr id="5122" name="Picture 2" descr="Image result for ask">
            <a:extLst>
              <a:ext uri="{FF2B5EF4-FFF2-40B4-BE49-F238E27FC236}">
                <a16:creationId xmlns:a16="http://schemas.microsoft.com/office/drawing/2014/main" id="{6E550172-DB5E-431F-A826-6C160B4CD9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39325" y="2252662"/>
            <a:ext cx="1946017" cy="100593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2BAC4077-4EAC-46B9-A052-016ADBA96C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72775" y="6120526"/>
            <a:ext cx="1293494" cy="614410"/>
          </a:xfrm>
          <a:prstGeom prst="rect">
            <a:avLst/>
          </a:prstGeom>
        </p:spPr>
      </p:pic>
    </p:spTree>
    <p:extLst>
      <p:ext uri="{BB962C8B-B14F-4D97-AF65-F5344CB8AC3E}">
        <p14:creationId xmlns:p14="http://schemas.microsoft.com/office/powerpoint/2010/main" val="26081157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285</TotalTime>
  <Words>1359</Words>
  <Application>Microsoft Office PowerPoint</Application>
  <PresentationFormat>Widescreen</PresentationFormat>
  <Paragraphs>121</Paragraphs>
  <Slides>12</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Consumer Regulation and Hackitt  Where are we now and what could we do?</vt:lpstr>
      <vt:lpstr>Round up of statements from CIH Conf  (Prime Minister)</vt:lpstr>
      <vt:lpstr>Round up of statements from CIH Conf  (James Brokenshire)</vt:lpstr>
      <vt:lpstr>Round up of statements from CIH Conf  (Brokenshire 2)</vt:lpstr>
      <vt:lpstr>Round up of statements from CIH Conf  (Brokenshire 3)</vt:lpstr>
      <vt:lpstr>Round up of statements from CIH Conf  (Brokenshire 4)</vt:lpstr>
      <vt:lpstr>Round up of statements from CIH Conf  (Alok Sharma and John Healey)</vt:lpstr>
      <vt:lpstr>Building a Safer Future: Proposals for Reform of the Building Safety Regulatory System </vt:lpstr>
      <vt:lpstr> Building a Safer Future:– consultation to 31st July </vt:lpstr>
      <vt:lpstr>Consumer regulation – LAs and ALMOs</vt:lpstr>
      <vt:lpstr>Consumer regulation – where next</vt:lpstr>
      <vt:lpstr>Discussion  Are there any pre actions for us to consider?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Consumer regulation and Hackitt – where are we?</dc:title>
  <dc:creator>YVONNE DAVIES</dc:creator>
  <cp:lastModifiedBy>YVONNE DAVIES</cp:lastModifiedBy>
  <cp:revision>20</cp:revision>
  <dcterms:created xsi:type="dcterms:W3CDTF">2019-07-01T16:53:57Z</dcterms:created>
  <dcterms:modified xsi:type="dcterms:W3CDTF">2019-07-03T10:16:31Z</dcterms:modified>
</cp:coreProperties>
</file>