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4" r:id="rId4"/>
    <p:sldId id="272" r:id="rId5"/>
    <p:sldId id="271" r:id="rId6"/>
    <p:sldId id="257" r:id="rId7"/>
    <p:sldId id="260" r:id="rId8"/>
    <p:sldId id="261" r:id="rId9"/>
    <p:sldId id="262" r:id="rId10"/>
    <p:sldId id="269" r:id="rId11"/>
    <p:sldId id="266" r:id="rId12"/>
    <p:sldId id="275" r:id="rId13"/>
    <p:sldId id="267" r:id="rId14"/>
    <p:sldId id="268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1636" autoAdjust="0"/>
  </p:normalViewPr>
  <p:slideViewPr>
    <p:cSldViewPr>
      <p:cViewPr varScale="1">
        <p:scale>
          <a:sx n="36" d="100"/>
          <a:sy n="36" d="100"/>
        </p:scale>
        <p:origin x="2150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EC35D-C551-4CD1-B891-B4317D19ADC3}" type="datetimeFigureOut">
              <a:rPr lang="en-GB" smtClean="0"/>
              <a:t>01/07/2019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D37D0-B80A-42D5-89A6-CE57C51416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91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009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3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dirty="0">
                <a:solidFill>
                  <a:srgbClr val="ED7625"/>
                </a:solidFill>
                <a:latin typeface="+mn-lt"/>
              </a:rPr>
              <a:t>It is up to us how we deliver and interpret this – you will decide in our meetings,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DA88EF-5C69-4CDF-8417-78508984A55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740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Systematic and inclusive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140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Why is customer engagement is important in the new organisation?</a:t>
            </a:r>
          </a:p>
          <a:p>
            <a:r>
              <a:rPr lang="en-GB" dirty="0"/>
              <a:t>Where does it fit in?</a:t>
            </a:r>
          </a:p>
          <a:p>
            <a:r>
              <a:rPr lang="en-GB" dirty="0"/>
              <a:t>Short speech from a senior staff member and sponsor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2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Font typeface="Wingdings" pitchFamily="2" charset="2"/>
              <a:buNone/>
            </a:pPr>
            <a:r>
              <a:rPr lang="en-GB" b="0" dirty="0">
                <a:solidFill>
                  <a:srgbClr val="C00000"/>
                </a:solidFill>
              </a:rPr>
              <a:t>We need to pick up the themes, qualities and principles which tenants feel led to previous success  - and take these into the new TWT way of working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41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“tell me” or “explain to me”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228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We are encouraging imagination, innovation, new ideas built on the successes identified in the discovery phase.</a:t>
            </a:r>
          </a:p>
          <a:p>
            <a:r>
              <a:rPr lang="en-GB" sz="1200" dirty="0"/>
              <a:t>Imagine perfect future for resident involvement</a:t>
            </a:r>
          </a:p>
          <a:p>
            <a:r>
              <a:rPr lang="en-GB" sz="1200" dirty="0"/>
              <a:t>There is no such thing as a silly idea!</a:t>
            </a:r>
          </a:p>
          <a:p>
            <a:r>
              <a:rPr lang="en-GB" sz="1200" dirty="0"/>
              <a:t>Holistic future involvement as a whole - what this would look?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883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Sustainable design of elements of the new and inclusive involvement approach at XXX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Links to TWT headings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Ideas on how we could we do this?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What does good look like to you?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Ideas on how we could we do this?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does good look like to you?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How can we use this extra information to support the design of policies/standards, improve performance and monitor results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635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D37D0-B80A-42D5-89A6-CE57C514164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29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nantadvisor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yvonne@tenantadvisor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zybeehive.blogspot.com/2009/02/breaking-news-inspector-clouseau-find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155825"/>
          </a:xfrm>
        </p:spPr>
        <p:txBody>
          <a:bodyPr>
            <a:normAutofit fontScale="90000"/>
          </a:bodyPr>
          <a:lstStyle/>
          <a:p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r>
              <a:rPr lang="en-GB" sz="5400" b="1" dirty="0">
                <a:solidFill>
                  <a:srgbClr val="7030A0"/>
                </a:solidFill>
              </a:rPr>
              <a:t>Welcome</a:t>
            </a:r>
            <a:br>
              <a:rPr lang="en-GB" sz="5400" b="1" dirty="0">
                <a:solidFill>
                  <a:srgbClr val="7030A0"/>
                </a:solidFill>
              </a:rPr>
            </a:br>
            <a:r>
              <a:rPr lang="en-GB" b="1" dirty="0"/>
              <a:t>A new voice for XX Housing tenants and residents in XX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sz="3600" b="1" dirty="0">
                <a:solidFill>
                  <a:srgbClr val="7030A0"/>
                </a:solidFill>
              </a:rPr>
              <a:t>xx/xx 2019</a:t>
            </a: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br>
              <a:rPr lang="en-GB" sz="5400" b="1" dirty="0">
                <a:solidFill>
                  <a:srgbClr val="7030A0"/>
                </a:solidFill>
              </a:rPr>
            </a:b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6764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GB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Yvonne Davies</a:t>
            </a:r>
          </a:p>
          <a:p>
            <a:pPr lvl="0">
              <a:defRPr/>
            </a:pPr>
            <a:r>
              <a:rPr lang="en-GB" sz="2000" b="1" dirty="0">
                <a:solidFill>
                  <a:prstClr val="black"/>
                </a:solidFill>
                <a:latin typeface="Arial" charset="0"/>
                <a:cs typeface="Arial" charset="0"/>
              </a:rPr>
              <a:t>Scrutiny &amp; Empowerment Partners</a:t>
            </a:r>
          </a:p>
          <a:p>
            <a:pPr lvl="0">
              <a:defRPr/>
            </a:pPr>
            <a:r>
              <a:rPr lang="en-GB" sz="2000" b="1" dirty="0">
                <a:solidFill>
                  <a:srgbClr val="7030A0"/>
                </a:solidFill>
                <a:latin typeface="Arial" charset="0"/>
                <a:cs typeface="Arial" charset="0"/>
                <a:hlinkClick r:id="rId3"/>
              </a:rPr>
              <a:t>www.tenantadvisor.net</a:t>
            </a:r>
            <a:r>
              <a:rPr lang="en-GB" sz="2000" b="1" dirty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endParaRPr lang="en-GB" sz="20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200" y="5562600"/>
            <a:ext cx="1702249" cy="913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30F2C3-B4F3-40E9-A62F-942DC62730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581400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6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Dream: Creating the Vision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Building on the positive things that worked well and opening your mind to what others do or anything you think would work</a:t>
            </a:r>
          </a:p>
          <a:p>
            <a:pPr marL="0" indent="0">
              <a:buNone/>
            </a:pPr>
            <a:r>
              <a:rPr lang="en-GB" dirty="0"/>
              <a:t>Use of imagination and innovation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</a:rPr>
              <a:t>Questions like:</a:t>
            </a:r>
          </a:p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Imagine 3 years in the future what would your perfect engagement look like?</a:t>
            </a:r>
          </a:p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How would engagement feel like/look like if all your wishes come true?</a:t>
            </a:r>
          </a:p>
          <a:p>
            <a:pPr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does success look like?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11A084-63A4-427F-A00B-615EAE628D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346" y="2551113"/>
            <a:ext cx="1975870" cy="110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67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Design: Creating options 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C00000"/>
                </a:solidFill>
              </a:rPr>
              <a:t>– when we meet next</a:t>
            </a:r>
            <a:br>
              <a:rPr lang="en-GB" b="1" dirty="0">
                <a:solidFill>
                  <a:srgbClr val="C00000"/>
                </a:solidFill>
              </a:rPr>
            </a:b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a bridge from the best of now to future you want to create</a:t>
            </a:r>
          </a:p>
          <a:p>
            <a:r>
              <a:rPr lang="en-GB" dirty="0"/>
              <a:t>Priorities for change</a:t>
            </a:r>
          </a:p>
          <a:p>
            <a:r>
              <a:rPr lang="en-GB" dirty="0"/>
              <a:t>How we make things happen that are sustainable?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912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DAEC58-50CD-450A-921F-2193762C8F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174" y="4600102"/>
            <a:ext cx="4443651" cy="209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086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31CC-A909-4693-BCA1-859B9EC2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1) Every tenant has the right to be treated with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FF6E9-8861-42CE-BF32-6B1DC506C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Over to you: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does good look like to you?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Ideas on how XXX can and could deliver this?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needs to change?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How can we measure the changes we make to check they work for residents and for XXX?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7030A0"/>
                </a:solidFill>
              </a:rPr>
              <a:t>ETC. ETC. for the other 7 commitments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24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Delivery: Creating options &amp; designs for realising our Dream </a:t>
            </a:r>
            <a:br>
              <a:rPr lang="en-GB" b="1" dirty="0">
                <a:solidFill>
                  <a:srgbClr val="7030A0"/>
                </a:solidFill>
              </a:rPr>
            </a:b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6256"/>
            <a:ext cx="8229600" cy="44993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/>
              <a:t>Future meetings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Play back our work 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Tweak and design the detail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Test for comment with all tenants/residents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Action plan to take this forward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Start to deliver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B2F709-EF96-474E-B585-3DF87AA1DF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781" y="1063256"/>
            <a:ext cx="1479582" cy="122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69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>
                <a:solidFill>
                  <a:srgbClr val="7030A0"/>
                </a:solidFill>
              </a:rPr>
            </a:br>
            <a:r>
              <a:rPr lang="en-GB" sz="4000" b="1" dirty="0">
                <a:solidFill>
                  <a:srgbClr val="7030A0"/>
                </a:solidFill>
              </a:rPr>
              <a:t>Closing comments, what do you think?</a:t>
            </a:r>
            <a:br>
              <a:rPr lang="en-GB" sz="4000" b="1" dirty="0">
                <a:solidFill>
                  <a:srgbClr val="7030A0"/>
                </a:solidFill>
              </a:rPr>
            </a:br>
            <a:r>
              <a:rPr lang="en-GB" sz="4000" b="1" dirty="0">
                <a:solidFill>
                  <a:srgbClr val="7030A0"/>
                </a:solidFill>
              </a:rPr>
              <a:t>Will you come back and help us?</a:t>
            </a:r>
            <a:br>
              <a:rPr lang="en-GB" sz="4000" b="1" dirty="0">
                <a:solidFill>
                  <a:srgbClr val="7030A0"/>
                </a:solidFill>
              </a:rPr>
            </a:br>
            <a:br>
              <a:rPr lang="en-GB" sz="4000" b="1" dirty="0">
                <a:solidFill>
                  <a:srgbClr val="7030A0"/>
                </a:solidFill>
              </a:rPr>
            </a:br>
            <a:endParaRPr lang="en-GB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5410200"/>
            <a:ext cx="4114800" cy="1066800"/>
          </a:xfrm>
        </p:spPr>
        <p:txBody>
          <a:bodyPr>
            <a:normAutofit/>
          </a:bodyPr>
          <a:lstStyle/>
          <a:p>
            <a:pPr marL="0" lvl="0" indent="0" algn="r">
              <a:buNone/>
              <a:defRPr/>
            </a:pPr>
            <a:r>
              <a:rPr lang="en-GB" sz="2800" dirty="0">
                <a:solidFill>
                  <a:prstClr val="black"/>
                </a:solidFill>
                <a:hlinkClick r:id="rId2"/>
              </a:rPr>
              <a:t>yvonne@tenantadvisor.net</a:t>
            </a:r>
            <a:endParaRPr lang="en-GB" sz="2800" dirty="0">
              <a:solidFill>
                <a:prstClr val="black"/>
              </a:solidFill>
            </a:endParaRPr>
          </a:p>
          <a:p>
            <a:pPr marL="0" lvl="0" indent="0" algn="r">
              <a:buNone/>
              <a:defRPr/>
            </a:pPr>
            <a:r>
              <a:rPr lang="en-GB" sz="2800" dirty="0">
                <a:solidFill>
                  <a:prstClr val="black"/>
                </a:solidFill>
              </a:rPr>
              <a:t>Tel: 07867 974659 </a:t>
            </a:r>
          </a:p>
          <a:p>
            <a:pPr algn="r"/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E450EA-8076-40A6-97D5-B3E586C7AD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50870"/>
            <a:ext cx="7352686" cy="224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2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1A1A8-B6C5-4DF5-8F05-4269C4DA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3FA2E-071C-4C28-A359-8B3D49091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February Launch</a:t>
            </a:r>
          </a:p>
          <a:p>
            <a:r>
              <a:rPr lang="en-GB" dirty="0"/>
              <a:t>Consultation on content to April</a:t>
            </a:r>
          </a:p>
          <a:p>
            <a:r>
              <a:rPr lang="en-GB" dirty="0"/>
              <a:t>Invitation for diverse Housing Advisory Panel (HAP) Membership to April/May</a:t>
            </a:r>
          </a:p>
          <a:p>
            <a:r>
              <a:rPr lang="en-GB" dirty="0"/>
              <a:t>Appointment of the HAP (now called the TAP – Tenant Advisory Panel) Role as sounding Board for NHF and monitoring TWT</a:t>
            </a:r>
          </a:p>
          <a:p>
            <a:r>
              <a:rPr lang="en-GB" dirty="0"/>
              <a:t>TAP will review TWT Charter following feedback in Late July</a:t>
            </a:r>
          </a:p>
          <a:p>
            <a:pPr marL="0" indent="0">
              <a:buNone/>
            </a:pPr>
            <a:r>
              <a:rPr lang="en-GB" u="sng" dirty="0">
                <a:solidFill>
                  <a:srgbClr val="C00000"/>
                </a:solidFill>
              </a:rPr>
              <a:t>Conundrum</a:t>
            </a:r>
          </a:p>
          <a:p>
            <a:r>
              <a:rPr lang="en-GB" dirty="0">
                <a:solidFill>
                  <a:srgbClr val="C00000"/>
                </a:solidFill>
              </a:rPr>
              <a:t>How TAP can to engage with residents and resident groups and vice versa </a:t>
            </a:r>
          </a:p>
          <a:p>
            <a:r>
              <a:rPr lang="en-GB" dirty="0">
                <a:solidFill>
                  <a:srgbClr val="C00000"/>
                </a:solidFill>
              </a:rPr>
              <a:t>The call for regional representation and activity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A89D62-4FD4-419B-A336-A2AFE61EA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1" y="497682"/>
            <a:ext cx="1905000" cy="142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49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2EAC1-E646-49D3-B614-5FEA7537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National Tenant Voice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95E07F-252A-4151-B064-31086A446B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24200" y="1958181"/>
            <a:ext cx="2895600" cy="3810000"/>
          </a:xfrm>
        </p:spPr>
      </p:pic>
    </p:spTree>
    <p:extLst>
      <p:ext uri="{BB962C8B-B14F-4D97-AF65-F5344CB8AC3E}">
        <p14:creationId xmlns:p14="http://schemas.microsoft.com/office/powerpoint/2010/main" val="126144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C65E-89A4-4D6A-842D-7B148FBA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Tools: Together with Tenants (TWT)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182DB-37C5-4B67-814F-7FEF5F153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C00000"/>
                </a:solidFill>
              </a:rPr>
              <a:t>NHF Charter - strengthening our relationship with tenants – accountability and transparency</a:t>
            </a:r>
          </a:p>
          <a:p>
            <a:pPr marL="171450" indent="-171450"/>
            <a:r>
              <a:rPr lang="en-GB" b="1" dirty="0">
                <a:solidFill>
                  <a:srgbClr val="7030A0"/>
                </a:solidFill>
              </a:rPr>
              <a:t>A new requirement in our Code of Governance</a:t>
            </a:r>
            <a:r>
              <a:rPr lang="en-GB" dirty="0"/>
              <a:t> for boards to be accountable to their tenants and residents.</a:t>
            </a:r>
          </a:p>
          <a:p>
            <a:pPr marL="171450" indent="-171450"/>
            <a:r>
              <a:rPr lang="en-GB" b="1" dirty="0">
                <a:solidFill>
                  <a:srgbClr val="7030A0"/>
                </a:solidFill>
              </a:rPr>
              <a:t>A new charter</a:t>
            </a:r>
            <a:r>
              <a:rPr lang="en-GB" dirty="0"/>
              <a:t> setting out what tenants and residents can expect from their housing association landlord.</a:t>
            </a:r>
          </a:p>
          <a:p>
            <a:pPr marL="171450" indent="-171450"/>
            <a:r>
              <a:rPr lang="en-GB" b="1" dirty="0">
                <a:solidFill>
                  <a:srgbClr val="7030A0"/>
                </a:solidFill>
              </a:rPr>
              <a:t>Tenant and resident oversight and scrutiny</a:t>
            </a:r>
            <a:r>
              <a:rPr lang="en-GB" dirty="0"/>
              <a:t> of the charter with a report on how their landlord is doing against charter commitments.</a:t>
            </a:r>
          </a:p>
          <a:p>
            <a:pPr marL="171450" indent="-171450"/>
            <a:r>
              <a:rPr lang="en-GB" b="1" dirty="0">
                <a:solidFill>
                  <a:srgbClr val="7030A0"/>
                </a:solidFill>
              </a:rPr>
              <a:t>A</a:t>
            </a:r>
            <a:r>
              <a:rPr lang="en-GB" dirty="0">
                <a:solidFill>
                  <a:srgbClr val="7030A0"/>
                </a:solidFill>
              </a:rPr>
              <a:t> </a:t>
            </a:r>
            <a:r>
              <a:rPr lang="en-GB" b="1" dirty="0">
                <a:solidFill>
                  <a:srgbClr val="7030A0"/>
                </a:solidFill>
              </a:rPr>
              <a:t>closer link with regulation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C00000"/>
                </a:solidFill>
              </a:rPr>
              <a:t>Equally important for ALMOs and LAs as a piece </a:t>
            </a:r>
            <a:r>
              <a:rPr lang="en-GB" b="1" dirty="0" err="1">
                <a:solidFill>
                  <a:srgbClr val="C00000"/>
                </a:solidFill>
              </a:rPr>
              <a:t>fo</a:t>
            </a:r>
            <a:r>
              <a:rPr lang="en-GB" b="1" dirty="0">
                <a:solidFill>
                  <a:srgbClr val="C00000"/>
                </a:solidFill>
              </a:rPr>
              <a:t> good practice post Grenfell?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67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10F3-E3FD-4156-9C59-36600ED7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7886700" cy="716756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7030A0"/>
                </a:solidFill>
                <a:latin typeface="+mn-lt"/>
              </a:rPr>
              <a:t>Commitments  – Together with Tenants: </a:t>
            </a:r>
            <a:br>
              <a:rPr lang="en-GB" sz="2800" b="1" dirty="0">
                <a:solidFill>
                  <a:srgbClr val="7030A0"/>
                </a:solidFill>
                <a:latin typeface="+mn-lt"/>
              </a:rPr>
            </a:br>
            <a:r>
              <a:rPr lang="en-GB" sz="2800" b="1" dirty="0">
                <a:solidFill>
                  <a:srgbClr val="7030A0"/>
                </a:solidFill>
                <a:latin typeface="+mn-lt"/>
              </a:rPr>
              <a:t>Every tenant…….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AEB00-319E-48C6-9CD8-A488B97A1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934" y="1143000"/>
            <a:ext cx="8525741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400" dirty="0"/>
              <a:t>1.	has the right to be treated with respect. </a:t>
            </a:r>
          </a:p>
          <a:p>
            <a:pPr marL="0" indent="0">
              <a:buNone/>
            </a:pPr>
            <a:r>
              <a:rPr lang="en-GB" sz="3400" dirty="0"/>
              <a:t>2 	has the right to a decent, safe home and quality service. </a:t>
            </a:r>
          </a:p>
          <a:p>
            <a:pPr marL="0" indent="0">
              <a:buNone/>
            </a:pPr>
            <a:r>
              <a:rPr lang="en-GB" sz="3400" dirty="0"/>
              <a:t>3 	has the right to be listened to and have their view heard on 	decisions that affect their community, home and the 	services they receive. </a:t>
            </a:r>
          </a:p>
          <a:p>
            <a:pPr marL="0" indent="0">
              <a:buNone/>
            </a:pPr>
            <a:r>
              <a:rPr lang="en-GB" sz="3400" dirty="0"/>
              <a:t>4 	has the right to know how the organisation is run, how 	decisions are made, and how they can get involved. </a:t>
            </a:r>
          </a:p>
          <a:p>
            <a:pPr marL="0" indent="0">
              <a:buNone/>
            </a:pPr>
            <a:r>
              <a:rPr lang="en-GB" sz="3400" dirty="0"/>
              <a:t>5 	Collectively, tenants and residents have the right to 	influence decisions that affect their community, home and 	the services they receive. </a:t>
            </a:r>
          </a:p>
          <a:p>
            <a:pPr marL="0" indent="0">
              <a:buNone/>
            </a:pPr>
            <a:r>
              <a:rPr lang="en-GB" sz="3400" dirty="0"/>
              <a:t>6 	will have simple, clear and accessible routes for raising 	issues, 	making complaints and seeking redress. </a:t>
            </a:r>
          </a:p>
          <a:p>
            <a:pPr marL="0" indent="0">
              <a:buNone/>
            </a:pPr>
            <a:r>
              <a:rPr lang="en-GB" sz="3400" dirty="0"/>
              <a:t>7 	will receive support and advice when things go wrong or 	their expectations aren’t met. </a:t>
            </a:r>
          </a:p>
          <a:p>
            <a:pPr marL="0" indent="0">
              <a:buNone/>
            </a:pPr>
            <a:r>
              <a:rPr lang="en-GB" sz="3400" dirty="0"/>
              <a:t>8 	will have access to the information they need to make 	informed decisions and hold their landlord to account</a:t>
            </a:r>
            <a:r>
              <a:rPr lang="en-GB" dirty="0"/>
              <a:t>.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2CCC183-9115-428F-B84C-7AEFD98F9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249" y="6248400"/>
            <a:ext cx="847314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375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Hearing the voice of tenants and residents: Appreciative scrutiny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5 D model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Define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Discover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Dream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Design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Deliver</a:t>
            </a:r>
          </a:p>
          <a:p>
            <a:pPr marL="57150" indent="0">
              <a:buNone/>
            </a:pPr>
            <a:r>
              <a:rPr lang="en-GB" dirty="0"/>
              <a:t>Positive, systematic and inclusive</a:t>
            </a:r>
          </a:p>
          <a:p>
            <a:pPr marL="57150" indent="0">
              <a:buNone/>
            </a:pPr>
            <a:r>
              <a:rPr lang="en-GB" dirty="0">
                <a:solidFill>
                  <a:srgbClr val="7030A0"/>
                </a:solidFill>
              </a:rPr>
              <a:t>The principles of </a:t>
            </a:r>
            <a:r>
              <a:rPr lang="en-GB" b="1" dirty="0">
                <a:solidFill>
                  <a:srgbClr val="7030A0"/>
                </a:solidFill>
              </a:rPr>
              <a:t>Together with Tenants </a:t>
            </a:r>
            <a:r>
              <a:rPr lang="en-GB" dirty="0">
                <a:solidFill>
                  <a:srgbClr val="7030A0"/>
                </a:solidFill>
              </a:rPr>
              <a:t>– a Charter to strengthen the relationship between tenants and residents and </a:t>
            </a:r>
            <a:r>
              <a:rPr lang="en-GB">
                <a:solidFill>
                  <a:srgbClr val="7030A0"/>
                </a:solidFill>
              </a:rPr>
              <a:t>their landlord</a:t>
            </a: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640" y="6019800"/>
            <a:ext cx="99052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46732C-4F5E-4DCA-9817-BA67FF739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094" y="1981200"/>
            <a:ext cx="3630706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72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Defining the focus for this evening 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C89749A-8115-484C-9948-B5E3FE488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112" y="2133600"/>
            <a:ext cx="6567487" cy="3429000"/>
          </a:xfrm>
        </p:spPr>
      </p:pic>
    </p:spTree>
    <p:extLst>
      <p:ext uri="{BB962C8B-B14F-4D97-AF65-F5344CB8AC3E}">
        <p14:creationId xmlns:p14="http://schemas.microsoft.com/office/powerpoint/2010/main" val="258339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Discover: Finding out what works 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best of what has happened, unpick times of greatness &amp; success stories</a:t>
            </a:r>
          </a:p>
          <a:p>
            <a:r>
              <a:rPr lang="en-GB" dirty="0"/>
              <a:t>Appreciative questions to: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Discover what is/has worked by sharing memories of best experiences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Understand the qualities and principles that led to success and record them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94CEB8-90D8-447C-8A87-69FE8E5F39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5540375"/>
            <a:ext cx="36385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9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Discover Groupwork</a:t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 ~ over to you – then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37" y="1600200"/>
            <a:ext cx="8945563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Positive stories of success what has worked well</a:t>
            </a:r>
          </a:p>
          <a:p>
            <a:pPr marL="0" indent="0">
              <a:buNone/>
            </a:pPr>
            <a:r>
              <a:rPr lang="en-GB" b="1" dirty="0">
                <a:solidFill>
                  <a:srgbClr val="C00000"/>
                </a:solidFill>
              </a:rPr>
              <a:t>Questions like: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do you value about engagement?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If you had 3 wishes … what would they be?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have been your best experiences of engagement?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>
                <a:solidFill>
                  <a:srgbClr val="C00000"/>
                </a:solidFill>
              </a:rPr>
              <a:t>What are you most proud of?</a:t>
            </a:r>
          </a:p>
          <a:p>
            <a:pPr marL="457200" lvl="1" indent="0">
              <a:buNone/>
            </a:pP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15000"/>
            <a:ext cx="17065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99BDDB-F36D-4041-88F3-9D8755823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196501"/>
            <a:ext cx="2049461" cy="136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687</Words>
  <Application>Microsoft Office PowerPoint</Application>
  <PresentationFormat>On-screen Show (4:3)</PresentationFormat>
  <Paragraphs>108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     Welcome A new voice for XX Housing tenants and residents in XX xx/xx 2019    </vt:lpstr>
      <vt:lpstr>Timetable</vt:lpstr>
      <vt:lpstr>National Tenant Voice</vt:lpstr>
      <vt:lpstr>Tools: Together with Tenants (TWT)</vt:lpstr>
      <vt:lpstr>Commitments  – Together with Tenants:  Every tenant…….</vt:lpstr>
      <vt:lpstr>Hearing the voice of tenants and residents: Appreciative scrutiny</vt:lpstr>
      <vt:lpstr>Defining the focus for this evening   </vt:lpstr>
      <vt:lpstr>Discover: Finding out what works well</vt:lpstr>
      <vt:lpstr>Discover Groupwork  ~ over to you – then feedback</vt:lpstr>
      <vt:lpstr>Dream: Creating the Vision</vt:lpstr>
      <vt:lpstr> Design: Creating options  – when we meet next </vt:lpstr>
      <vt:lpstr>1) Every tenant has the right to be treated with respect</vt:lpstr>
      <vt:lpstr> Delivery: Creating options &amp; designs for realising our Dream  </vt:lpstr>
      <vt:lpstr> Closing comments, what do you think? Will you come back and help us?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Appreciative Scrutiny</dc:title>
  <dc:creator>YD</dc:creator>
  <cp:lastModifiedBy>YVONNE DAVIES</cp:lastModifiedBy>
  <cp:revision>79</cp:revision>
  <cp:lastPrinted>2019-07-01T13:56:14Z</cp:lastPrinted>
  <dcterms:created xsi:type="dcterms:W3CDTF">2006-08-16T00:00:00Z</dcterms:created>
  <dcterms:modified xsi:type="dcterms:W3CDTF">2019-07-01T13:57:01Z</dcterms:modified>
</cp:coreProperties>
</file>