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Bebas Neue"/>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Bebas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416850" y="413927"/>
            <a:ext cx="7044600" cy="66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2400">
                <a:solidFill>
                  <a:srgbClr val="FFFFFF"/>
                </a:solidFill>
                <a:latin typeface="Bebas Neue"/>
                <a:ea typeface="Bebas Neue"/>
                <a:cs typeface="Bebas Neue"/>
                <a:sym typeface="Bebas Neue"/>
              </a:rPr>
              <a:t>Presented by ENTER YOUR ORGANISATION NAME</a:t>
            </a:r>
            <a:endParaRPr sz="2400">
              <a:solidFill>
                <a:srgbClr val="FFFFFF"/>
              </a:solidFill>
              <a:latin typeface="Bebas Neue"/>
              <a:ea typeface="Bebas Neue"/>
              <a:cs typeface="Bebas Neue"/>
              <a:sym typeface="Bebas Neue"/>
            </a:endParaRPr>
          </a:p>
        </p:txBody>
      </p:sp>
      <p:sp>
        <p:nvSpPr>
          <p:cNvPr id="55" name="Google Shape;55;p13"/>
          <p:cNvSpPr txBox="1"/>
          <p:nvPr>
            <p:ph type="ctrTitle"/>
          </p:nvPr>
        </p:nvSpPr>
        <p:spPr>
          <a:xfrm>
            <a:off x="416850" y="5448276"/>
            <a:ext cx="7044600" cy="66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1800">
                <a:solidFill>
                  <a:srgbClr val="FFFF00"/>
                </a:solidFill>
                <a:latin typeface="Bebas Neue"/>
                <a:ea typeface="Bebas Neue"/>
                <a:cs typeface="Bebas Neue"/>
                <a:sym typeface="Bebas Neue"/>
              </a:rPr>
              <a:t>Date: </a:t>
            </a:r>
            <a:r>
              <a:rPr lang="en-GB" sz="1800">
                <a:solidFill>
                  <a:srgbClr val="FFFFFF"/>
                </a:solidFill>
                <a:latin typeface="Bebas Neue"/>
                <a:ea typeface="Bebas Neue"/>
                <a:cs typeface="Bebas Neue"/>
                <a:sym typeface="Bebas Neue"/>
              </a:rPr>
              <a:t>enter ORGANISATION NAME the date here</a:t>
            </a:r>
            <a:r>
              <a:rPr lang="en-GB" sz="1800">
                <a:solidFill>
                  <a:srgbClr val="00FF00"/>
                </a:solidFill>
                <a:latin typeface="Bebas Neue"/>
                <a:ea typeface="Bebas Neue"/>
                <a:cs typeface="Bebas Neue"/>
                <a:sym typeface="Bebas Neue"/>
              </a:rPr>
              <a:t> </a:t>
            </a:r>
            <a:r>
              <a:rPr lang="en-GB" sz="1800">
                <a:solidFill>
                  <a:srgbClr val="FFFF00"/>
                </a:solidFill>
                <a:latin typeface="Bebas Neue"/>
                <a:ea typeface="Bebas Neue"/>
                <a:cs typeface="Bebas Neue"/>
                <a:sym typeface="Bebas Neue"/>
              </a:rPr>
              <a:t>time: </a:t>
            </a:r>
            <a:r>
              <a:rPr lang="en-GB" sz="1800">
                <a:solidFill>
                  <a:srgbClr val="FFFFFF"/>
                </a:solidFill>
                <a:latin typeface="Bebas Neue"/>
                <a:ea typeface="Bebas Neue"/>
                <a:cs typeface="Bebas Neue"/>
                <a:sym typeface="Bebas Neue"/>
              </a:rPr>
              <a:t>start &amp;  end time </a:t>
            </a:r>
            <a:endParaRPr sz="1800">
              <a:solidFill>
                <a:srgbClr val="FFFFFF"/>
              </a:solidFill>
              <a:latin typeface="Bebas Neue"/>
              <a:ea typeface="Bebas Neue"/>
              <a:cs typeface="Bebas Neue"/>
              <a:sym typeface="Bebas Neue"/>
            </a:endParaRPr>
          </a:p>
          <a:p>
            <a:pPr indent="0" lvl="0" marL="0" rtl="0" algn="l">
              <a:spcBef>
                <a:spcPts val="0"/>
              </a:spcBef>
              <a:spcAft>
                <a:spcPts val="0"/>
              </a:spcAft>
              <a:buNone/>
            </a:pPr>
            <a:r>
              <a:rPr lang="en-GB" sz="1800">
                <a:solidFill>
                  <a:srgbClr val="FFFF00"/>
                </a:solidFill>
                <a:latin typeface="Bebas Neue"/>
                <a:ea typeface="Bebas Neue"/>
                <a:cs typeface="Bebas Neue"/>
                <a:sym typeface="Bebas Neue"/>
              </a:rPr>
              <a:t>Venue: </a:t>
            </a:r>
            <a:r>
              <a:rPr lang="en-GB" sz="1800">
                <a:solidFill>
                  <a:srgbClr val="FFFFFF"/>
                </a:solidFill>
                <a:latin typeface="Bebas Neue"/>
                <a:ea typeface="Bebas Neue"/>
                <a:cs typeface="Bebas Neue"/>
                <a:sym typeface="Bebas Neue"/>
              </a:rPr>
              <a:t>enter venue including address</a:t>
            </a:r>
            <a:endParaRPr sz="1800">
              <a:solidFill>
                <a:srgbClr val="FFFFFF"/>
              </a:solidFill>
              <a:latin typeface="Bebas Neue"/>
              <a:ea typeface="Bebas Neue"/>
              <a:cs typeface="Bebas Neue"/>
              <a:sym typeface="Bebas Neue"/>
            </a:endParaRPr>
          </a:p>
        </p:txBody>
      </p:sp>
      <p:sp>
        <p:nvSpPr>
          <p:cNvPr id="56" name="Google Shape;56;p13"/>
          <p:cNvSpPr txBox="1"/>
          <p:nvPr>
            <p:ph type="ctrTitle"/>
          </p:nvPr>
        </p:nvSpPr>
        <p:spPr>
          <a:xfrm>
            <a:off x="416850" y="6128150"/>
            <a:ext cx="6748500" cy="2871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1400">
                <a:solidFill>
                  <a:srgbClr val="FFFFFF"/>
                </a:solidFill>
                <a:latin typeface="Bebas Neue"/>
                <a:ea typeface="Bebas Neue"/>
                <a:cs typeface="Bebas Neue"/>
                <a:sym typeface="Bebas Neue"/>
              </a:rPr>
              <a:t>Tactical urbanism is community-minded placemaking that enacts temporary or low cost changes to our town centres. From transforming unused car parks into family friendly parks, making seating areas from repurposed materials, to guerilla gardening, there are a number of approaches to improving where we live.</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rPr lang="en-GB" sz="1400">
                <a:solidFill>
                  <a:srgbClr val="FFFFFF"/>
                </a:solidFill>
                <a:latin typeface="Bebas Neue"/>
                <a:ea typeface="Bebas Neue"/>
                <a:cs typeface="Bebas Neue"/>
                <a:sym typeface="Bebas Neue"/>
              </a:rPr>
              <a:t>In this free workshop we’ll teach you about what it is and how it’s different to conventional placemaking. We’ll guide you through examples in action, and you’ll take part in activities that teach how you how to start your own tactical urbanism projects.</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rPr lang="en-GB" sz="1400">
                <a:solidFill>
                  <a:srgbClr val="FFFFFF"/>
                </a:solidFill>
                <a:latin typeface="Bebas Neue"/>
                <a:ea typeface="Bebas Neue"/>
                <a:cs typeface="Bebas Neue"/>
                <a:sym typeface="Bebas Neue"/>
              </a:rPr>
              <a:t>So, if you are a local activist, volunteer, third-sector worker or local government officer and you want to learn ways to begin tactical urbanism to better your communities, come along and learn all about it.</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t/>
            </a:r>
            <a:endParaRPr sz="1400">
              <a:solidFill>
                <a:srgbClr val="FFFFFF"/>
              </a:solidFill>
              <a:latin typeface="Bebas Neue"/>
              <a:ea typeface="Bebas Neue"/>
              <a:cs typeface="Bebas Neue"/>
              <a:sym typeface="Bebas Neue"/>
            </a:endParaRPr>
          </a:p>
          <a:p>
            <a:pPr indent="0" lvl="0" marL="0" rtl="0" algn="l">
              <a:spcBef>
                <a:spcPts val="0"/>
              </a:spcBef>
              <a:spcAft>
                <a:spcPts val="0"/>
              </a:spcAft>
              <a:buNone/>
            </a:pPr>
            <a:r>
              <a:rPr lang="en-GB" sz="1400">
                <a:solidFill>
                  <a:srgbClr val="FFFFFF"/>
                </a:solidFill>
                <a:latin typeface="Bebas Neue"/>
                <a:ea typeface="Bebas Neue"/>
                <a:cs typeface="Bebas Neue"/>
                <a:sym typeface="Bebas Neue"/>
              </a:rPr>
              <a:t>for the event, please email: enter your email here</a:t>
            </a:r>
            <a:endParaRPr sz="1400">
              <a:solidFill>
                <a:srgbClr val="FFFFFF"/>
              </a:solidFill>
              <a:latin typeface="Bebas Neue"/>
              <a:ea typeface="Bebas Neue"/>
              <a:cs typeface="Bebas Neue"/>
              <a:sym typeface="Bebas Neue"/>
            </a:endParaRPr>
          </a:p>
        </p:txBody>
      </p:sp>
      <p:pic>
        <p:nvPicPr>
          <p:cNvPr id="57" name="Google Shape;57;p13"/>
          <p:cNvPicPr preferRelativeResize="0"/>
          <p:nvPr/>
        </p:nvPicPr>
        <p:blipFill>
          <a:blip r:embed="rId4">
            <a:alphaModFix/>
          </a:blip>
          <a:stretch>
            <a:fillRect/>
          </a:stretch>
        </p:blipFill>
        <p:spPr>
          <a:xfrm>
            <a:off x="4393200" y="9340150"/>
            <a:ext cx="1025100" cy="1025100"/>
          </a:xfrm>
          <a:prstGeom prst="rect">
            <a:avLst/>
          </a:prstGeom>
          <a:noFill/>
          <a:ln>
            <a:noFill/>
          </a:ln>
        </p:spPr>
      </p:pic>
      <p:sp>
        <p:nvSpPr>
          <p:cNvPr id="58" name="Google Shape;58;p13"/>
          <p:cNvSpPr txBox="1"/>
          <p:nvPr>
            <p:ph type="ctrTitle"/>
          </p:nvPr>
        </p:nvSpPr>
        <p:spPr>
          <a:xfrm>
            <a:off x="416850" y="9517752"/>
            <a:ext cx="7044600" cy="66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1400">
                <a:solidFill>
                  <a:srgbClr val="000000"/>
                </a:solidFill>
                <a:latin typeface="Bebas Neue"/>
                <a:ea typeface="Bebas Neue"/>
                <a:cs typeface="Bebas Neue"/>
                <a:sym typeface="Bebas Neue"/>
              </a:rPr>
              <a:t>YOUR INSTITUTION NAME</a:t>
            </a:r>
            <a:endParaRPr sz="1400">
              <a:solidFill>
                <a:srgbClr val="000000"/>
              </a:solidFill>
              <a:latin typeface="Bebas Neue"/>
              <a:ea typeface="Bebas Neue"/>
              <a:cs typeface="Bebas Neue"/>
              <a:sym typeface="Bebas Neue"/>
            </a:endParaRPr>
          </a:p>
          <a:p>
            <a:pPr indent="0" lvl="0" marL="0" rtl="0" algn="l">
              <a:spcBef>
                <a:spcPts val="0"/>
              </a:spcBef>
              <a:spcAft>
                <a:spcPts val="0"/>
              </a:spcAft>
              <a:buNone/>
            </a:pPr>
            <a:r>
              <a:rPr lang="en-GB" sz="1400">
                <a:solidFill>
                  <a:srgbClr val="000000"/>
                </a:solidFill>
                <a:latin typeface="Bebas Neue"/>
                <a:ea typeface="Bebas Neue"/>
                <a:cs typeface="Bebas Neue"/>
                <a:sym typeface="Bebas Neue"/>
              </a:rPr>
              <a:t>YOUR WEBSITE</a:t>
            </a:r>
            <a:endParaRPr sz="1400">
              <a:solidFill>
                <a:srgbClr val="000000"/>
              </a:solidFill>
              <a:latin typeface="Bebas Neue"/>
              <a:ea typeface="Bebas Neue"/>
              <a:cs typeface="Bebas Neue"/>
              <a:sym typeface="Bebas Neue"/>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