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7"/>
  </p:notesMasterIdLst>
  <p:sldIdLst>
    <p:sldId id="785" r:id="rId6"/>
    <p:sldId id="786" r:id="rId7"/>
    <p:sldId id="781" r:id="rId8"/>
    <p:sldId id="759" r:id="rId9"/>
    <p:sldId id="788" r:id="rId10"/>
    <p:sldId id="769" r:id="rId11"/>
    <p:sldId id="784" r:id="rId12"/>
    <p:sldId id="770" r:id="rId13"/>
    <p:sldId id="775" r:id="rId14"/>
    <p:sldId id="777" r:id="rId15"/>
    <p:sldId id="748" r:id="rId16"/>
    <p:sldId id="778" r:id="rId17"/>
    <p:sldId id="760" r:id="rId18"/>
    <p:sldId id="382" r:id="rId19"/>
    <p:sldId id="789" r:id="rId20"/>
    <p:sldId id="794" r:id="rId21"/>
    <p:sldId id="793" r:id="rId22"/>
    <p:sldId id="790" r:id="rId23"/>
    <p:sldId id="792" r:id="rId24"/>
    <p:sldId id="783" r:id="rId25"/>
    <p:sldId id="331" r:id="rId2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80"/>
    <a:srgbClr val="14387F"/>
    <a:srgbClr val="0080C9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5FEE4-891F-4AA3-9021-36139BCF584D}" v="3" dt="2020-01-21T15:48:10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78761" autoAdjust="0"/>
  </p:normalViewPr>
  <p:slideViewPr>
    <p:cSldViewPr snapToGrid="0">
      <p:cViewPr varScale="1">
        <p:scale>
          <a:sx n="64" d="100"/>
          <a:sy n="64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Cox" userId="b126a3ee-aad5-4010-bb1c-19d8a9730a48" providerId="ADAL" clId="{7C5AC1A5-BB79-44F8-816C-2BD9502FF0B0}"/>
    <pc:docChg chg="custSel delSld modSld sldOrd">
      <pc:chgData name="Jonathan Cox" userId="b126a3ee-aad5-4010-bb1c-19d8a9730a48" providerId="ADAL" clId="{7C5AC1A5-BB79-44F8-816C-2BD9502FF0B0}" dt="2020-01-21T15:49:06.519" v="6" actId="2696"/>
      <pc:docMkLst>
        <pc:docMk/>
      </pc:docMkLst>
      <pc:sldChg chg="del">
        <pc:chgData name="Jonathan Cox" userId="b126a3ee-aad5-4010-bb1c-19d8a9730a48" providerId="ADAL" clId="{7C5AC1A5-BB79-44F8-816C-2BD9502FF0B0}" dt="2020-01-21T15:49:06.519" v="6" actId="2696"/>
        <pc:sldMkLst>
          <pc:docMk/>
          <pc:sldMk cId="1263478885" sldId="384"/>
        </pc:sldMkLst>
      </pc:sldChg>
      <pc:sldChg chg="ord">
        <pc:chgData name="Jonathan Cox" userId="b126a3ee-aad5-4010-bb1c-19d8a9730a48" providerId="ADAL" clId="{7C5AC1A5-BB79-44F8-816C-2BD9502FF0B0}" dt="2020-01-21T15:46:39.217" v="0"/>
        <pc:sldMkLst>
          <pc:docMk/>
          <pc:sldMk cId="1265154739" sldId="766"/>
        </pc:sldMkLst>
      </pc:sldChg>
      <pc:sldChg chg="modSp del">
        <pc:chgData name="Jonathan Cox" userId="b126a3ee-aad5-4010-bb1c-19d8a9730a48" providerId="ADAL" clId="{7C5AC1A5-BB79-44F8-816C-2BD9502FF0B0}" dt="2020-01-21T15:48:04.436" v="5" actId="2696"/>
        <pc:sldMkLst>
          <pc:docMk/>
          <pc:sldMk cId="2995262535" sldId="783"/>
        </pc:sldMkLst>
        <pc:spChg chg="mod">
          <ac:chgData name="Jonathan Cox" userId="b126a3ee-aad5-4010-bb1c-19d8a9730a48" providerId="ADAL" clId="{7C5AC1A5-BB79-44F8-816C-2BD9502FF0B0}" dt="2020-01-21T15:47:48.524" v="4" actId="20577"/>
          <ac:spMkLst>
            <pc:docMk/>
            <pc:sldMk cId="2995262535" sldId="783"/>
            <ac:spMk id="5" creationId="{BC87140A-CF15-4932-93D9-F89C3CAC0A8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ccuityuk.sharepoint.com/sites/contentTypeHub/Shared%20Documents/Satisfaction/HouseMark/STAR%20Review%202019/Data%20Summit/Star_Core_Question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ccuityuk.sharepoint.com/sites/contentTypeHub/Shared%20Documents/Satisfaction/HouseMark/STAR%20Review%202019/Data%20Summit/Star_Core_Question_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opied%20from%20Shared%20Drive\Scrutiny%20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opied%20from%20Shared%20Drive\Scrutiny%20present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https://accuityuk.sharepoint.com/sites/contentTypeHub/Shared%20Documents/Satisfaction/Current%20clients/Lewisham%20Homes/Meetings/Jan20%20char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ccuityuk.sharepoint.com/sites/contentTypeHub/Shared%20Documents/Satisfaction/CATI/CATI%20admin/Covid-19%20updates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95981857205164"/>
          <c:y val="4.5013410934968759E-2"/>
          <c:w val="0.61653681908049018"/>
          <c:h val="0.825357548730542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Sheet5!$M$24</c:f>
              <c:strCache>
                <c:ptCount val="1"/>
                <c:pt idx="0">
                  <c:v>Online (149 responses)</c:v>
                </c:pt>
              </c:strCache>
            </c:strRef>
          </c:tx>
          <c:spPr>
            <a:solidFill>
              <a:srgbClr val="0080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Sheet5!$L$25:$L$31</c:f>
              <c:strCache>
                <c:ptCount val="7"/>
                <c:pt idx="0">
                  <c:v>Overall services</c:v>
                </c:pt>
                <c:pt idx="1">
                  <c:v>Quality of home</c:v>
                </c:pt>
                <c:pt idx="2">
                  <c:v>Neighbourhood as a place to live</c:v>
                </c:pt>
                <c:pt idx="3">
                  <c:v>Rent (VFM)</c:v>
                </c:pt>
                <c:pt idx="4">
                  <c:v>Service charge (VFM)</c:v>
                </c:pt>
                <c:pt idx="5">
                  <c:v>Repairs &amp; Maintenance service</c:v>
                </c:pt>
                <c:pt idx="6">
                  <c:v>Listen and acts on views</c:v>
                </c:pt>
              </c:strCache>
            </c:strRef>
          </c:cat>
          <c:val>
            <c:numRef>
              <c:f>Sheet5!$M$25:$M$31</c:f>
              <c:numCache>
                <c:formatCode>0%</c:formatCode>
                <c:ptCount val="7"/>
                <c:pt idx="0">
                  <c:v>0.73825503355704702</c:v>
                </c:pt>
                <c:pt idx="1">
                  <c:v>0.75167785234899331</c:v>
                </c:pt>
                <c:pt idx="2">
                  <c:v>0.70469798657718119</c:v>
                </c:pt>
                <c:pt idx="3">
                  <c:v>0.79194630872483218</c:v>
                </c:pt>
                <c:pt idx="4">
                  <c:v>0.61818181818181817</c:v>
                </c:pt>
                <c:pt idx="5">
                  <c:v>0.68456375838926176</c:v>
                </c:pt>
                <c:pt idx="6">
                  <c:v>0.51006711409395977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B-4A6E-944A-C103E5B43116}"/>
            </c:ext>
          </c:extLst>
        </c:ser>
        <c:ser>
          <c:idx val="1"/>
          <c:order val="1"/>
          <c:tx>
            <c:strRef>
              <c:f>Sheet5!$N$24</c:f>
              <c:strCache>
                <c:ptCount val="1"/>
                <c:pt idx="0">
                  <c:v>Postal (555 responses)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Sheet5!$L$25:$L$31</c:f>
              <c:strCache>
                <c:ptCount val="7"/>
                <c:pt idx="0">
                  <c:v>Overall services</c:v>
                </c:pt>
                <c:pt idx="1">
                  <c:v>Quality of home</c:v>
                </c:pt>
                <c:pt idx="2">
                  <c:v>Neighbourhood as a place to live</c:v>
                </c:pt>
                <c:pt idx="3">
                  <c:v>Rent (VFM)</c:v>
                </c:pt>
                <c:pt idx="4">
                  <c:v>Service charge (VFM)</c:v>
                </c:pt>
                <c:pt idx="5">
                  <c:v>Repairs &amp; Maintenance service</c:v>
                </c:pt>
                <c:pt idx="6">
                  <c:v>Listen and acts on views</c:v>
                </c:pt>
              </c:strCache>
            </c:strRef>
          </c:cat>
          <c:val>
            <c:numRef>
              <c:f>Sheet5!$N$25:$N$31</c:f>
              <c:numCache>
                <c:formatCode>0%</c:formatCode>
                <c:ptCount val="7"/>
                <c:pt idx="0">
                  <c:v>0.89549549549549545</c:v>
                </c:pt>
                <c:pt idx="1">
                  <c:v>0.89028776978417268</c:v>
                </c:pt>
                <c:pt idx="2">
                  <c:v>0.83842010771992814</c:v>
                </c:pt>
                <c:pt idx="3">
                  <c:v>0.8876811594202898</c:v>
                </c:pt>
                <c:pt idx="4">
                  <c:v>0.76907216494845365</c:v>
                </c:pt>
                <c:pt idx="5">
                  <c:v>0.85740072202166062</c:v>
                </c:pt>
                <c:pt idx="6">
                  <c:v>0.66055045871559637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B-4A6E-944A-C103E5B43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853856"/>
        <c:axId val="1190482272"/>
      </c:barChart>
      <c:catAx>
        <c:axId val="1176853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1190482272"/>
        <c:crosses val="autoZero"/>
        <c:auto val="1"/>
        <c:lblAlgn val="ctr"/>
        <c:lblOffset val="100"/>
        <c:noMultiLvlLbl val="0"/>
      </c:catAx>
      <c:valAx>
        <c:axId val="119048227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7685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84726195120306"/>
          <c:y val="0.90370845237265696"/>
          <c:w val="0.73959114034428886"/>
          <c:h val="9.629153723002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en-GB" dirty="0"/>
              <a:t>Difference in satisfaction between postal and online surveys for</a:t>
            </a:r>
            <a:r>
              <a:rPr lang="en-GB" baseline="0" dirty="0"/>
              <a:t> residents u</a:t>
            </a:r>
            <a:r>
              <a:rPr lang="en-GB" dirty="0"/>
              <a:t>nder 35 and those 65 years old or older</a:t>
            </a:r>
          </a:p>
        </c:rich>
      </c:tx>
      <c:layout>
        <c:manualLayout>
          <c:xMode val="edge"/>
          <c:yMode val="edge"/>
          <c:x val="0.13654733029975058"/>
          <c:y val="2.6126839912467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553772977162677E-2"/>
          <c:y val="0.43376186198165584"/>
          <c:w val="0.95660749506903353"/>
          <c:h val="0.38589955102839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Sheet5!$M$44</c:f>
              <c:strCache>
                <c:ptCount val="1"/>
                <c:pt idx="0">
                  <c:v>34yrs and under</c:v>
                </c:pt>
              </c:strCache>
            </c:strRef>
          </c:tx>
          <c:spPr>
            <a:solidFill>
              <a:srgbClr val="0D38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Sheet5!$L$45:$L$51</c:f>
              <c:strCache>
                <c:ptCount val="7"/>
                <c:pt idx="0">
                  <c:v>Overall services</c:v>
                </c:pt>
                <c:pt idx="1">
                  <c:v>Quality of home</c:v>
                </c:pt>
                <c:pt idx="2">
                  <c:v>Neighbourhood as a place to live</c:v>
                </c:pt>
                <c:pt idx="3">
                  <c:v>Rent (VFM)</c:v>
                </c:pt>
                <c:pt idx="4">
                  <c:v>Service charge (VFM)</c:v>
                </c:pt>
                <c:pt idx="5">
                  <c:v>Repairs &amp; Maintenance service</c:v>
                </c:pt>
                <c:pt idx="6">
                  <c:v>Listen and acts on views</c:v>
                </c:pt>
              </c:strCache>
            </c:strRef>
          </c:cat>
          <c:val>
            <c:numRef>
              <c:f>Sheet5!$M$45:$M$51</c:f>
              <c:numCache>
                <c:formatCode>0%</c:formatCode>
                <c:ptCount val="7"/>
                <c:pt idx="0">
                  <c:v>-0.26363636363636367</c:v>
                </c:pt>
                <c:pt idx="1">
                  <c:v>-0.25757575757575757</c:v>
                </c:pt>
                <c:pt idx="2">
                  <c:v>-0.26515151515151514</c:v>
                </c:pt>
                <c:pt idx="3">
                  <c:v>-0.13333333333333341</c:v>
                </c:pt>
                <c:pt idx="4">
                  <c:v>-0.17997097242380256</c:v>
                </c:pt>
                <c:pt idx="5">
                  <c:v>-0.15151515151515149</c:v>
                </c:pt>
                <c:pt idx="6">
                  <c:v>-0.19242424242424244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E-47A8-B176-E1C7326A5E55}"/>
            </c:ext>
          </c:extLst>
        </c:ser>
        <c:ser>
          <c:idx val="1"/>
          <c:order val="1"/>
          <c:tx>
            <c:strRef>
              <c:f>Sheet5!$N$44</c:f>
              <c:strCache>
                <c:ptCount val="1"/>
                <c:pt idx="0">
                  <c:v>65+yrs</c:v>
                </c:pt>
              </c:strCache>
            </c:strRef>
          </c:tx>
          <c:spPr>
            <a:solidFill>
              <a:srgbClr val="0080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Sheet5!$L$45:$L$51</c:f>
              <c:strCache>
                <c:ptCount val="7"/>
                <c:pt idx="0">
                  <c:v>Overall services</c:v>
                </c:pt>
                <c:pt idx="1">
                  <c:v>Quality of home</c:v>
                </c:pt>
                <c:pt idx="2">
                  <c:v>Neighbourhood as a place to live</c:v>
                </c:pt>
                <c:pt idx="3">
                  <c:v>Rent (VFM)</c:v>
                </c:pt>
                <c:pt idx="4">
                  <c:v>Service charge (VFM)</c:v>
                </c:pt>
                <c:pt idx="5">
                  <c:v>Repairs &amp; Maintenance service</c:v>
                </c:pt>
                <c:pt idx="6">
                  <c:v>Listen and acts on views</c:v>
                </c:pt>
              </c:strCache>
            </c:strRef>
          </c:cat>
          <c:val>
            <c:numRef>
              <c:f>Sheet5!$N$45:$N$51</c:f>
              <c:numCache>
                <c:formatCode>0%</c:formatCode>
                <c:ptCount val="7"/>
                <c:pt idx="0">
                  <c:v>-0.17145877378435515</c:v>
                </c:pt>
                <c:pt idx="1">
                  <c:v>-0.23047375160051209</c:v>
                </c:pt>
                <c:pt idx="2">
                  <c:v>-0.22980972515856246</c:v>
                </c:pt>
                <c:pt idx="3">
                  <c:v>-0.12049742710120059</c:v>
                </c:pt>
                <c:pt idx="4">
                  <c:v>-5.6051740067754929E-2</c:v>
                </c:pt>
                <c:pt idx="5">
                  <c:v>-0.10739957716701898</c:v>
                </c:pt>
                <c:pt idx="6">
                  <c:v>-0.15985946420729036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FE-47A8-B176-E1C7326A5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853856"/>
        <c:axId val="1190482272"/>
      </c:barChart>
      <c:catAx>
        <c:axId val="117685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1190482272"/>
        <c:crosses val="autoZero"/>
        <c:auto val="1"/>
        <c:lblAlgn val="ctr"/>
        <c:lblOffset val="100"/>
        <c:noMultiLvlLbl val="0"/>
      </c:catAx>
      <c:valAx>
        <c:axId val="11904822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7685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38078619546182"/>
          <c:y val="0.84227445797608802"/>
          <c:w val="0.36736121586616521"/>
          <c:h val="5.7149860895784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Safe!$B$11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Safe!$A$12:$A$17</c:f>
              <c:strCache>
                <c:ptCount val="6"/>
                <c:pt idx="0">
                  <c:v>Landlord 1 (58 responses)</c:v>
                </c:pt>
                <c:pt idx="1">
                  <c:v>Landlord 2 (557 responses)</c:v>
                </c:pt>
                <c:pt idx="2">
                  <c:v>Landlord 3 (747 responses)</c:v>
                </c:pt>
                <c:pt idx="3">
                  <c:v>Landlord 4 (1830 responses)</c:v>
                </c:pt>
                <c:pt idx="4">
                  <c:v>Landlord 5 (1336 responses)</c:v>
                </c:pt>
                <c:pt idx="5">
                  <c:v>Average rating</c:v>
                </c:pt>
              </c:strCache>
            </c:strRef>
          </c:cat>
          <c:val>
            <c:numRef>
              <c:f>Safe!$B$12:$B$17</c:f>
              <c:numCache>
                <c:formatCode>0%</c:formatCode>
                <c:ptCount val="6"/>
                <c:pt idx="0">
                  <c:v>0.86206896551723999</c:v>
                </c:pt>
                <c:pt idx="1">
                  <c:v>0.913824057450627</c:v>
                </c:pt>
                <c:pt idx="2">
                  <c:v>0.82639034971282987</c:v>
                </c:pt>
                <c:pt idx="3">
                  <c:v>0.73051755205869617</c:v>
                </c:pt>
                <c:pt idx="4">
                  <c:v>0.86055698916420731</c:v>
                </c:pt>
                <c:pt idx="5">
                  <c:v>0.80893658326553142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6-44CC-843D-AB632CC4D8D5}"/>
            </c:ext>
          </c:extLst>
        </c:ser>
        <c:ser>
          <c:idx val="1"/>
          <c:order val="1"/>
          <c:tx>
            <c:strRef>
              <c:f>Safe!$C$11</c:f>
              <c:strCache>
                <c:ptCount val="1"/>
                <c:pt idx="0">
                  <c:v>Neither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Safe!$A$12:$A$17</c:f>
              <c:strCache>
                <c:ptCount val="6"/>
                <c:pt idx="0">
                  <c:v>Landlord 1 (58 responses)</c:v>
                </c:pt>
                <c:pt idx="1">
                  <c:v>Landlord 2 (557 responses)</c:v>
                </c:pt>
                <c:pt idx="2">
                  <c:v>Landlord 3 (747 responses)</c:v>
                </c:pt>
                <c:pt idx="3">
                  <c:v>Landlord 4 (1830 responses)</c:v>
                </c:pt>
                <c:pt idx="4">
                  <c:v>Landlord 5 (1336 responses)</c:v>
                </c:pt>
                <c:pt idx="5">
                  <c:v>Average rating</c:v>
                </c:pt>
              </c:strCache>
            </c:strRef>
          </c:cat>
          <c:val>
            <c:numRef>
              <c:f>Safe!$C$12:$C$17</c:f>
              <c:numCache>
                <c:formatCode>0%</c:formatCode>
                <c:ptCount val="6"/>
                <c:pt idx="0">
                  <c:v>1.7241379310344002E-2</c:v>
                </c:pt>
                <c:pt idx="1">
                  <c:v>2.8725314183123001E-2</c:v>
                </c:pt>
                <c:pt idx="2">
                  <c:v>4.4386286138671217E-2</c:v>
                </c:pt>
                <c:pt idx="3">
                  <c:v>9.3852099324264304E-2</c:v>
                </c:pt>
                <c:pt idx="4">
                  <c:v>5.749407747510956E-2</c:v>
                </c:pt>
                <c:pt idx="5">
                  <c:v>6.5971286443405663E-2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6-44CC-843D-AB632CC4D8D5}"/>
            </c:ext>
          </c:extLst>
        </c:ser>
        <c:ser>
          <c:idx val="2"/>
          <c:order val="2"/>
          <c:tx>
            <c:strRef>
              <c:f>Safe!$D$11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Safe!$A$12:$A$17</c:f>
              <c:strCache>
                <c:ptCount val="6"/>
                <c:pt idx="0">
                  <c:v>Landlord 1 (58 responses)</c:v>
                </c:pt>
                <c:pt idx="1">
                  <c:v>Landlord 2 (557 responses)</c:v>
                </c:pt>
                <c:pt idx="2">
                  <c:v>Landlord 3 (747 responses)</c:v>
                </c:pt>
                <c:pt idx="3">
                  <c:v>Landlord 4 (1830 responses)</c:v>
                </c:pt>
                <c:pt idx="4">
                  <c:v>Landlord 5 (1336 responses)</c:v>
                </c:pt>
                <c:pt idx="5">
                  <c:v>Average rating</c:v>
                </c:pt>
              </c:strCache>
            </c:strRef>
          </c:cat>
          <c:val>
            <c:numRef>
              <c:f>Safe!$D$12:$D$17</c:f>
              <c:numCache>
                <c:formatCode>0%</c:formatCode>
                <c:ptCount val="6"/>
                <c:pt idx="0">
                  <c:v>0.12068965517241301</c:v>
                </c:pt>
                <c:pt idx="1">
                  <c:v>5.7450628366246002E-2</c:v>
                </c:pt>
                <c:pt idx="2">
                  <c:v>0.12922336414849633</c:v>
                </c:pt>
                <c:pt idx="3">
                  <c:v>0.17563034861700899</c:v>
                </c:pt>
                <c:pt idx="4">
                  <c:v>8.1948933360683207E-2</c:v>
                </c:pt>
                <c:pt idx="5">
                  <c:v>0.13152098102168719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06-44CC-843D-AB632CC4D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5268776"/>
        <c:axId val="435269104"/>
      </c:barChart>
      <c:catAx>
        <c:axId val="43526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269104"/>
        <c:crosses val="autoZero"/>
        <c:auto val="1"/>
        <c:lblAlgn val="ctr"/>
        <c:lblOffset val="100"/>
        <c:noMultiLvlLbl val="0"/>
      </c:catAx>
      <c:valAx>
        <c:axId val="435269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3526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'Easy to deal with'!$B$11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'Easy to deal with'!$A$12:$A$17</c:f>
              <c:strCache>
                <c:ptCount val="6"/>
                <c:pt idx="0">
                  <c:v>Landlord 1 (58 responses)</c:v>
                </c:pt>
                <c:pt idx="1">
                  <c:v>Landlord 2 (556 responses)</c:v>
                </c:pt>
                <c:pt idx="2">
                  <c:v>Landlord 3 (735 responses)</c:v>
                </c:pt>
                <c:pt idx="3">
                  <c:v>Landlord 4 (1834 responses)</c:v>
                </c:pt>
                <c:pt idx="4">
                  <c:v>Landlord 5 (1334 responses)</c:v>
                </c:pt>
                <c:pt idx="5">
                  <c:v>Average rating</c:v>
                </c:pt>
              </c:strCache>
            </c:strRef>
          </c:cat>
          <c:val>
            <c:numRef>
              <c:f>'Easy to deal with'!$B$12:$B$17</c:f>
              <c:numCache>
                <c:formatCode>0%</c:formatCode>
                <c:ptCount val="6"/>
                <c:pt idx="0">
                  <c:v>0.82758620689655094</c:v>
                </c:pt>
                <c:pt idx="1">
                  <c:v>0.85431654676258895</c:v>
                </c:pt>
                <c:pt idx="2">
                  <c:v>0.77212576735382243</c:v>
                </c:pt>
                <c:pt idx="3">
                  <c:v>0.66278206365762116</c:v>
                </c:pt>
                <c:pt idx="4">
                  <c:v>0.78989218089049196</c:v>
                </c:pt>
                <c:pt idx="5">
                  <c:v>0.743805825340069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4-4448-B1F8-069743C6481D}"/>
            </c:ext>
          </c:extLst>
        </c:ser>
        <c:ser>
          <c:idx val="1"/>
          <c:order val="1"/>
          <c:tx>
            <c:strRef>
              <c:f>'Easy to deal with'!$C$11</c:f>
              <c:strCache>
                <c:ptCount val="1"/>
                <c:pt idx="0">
                  <c:v>Neither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'Easy to deal with'!$A$12:$A$17</c:f>
              <c:strCache>
                <c:ptCount val="6"/>
                <c:pt idx="0">
                  <c:v>Landlord 1 (58 responses)</c:v>
                </c:pt>
                <c:pt idx="1">
                  <c:v>Landlord 2 (556 responses)</c:v>
                </c:pt>
                <c:pt idx="2">
                  <c:v>Landlord 3 (735 responses)</c:v>
                </c:pt>
                <c:pt idx="3">
                  <c:v>Landlord 4 (1834 responses)</c:v>
                </c:pt>
                <c:pt idx="4">
                  <c:v>Landlord 5 (1334 responses)</c:v>
                </c:pt>
                <c:pt idx="5">
                  <c:v>Average rating</c:v>
                </c:pt>
              </c:strCache>
            </c:strRef>
          </c:cat>
          <c:val>
            <c:numRef>
              <c:f>'Easy to deal with'!$C$12:$C$17</c:f>
              <c:numCache>
                <c:formatCode>0%</c:formatCode>
                <c:ptCount val="6"/>
                <c:pt idx="0">
                  <c:v>3.4482758620689002E-2</c:v>
                </c:pt>
                <c:pt idx="1">
                  <c:v>7.1942446043165006E-2</c:v>
                </c:pt>
                <c:pt idx="2">
                  <c:v>6.7515938390959609E-2</c:v>
                </c:pt>
                <c:pt idx="3">
                  <c:v>0.13949072012943842</c:v>
                </c:pt>
                <c:pt idx="4">
                  <c:v>8.5640490630363705E-2</c:v>
                </c:pt>
                <c:pt idx="5">
                  <c:v>0.10221266547169706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A4-4448-B1F8-069743C6481D}"/>
            </c:ext>
          </c:extLst>
        </c:ser>
        <c:ser>
          <c:idx val="2"/>
          <c:order val="2"/>
          <c:tx>
            <c:strRef>
              <c:f>'Easy to deal with'!$D$11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'Easy to deal with'!$A$12:$A$17</c:f>
              <c:strCache>
                <c:ptCount val="6"/>
                <c:pt idx="0">
                  <c:v>Landlord 1 (58 responses)</c:v>
                </c:pt>
                <c:pt idx="1">
                  <c:v>Landlord 2 (556 responses)</c:v>
                </c:pt>
                <c:pt idx="2">
                  <c:v>Landlord 3 (735 responses)</c:v>
                </c:pt>
                <c:pt idx="3">
                  <c:v>Landlord 4 (1834 responses)</c:v>
                </c:pt>
                <c:pt idx="4">
                  <c:v>Landlord 5 (1334 responses)</c:v>
                </c:pt>
                <c:pt idx="5">
                  <c:v>Average rating</c:v>
                </c:pt>
              </c:strCache>
            </c:strRef>
          </c:cat>
          <c:val>
            <c:numRef>
              <c:f>'Easy to deal with'!$D$12:$D$17</c:f>
              <c:numCache>
                <c:formatCode>0%</c:formatCode>
                <c:ptCount val="6"/>
                <c:pt idx="0">
                  <c:v>0.13793103448275701</c:v>
                </c:pt>
                <c:pt idx="1">
                  <c:v>7.3741007194244007E-2</c:v>
                </c:pt>
                <c:pt idx="2">
                  <c:v>0.16035829425521508</c:v>
                </c:pt>
                <c:pt idx="3">
                  <c:v>0.19772721621291389</c:v>
                </c:pt>
                <c:pt idx="4">
                  <c:v>0.12446732847914424</c:v>
                </c:pt>
                <c:pt idx="5">
                  <c:v>0.19000132166710099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A4-4448-B1F8-069743C64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5268776"/>
        <c:axId val="435269104"/>
      </c:barChart>
      <c:catAx>
        <c:axId val="43526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269104"/>
        <c:crosses val="autoZero"/>
        <c:auto val="1"/>
        <c:lblAlgn val="ctr"/>
        <c:lblOffset val="100"/>
        <c:noMultiLvlLbl val="0"/>
      </c:catAx>
      <c:valAx>
        <c:axId val="435269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3526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'[Jan20 charts.xlsx]Sheet6'!$B$4:$B$29</cx:f>
        <cx:lvl ptCount="26">
          <cx:pt idx="0">Landlord 1</cx:pt>
          <cx:pt idx="1">Landlord 2</cx:pt>
          <cx:pt idx="2">Landlord 3</cx:pt>
          <cx:pt idx="3">Landlord 4</cx:pt>
          <cx:pt idx="4">Landlord 5</cx:pt>
          <cx:pt idx="5">Landlord 6</cx:pt>
          <cx:pt idx="6">Landlord 7</cx:pt>
          <cx:pt idx="7">Landlord 8</cx:pt>
          <cx:pt idx="8">Landlord 9</cx:pt>
          <cx:pt idx="9">Landlord 10</cx:pt>
          <cx:pt idx="10">Landlord 11</cx:pt>
          <cx:pt idx="11">Landlord 12</cx:pt>
          <cx:pt idx="12">Landlord 13</cx:pt>
          <cx:pt idx="13">Landlord 14</cx:pt>
          <cx:pt idx="14">Landlord 15</cx:pt>
          <cx:pt idx="15">Landlord 16</cx:pt>
          <cx:pt idx="16">Landlord 17</cx:pt>
          <cx:pt idx="17">Landlord 18</cx:pt>
          <cx:pt idx="18">Landlord 19</cx:pt>
          <cx:pt idx="19">Landlord 20</cx:pt>
          <cx:pt idx="20">Landlord 21</cx:pt>
          <cx:pt idx="21">Landlord 22</cx:pt>
          <cx:pt idx="22">Landlord 23</cx:pt>
          <cx:pt idx="23">Landlord 24</cx:pt>
          <cx:pt idx="24">Landlord 25</cx:pt>
          <cx:pt idx="25">Landlord 26</cx:pt>
        </cx:lvl>
      </cx:strDim>
      <cx:numDim type="val">
        <cx:f>'[Jan20 charts.xlsx]Sheet6'!$C$4:$C$29</cx:f>
        <cx:lvl ptCount="26" formatCode="0%">
          <cx:pt idx="0">-0.069999999999999951</cx:pt>
          <cx:pt idx="1">-0.060000000000000053</cx:pt>
          <cx:pt idx="2">-0.060000000000000053</cx:pt>
          <cx:pt idx="3">-0.059999999999999942</cx:pt>
          <cx:pt idx="4">-0.040000000000000036</cx:pt>
          <cx:pt idx="5">-0.040000000000000036</cx:pt>
          <cx:pt idx="6">-0.040000000000000036</cx:pt>
          <cx:pt idx="7">-0.040000000000000036</cx:pt>
          <cx:pt idx="8">-0.030000000000000027</cx:pt>
          <cx:pt idx="9">-0.030000000000000027</cx:pt>
          <cx:pt idx="10">-0.020000000000000018</cx:pt>
          <cx:pt idx="11">-0.010000000000000009</cx:pt>
          <cx:pt idx="12">-0.010000000000000009</cx:pt>
          <cx:pt idx="13">-0.010000000000000009</cx:pt>
          <cx:pt idx="14">-0.010000000000000009</cx:pt>
          <cx:pt idx="15">0</cx:pt>
          <cx:pt idx="16">0</cx:pt>
          <cx:pt idx="17">0</cx:pt>
          <cx:pt idx="18">0.010000000000000009</cx:pt>
          <cx:pt idx="19">0.010000000000000009</cx:pt>
          <cx:pt idx="20">0.010000000000000009</cx:pt>
          <cx:pt idx="21">0.010000000000000009</cx:pt>
          <cx:pt idx="22">0.020000000000000018</cx:pt>
          <cx:pt idx="23">0.020000000000000018</cx:pt>
          <cx:pt idx="24">0.029999999999999916</cx:pt>
          <cx:pt idx="25">0.040000000000000036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/>
            </a:pPr>
            <a:r>
              <a:rPr lang="en-US"/>
              <a:t>Change in satisfaction over time</a:t>
            </a:r>
          </a:p>
        </cx:rich>
      </cx:tx>
    </cx:title>
    <cx:plotArea>
      <cx:plotAreaRegion>
        <cx:series layoutId="boxWhisker" uniqueId="{A487C4AF-1163-488B-A518-34CD27B7AFD6}">
          <cx:dataId val="0"/>
          <cx:layoutPr>
            <cx:statistics quartileMethod="exclusive"/>
          </cx:layoutPr>
        </cx:series>
      </cx:plotAreaRegion>
      <cx:axis id="0">
        <cx:catScaling gapWidth="1"/>
        <cx:tickLabels/>
      </cx:axis>
      <cx:axis id="1">
        <cx:valScaling max="0.080000000000000016"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Number of </a:t>
            </a:r>
            <a:r>
              <a:rPr lang="en-GB" sz="1200" dirty="0" smtClean="0"/>
              <a:t>mentions</a:t>
            </a:r>
            <a:r>
              <a:rPr lang="en-GB" dirty="0" smtClean="0"/>
              <a:t> each day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val>
            <c:numRef>
              <c:f>Analysis!$Z$35:$Z$63</c:f>
              <c:numCache>
                <c:formatCode>General</c:formatCode>
                <c:ptCount val="29"/>
                <c:pt idx="0">
                  <c:v>1</c:v>
                </c:pt>
                <c:pt idx="1">
                  <c:v>9</c:v>
                </c:pt>
                <c:pt idx="2">
                  <c:v>9</c:v>
                </c:pt>
                <c:pt idx="3">
                  <c:v>5</c:v>
                </c:pt>
                <c:pt idx="4">
                  <c:v>11</c:v>
                </c:pt>
                <c:pt idx="5">
                  <c:v>9</c:v>
                </c:pt>
                <c:pt idx="6">
                  <c:v>17</c:v>
                </c:pt>
                <c:pt idx="7">
                  <c:v>17</c:v>
                </c:pt>
                <c:pt idx="8">
                  <c:v>2</c:v>
                </c:pt>
                <c:pt idx="9">
                  <c:v>7</c:v>
                </c:pt>
                <c:pt idx="10">
                  <c:v>10</c:v>
                </c:pt>
                <c:pt idx="11">
                  <c:v>17</c:v>
                </c:pt>
                <c:pt idx="12">
                  <c:v>17</c:v>
                </c:pt>
                <c:pt idx="13">
                  <c:v>20</c:v>
                </c:pt>
                <c:pt idx="14">
                  <c:v>1</c:v>
                </c:pt>
                <c:pt idx="15">
                  <c:v>11</c:v>
                </c:pt>
                <c:pt idx="16">
                  <c:v>23</c:v>
                </c:pt>
                <c:pt idx="17">
                  <c:v>14</c:v>
                </c:pt>
                <c:pt idx="18">
                  <c:v>18</c:v>
                </c:pt>
                <c:pt idx="19">
                  <c:v>2</c:v>
                </c:pt>
                <c:pt idx="20">
                  <c:v>7</c:v>
                </c:pt>
                <c:pt idx="21">
                  <c:v>13</c:v>
                </c:pt>
                <c:pt idx="22">
                  <c:v>16</c:v>
                </c:pt>
                <c:pt idx="23">
                  <c:v>15</c:v>
                </c:pt>
                <c:pt idx="24">
                  <c:v>2</c:v>
                </c:pt>
                <c:pt idx="25">
                  <c:v>6</c:v>
                </c:pt>
                <c:pt idx="26">
                  <c:v>3</c:v>
                </c:pt>
                <c:pt idx="27">
                  <c:v>6</c:v>
                </c:pt>
                <c:pt idx="28">
                  <c:v>13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Analysis!$Y$35:$Y$63</c15:sqref>
                        </c15:formulaRef>
                      </c:ext>
                    </c:extLst>
                    <c:numCache>
                      <c:formatCode>m/d/yyyy</c:formatCode>
                      <c:ptCount val="29"/>
                      <c:pt idx="0">
                        <c:v>43908</c:v>
                      </c:pt>
                      <c:pt idx="1">
                        <c:v>43909</c:v>
                      </c:pt>
                      <c:pt idx="2">
                        <c:v>43910</c:v>
                      </c:pt>
                      <c:pt idx="3">
                        <c:v>43913</c:v>
                      </c:pt>
                      <c:pt idx="4">
                        <c:v>43914</c:v>
                      </c:pt>
                      <c:pt idx="5">
                        <c:v>43915</c:v>
                      </c:pt>
                      <c:pt idx="6">
                        <c:v>43916</c:v>
                      </c:pt>
                      <c:pt idx="7">
                        <c:v>43917</c:v>
                      </c:pt>
                      <c:pt idx="8">
                        <c:v>43918</c:v>
                      </c:pt>
                      <c:pt idx="9">
                        <c:v>43920</c:v>
                      </c:pt>
                      <c:pt idx="10">
                        <c:v>43921</c:v>
                      </c:pt>
                      <c:pt idx="11">
                        <c:v>43922</c:v>
                      </c:pt>
                      <c:pt idx="12">
                        <c:v>43923</c:v>
                      </c:pt>
                      <c:pt idx="13">
                        <c:v>43924</c:v>
                      </c:pt>
                      <c:pt idx="14">
                        <c:v>43925</c:v>
                      </c:pt>
                      <c:pt idx="15">
                        <c:v>43927</c:v>
                      </c:pt>
                      <c:pt idx="16">
                        <c:v>43928</c:v>
                      </c:pt>
                      <c:pt idx="17">
                        <c:v>43929</c:v>
                      </c:pt>
                      <c:pt idx="18">
                        <c:v>43930</c:v>
                      </c:pt>
                      <c:pt idx="19">
                        <c:v>43932</c:v>
                      </c:pt>
                      <c:pt idx="20">
                        <c:v>43935</c:v>
                      </c:pt>
                      <c:pt idx="21">
                        <c:v>43936</c:v>
                      </c:pt>
                      <c:pt idx="22">
                        <c:v>43937</c:v>
                      </c:pt>
                      <c:pt idx="23">
                        <c:v>43938</c:v>
                      </c:pt>
                      <c:pt idx="24">
                        <c:v>43939</c:v>
                      </c:pt>
                      <c:pt idx="25">
                        <c:v>43941</c:v>
                      </c:pt>
                      <c:pt idx="26">
                        <c:v>43942</c:v>
                      </c:pt>
                      <c:pt idx="27">
                        <c:v>43943</c:v>
                      </c:pt>
                      <c:pt idx="28">
                        <c:v>43944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EB6B-48AC-8CAC-746F4D44F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4192192"/>
        <c:axId val="734187272"/>
      </c:barChart>
      <c:catAx>
        <c:axId val="7341921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87272"/>
        <c:crosses val="autoZero"/>
        <c:auto val="1"/>
        <c:lblAlgn val="ctr"/>
        <c:lblOffset val="100"/>
        <c:noMultiLvlLbl val="1"/>
      </c:catAx>
      <c:valAx>
        <c:axId val="73418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9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8.png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8.png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1164B-34A5-4BCB-BA6C-19D3781430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433A03-48A2-4B6E-8B20-E0393721E8DF}">
      <dgm:prSet/>
      <dgm:spPr>
        <a:solidFill>
          <a:srgbClr val="7C6EB0"/>
        </a:solidFill>
      </dgm:spPr>
      <dgm:t>
        <a:bodyPr/>
        <a:lstStyle/>
        <a:p>
          <a:r>
            <a:rPr lang="en-GB" dirty="0">
              <a:latin typeface="Segoe UI" panose="020B0502040204020203" pitchFamily="34" charset="0"/>
              <a:cs typeface="Segoe UI" panose="020B0502040204020203" pitchFamily="34" charset="0"/>
            </a:rPr>
            <a:t>5 core questions – 4 from perception surveys and 1 from transactional surveys</a:t>
          </a:r>
          <a:endParaRPr lang="en-U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F095066-88D8-45D0-968C-4996242BD89D}" type="parTrans" cxnId="{AFA98C57-87BF-4FFD-9C55-828C2078BB4F}">
      <dgm:prSet/>
      <dgm:spPr/>
      <dgm:t>
        <a:bodyPr/>
        <a:lstStyle/>
        <a:p>
          <a:endParaRPr lang="en-US"/>
        </a:p>
      </dgm:t>
    </dgm:pt>
    <dgm:pt modelId="{0C0087E9-03F9-435C-9882-CF74CFD9DC9B}" type="sibTrans" cxnId="{AFA98C57-87BF-4FFD-9C55-828C2078BB4F}">
      <dgm:prSet/>
      <dgm:spPr/>
      <dgm:t>
        <a:bodyPr/>
        <a:lstStyle/>
        <a:p>
          <a:endParaRPr lang="en-US"/>
        </a:p>
      </dgm:t>
    </dgm:pt>
    <dgm:pt modelId="{FBF8B4E5-EA8F-42A0-88D4-8449168C381D}">
      <dgm:prSet/>
      <dgm:spPr/>
      <dgm:t>
        <a:bodyPr/>
        <a:lstStyle/>
        <a:p>
          <a:r>
            <a:rPr lang="en-GB" dirty="0">
              <a:latin typeface="Segoe UI" panose="020B0502040204020203" pitchFamily="34" charset="0"/>
              <a:cs typeface="Segoe UI" panose="020B0502040204020203" pitchFamily="34" charset="0"/>
            </a:rPr>
            <a:t>A library of recommended and optional questions</a:t>
          </a:r>
          <a:endParaRPr lang="en-U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B0F829A-38DA-4BD3-ADFD-03D828B51A7C}" type="parTrans" cxnId="{3A6924CD-3A68-40D6-8DA2-A1A2A35A0CF3}">
      <dgm:prSet/>
      <dgm:spPr/>
      <dgm:t>
        <a:bodyPr/>
        <a:lstStyle/>
        <a:p>
          <a:endParaRPr lang="en-US"/>
        </a:p>
      </dgm:t>
    </dgm:pt>
    <dgm:pt modelId="{7535C5F7-0906-40B1-99A3-A57927E91278}" type="sibTrans" cxnId="{3A6924CD-3A68-40D6-8DA2-A1A2A35A0CF3}">
      <dgm:prSet/>
      <dgm:spPr/>
      <dgm:t>
        <a:bodyPr/>
        <a:lstStyle/>
        <a:p>
          <a:endParaRPr lang="en-US"/>
        </a:p>
      </dgm:t>
    </dgm:pt>
    <dgm:pt modelId="{93FD10D2-8F58-408A-88F2-20A7E77B0AD6}">
      <dgm:prSet/>
      <dgm:spPr/>
      <dgm:t>
        <a:bodyPr/>
        <a:lstStyle/>
        <a:p>
          <a:r>
            <a:rPr lang="en-GB" dirty="0">
              <a:latin typeface="Segoe UI" panose="020B0502040204020203" pitchFamily="34" charset="0"/>
              <a:cs typeface="Segoe UI" panose="020B0502040204020203" pitchFamily="34" charset="0"/>
            </a:rPr>
            <a:t>Flexibility to collect responses via a range of methods – but understand the impact this can have</a:t>
          </a:r>
          <a:endParaRPr lang="en-U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C8819DC-821D-496F-8A0B-323902C7587A}" type="parTrans" cxnId="{10276FD0-0E57-4A89-A725-85A9D1F82FA9}">
      <dgm:prSet/>
      <dgm:spPr/>
      <dgm:t>
        <a:bodyPr/>
        <a:lstStyle/>
        <a:p>
          <a:endParaRPr lang="en-US"/>
        </a:p>
      </dgm:t>
    </dgm:pt>
    <dgm:pt modelId="{CDFB1308-582A-41E6-9338-4D6F6DE13B34}" type="sibTrans" cxnId="{10276FD0-0E57-4A89-A725-85A9D1F82FA9}">
      <dgm:prSet/>
      <dgm:spPr/>
      <dgm:t>
        <a:bodyPr/>
        <a:lstStyle/>
        <a:p>
          <a:endParaRPr lang="en-US"/>
        </a:p>
      </dgm:t>
    </dgm:pt>
    <dgm:pt modelId="{6A564491-E983-4299-9DD7-C90C1B965A21}">
      <dgm:prSet/>
      <dgm:spPr/>
      <dgm:t>
        <a:bodyPr/>
        <a:lstStyle/>
        <a:p>
          <a:r>
            <a:rPr lang="en-GB" dirty="0">
              <a:latin typeface="Segoe UI" panose="020B0502040204020203" pitchFamily="34" charset="0"/>
              <a:cs typeface="Segoe UI" panose="020B0502040204020203" pitchFamily="34" charset="0"/>
            </a:rPr>
            <a:t>A consistent five or ten point response scale</a:t>
          </a:r>
          <a:endParaRPr lang="en-U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FE14BBD-D084-41C5-A293-08ED8C728088}" type="parTrans" cxnId="{36ACEAE4-051A-4A18-AB60-AA1D1B366346}">
      <dgm:prSet/>
      <dgm:spPr/>
      <dgm:t>
        <a:bodyPr/>
        <a:lstStyle/>
        <a:p>
          <a:endParaRPr lang="en-US"/>
        </a:p>
      </dgm:t>
    </dgm:pt>
    <dgm:pt modelId="{3C0E8066-FA6C-4177-B180-08243A7BE43D}" type="sibTrans" cxnId="{36ACEAE4-051A-4A18-AB60-AA1D1B366346}">
      <dgm:prSet/>
      <dgm:spPr/>
      <dgm:t>
        <a:bodyPr/>
        <a:lstStyle/>
        <a:p>
          <a:endParaRPr lang="en-US"/>
        </a:p>
      </dgm:t>
    </dgm:pt>
    <dgm:pt modelId="{F02AE3DB-9F26-48E5-861B-ED3623C2D892}">
      <dgm:prSet/>
      <dgm:spPr/>
      <dgm:t>
        <a:bodyPr/>
        <a:lstStyle/>
        <a:p>
          <a:r>
            <a:rPr lang="en-GB" dirty="0">
              <a:latin typeface="Segoe UI" panose="020B0502040204020203" pitchFamily="34" charset="0"/>
              <a:cs typeface="Segoe UI" panose="020B0502040204020203" pitchFamily="34" charset="0"/>
            </a:rPr>
            <a:t>Response options broadened to include emojis and star ratings</a:t>
          </a:r>
          <a:endParaRPr lang="en-U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F04CBB-B6FC-4C61-96C3-71A9D8AD5EEA}" type="parTrans" cxnId="{767F806C-2DEA-4BE6-BBB2-B0D70A66B261}">
      <dgm:prSet/>
      <dgm:spPr/>
      <dgm:t>
        <a:bodyPr/>
        <a:lstStyle/>
        <a:p>
          <a:endParaRPr lang="en-US"/>
        </a:p>
      </dgm:t>
    </dgm:pt>
    <dgm:pt modelId="{50936903-6962-452C-81BC-FC0DF4D476B4}" type="sibTrans" cxnId="{767F806C-2DEA-4BE6-BBB2-B0D70A66B261}">
      <dgm:prSet/>
      <dgm:spPr/>
      <dgm:t>
        <a:bodyPr/>
        <a:lstStyle/>
        <a:p>
          <a:endParaRPr lang="en-US"/>
        </a:p>
      </dgm:t>
    </dgm:pt>
    <dgm:pt modelId="{96E75DEC-3B56-4C12-BFF8-DB84719E7BDB}">
      <dgm:prSet/>
      <dgm:spPr/>
      <dgm:t>
        <a:bodyPr/>
        <a:lstStyle/>
        <a:p>
          <a:r>
            <a:rPr lang="en-GB" dirty="0">
              <a:latin typeface="Segoe UI" panose="020B0502040204020203" pitchFamily="34" charset="0"/>
              <a:cs typeface="Segoe UI" panose="020B0502040204020203" pitchFamily="34" charset="0"/>
            </a:rPr>
            <a:t>A new STAR rating</a:t>
          </a:r>
          <a:endParaRPr lang="en-U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DE293C5-0F53-44BF-9CAF-C65FE1BA3EEC}" type="parTrans" cxnId="{C6A3ABE6-2CB5-4F58-BA8F-57EA7F9A6FCD}">
      <dgm:prSet/>
      <dgm:spPr/>
      <dgm:t>
        <a:bodyPr/>
        <a:lstStyle/>
        <a:p>
          <a:endParaRPr lang="en-US"/>
        </a:p>
      </dgm:t>
    </dgm:pt>
    <dgm:pt modelId="{EAD67B17-533B-4FA5-AED2-405D6BE38AE0}" type="sibTrans" cxnId="{C6A3ABE6-2CB5-4F58-BA8F-57EA7F9A6FCD}">
      <dgm:prSet/>
      <dgm:spPr/>
      <dgm:t>
        <a:bodyPr/>
        <a:lstStyle/>
        <a:p>
          <a:endParaRPr lang="en-US"/>
        </a:p>
      </dgm:t>
    </dgm:pt>
    <dgm:pt modelId="{2B9E0A3D-07AF-4394-9419-66274BADBE75}" type="pres">
      <dgm:prSet presAssocID="{2221164B-34A5-4BCB-BA6C-19D37814308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B2088A-7B12-4765-9F37-AB9FD5443F5C}" type="pres">
      <dgm:prSet presAssocID="{41433A03-48A2-4B6E-8B20-E0393721E8DF}" presName="compNode" presStyleCnt="0"/>
      <dgm:spPr/>
    </dgm:pt>
    <dgm:pt modelId="{AD04C2B0-0DA5-4F8B-A7A2-3ED372646FA3}" type="pres">
      <dgm:prSet presAssocID="{41433A03-48A2-4B6E-8B20-E0393721E8DF}" presName="bgRect" presStyleLbl="bgShp" presStyleIdx="0" presStyleCnt="6"/>
      <dgm:spPr>
        <a:solidFill>
          <a:srgbClr val="7C6EB0"/>
        </a:solidFill>
      </dgm:spPr>
    </dgm:pt>
    <dgm:pt modelId="{7F6B372F-492E-4633-B574-28598B8E41AA}" type="pres">
      <dgm:prSet presAssocID="{41433A03-48A2-4B6E-8B20-E0393721E8DF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3C7A96B-7FB1-4417-97BE-4BC1C93DB1D7}" type="pres">
      <dgm:prSet presAssocID="{41433A03-48A2-4B6E-8B20-E0393721E8DF}" presName="spaceRect" presStyleCnt="0"/>
      <dgm:spPr/>
    </dgm:pt>
    <dgm:pt modelId="{2C83666E-BB7E-401E-ACBD-C077B002D550}" type="pres">
      <dgm:prSet presAssocID="{41433A03-48A2-4B6E-8B20-E0393721E8DF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DA78E89-9F9F-42E3-A68B-541D9C6FC589}" type="pres">
      <dgm:prSet presAssocID="{0C0087E9-03F9-435C-9882-CF74CFD9DC9B}" presName="sibTrans" presStyleCnt="0"/>
      <dgm:spPr/>
    </dgm:pt>
    <dgm:pt modelId="{A649176E-7E92-4EAC-84F8-6C9C153254AD}" type="pres">
      <dgm:prSet presAssocID="{FBF8B4E5-EA8F-42A0-88D4-8449168C381D}" presName="compNode" presStyleCnt="0"/>
      <dgm:spPr/>
    </dgm:pt>
    <dgm:pt modelId="{FAB97527-FC12-4ED0-8009-C6FAC74A7A00}" type="pres">
      <dgm:prSet presAssocID="{FBF8B4E5-EA8F-42A0-88D4-8449168C381D}" presName="bgRect" presStyleLbl="bgShp" presStyleIdx="1" presStyleCnt="6"/>
      <dgm:spPr>
        <a:solidFill>
          <a:srgbClr val="D0D0D0"/>
        </a:solidFill>
      </dgm:spPr>
    </dgm:pt>
    <dgm:pt modelId="{4ECD94BE-3927-436E-B7C3-9F9119E6BA7E}" type="pres">
      <dgm:prSet presAssocID="{FBF8B4E5-EA8F-42A0-88D4-8449168C381D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CC5CB3C-B04A-461F-80D7-4A92A5E8AA69}" type="pres">
      <dgm:prSet presAssocID="{FBF8B4E5-EA8F-42A0-88D4-8449168C381D}" presName="spaceRect" presStyleCnt="0"/>
      <dgm:spPr/>
    </dgm:pt>
    <dgm:pt modelId="{8529FF3F-08FB-47C9-A49B-FD3E650AA8A1}" type="pres">
      <dgm:prSet presAssocID="{FBF8B4E5-EA8F-42A0-88D4-8449168C381D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8C05E5F-48D9-4A3A-9933-A05640F15C1C}" type="pres">
      <dgm:prSet presAssocID="{7535C5F7-0906-40B1-99A3-A57927E91278}" presName="sibTrans" presStyleCnt="0"/>
      <dgm:spPr/>
    </dgm:pt>
    <dgm:pt modelId="{713C6DFC-81BF-4BE0-8B51-8F20E7985407}" type="pres">
      <dgm:prSet presAssocID="{93FD10D2-8F58-408A-88F2-20A7E77B0AD6}" presName="compNode" presStyleCnt="0"/>
      <dgm:spPr/>
    </dgm:pt>
    <dgm:pt modelId="{7E2A88FC-785A-42DB-AAC8-58FA755C9198}" type="pres">
      <dgm:prSet presAssocID="{93FD10D2-8F58-408A-88F2-20A7E77B0AD6}" presName="bgRect" presStyleLbl="bgShp" presStyleIdx="2" presStyleCnt="6"/>
      <dgm:spPr>
        <a:solidFill>
          <a:srgbClr val="00ADB1"/>
        </a:solidFill>
      </dgm:spPr>
    </dgm:pt>
    <dgm:pt modelId="{F3C8DC23-C3B2-4236-8F81-CA16910DB509}" type="pres">
      <dgm:prSet presAssocID="{93FD10D2-8F58-408A-88F2-20A7E77B0AD6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Zoom Out"/>
        </a:ext>
      </dgm:extLst>
    </dgm:pt>
    <dgm:pt modelId="{2CA4F910-7917-4173-A960-28EAA0EF7FEE}" type="pres">
      <dgm:prSet presAssocID="{93FD10D2-8F58-408A-88F2-20A7E77B0AD6}" presName="spaceRect" presStyleCnt="0"/>
      <dgm:spPr/>
    </dgm:pt>
    <dgm:pt modelId="{06A5A2EB-E2D8-4E16-A0A2-C0F148A3473A}" type="pres">
      <dgm:prSet presAssocID="{93FD10D2-8F58-408A-88F2-20A7E77B0AD6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9C4A045-12FA-4505-973C-7EDB6479803E}" type="pres">
      <dgm:prSet presAssocID="{CDFB1308-582A-41E6-9338-4D6F6DE13B34}" presName="sibTrans" presStyleCnt="0"/>
      <dgm:spPr/>
    </dgm:pt>
    <dgm:pt modelId="{87CF3E41-17C6-4972-B34B-923B9BBB7E6F}" type="pres">
      <dgm:prSet presAssocID="{6A564491-E983-4299-9DD7-C90C1B965A21}" presName="compNode" presStyleCnt="0"/>
      <dgm:spPr/>
    </dgm:pt>
    <dgm:pt modelId="{B6FDA752-0D42-41BB-8142-99D53F046A56}" type="pres">
      <dgm:prSet presAssocID="{6A564491-E983-4299-9DD7-C90C1B965A21}" presName="bgRect" presStyleLbl="bgShp" presStyleIdx="3" presStyleCnt="6"/>
      <dgm:spPr>
        <a:solidFill>
          <a:srgbClr val="EC619F"/>
        </a:solidFill>
      </dgm:spPr>
    </dgm:pt>
    <dgm:pt modelId="{F2325888-6BDD-4BFE-91DA-43E55658C10A}" type="pres">
      <dgm:prSet presAssocID="{6A564491-E983-4299-9DD7-C90C1B965A21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89AB0930-788B-4B8A-94D0-69F9BE6B2768}" type="pres">
      <dgm:prSet presAssocID="{6A564491-E983-4299-9DD7-C90C1B965A21}" presName="spaceRect" presStyleCnt="0"/>
      <dgm:spPr/>
    </dgm:pt>
    <dgm:pt modelId="{93852F8A-F56A-4570-9223-438AEA714230}" type="pres">
      <dgm:prSet presAssocID="{6A564491-E983-4299-9DD7-C90C1B965A21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CFC6EFE-5B42-4A36-A8F4-62262252E247}" type="pres">
      <dgm:prSet presAssocID="{3C0E8066-FA6C-4177-B180-08243A7BE43D}" presName="sibTrans" presStyleCnt="0"/>
      <dgm:spPr/>
    </dgm:pt>
    <dgm:pt modelId="{030FB4B0-2299-4A93-93A7-FC0BA21B2227}" type="pres">
      <dgm:prSet presAssocID="{F02AE3DB-9F26-48E5-861B-ED3623C2D892}" presName="compNode" presStyleCnt="0"/>
      <dgm:spPr/>
    </dgm:pt>
    <dgm:pt modelId="{4827B081-BF49-438E-8AD7-8933765E3A21}" type="pres">
      <dgm:prSet presAssocID="{F02AE3DB-9F26-48E5-861B-ED3623C2D892}" presName="bgRect" presStyleLbl="bgShp" presStyleIdx="4" presStyleCnt="6"/>
      <dgm:spPr>
        <a:solidFill>
          <a:srgbClr val="0080C9"/>
        </a:solidFill>
      </dgm:spPr>
    </dgm:pt>
    <dgm:pt modelId="{9BE7AD56-E0CD-4642-875B-A6FEC74D21F5}" type="pres">
      <dgm:prSet presAssocID="{F02AE3DB-9F26-48E5-861B-ED3623C2D892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ar"/>
        </a:ext>
      </dgm:extLst>
    </dgm:pt>
    <dgm:pt modelId="{600B740E-AF56-45CB-A04A-27D5CC9891DA}" type="pres">
      <dgm:prSet presAssocID="{F02AE3DB-9F26-48E5-861B-ED3623C2D892}" presName="spaceRect" presStyleCnt="0"/>
      <dgm:spPr/>
    </dgm:pt>
    <dgm:pt modelId="{11D63EF7-F6DC-460F-A997-7A771CFD7A89}" type="pres">
      <dgm:prSet presAssocID="{F02AE3DB-9F26-48E5-861B-ED3623C2D892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7349B7E-1B7E-4DA3-AB48-31A245A78901}" type="pres">
      <dgm:prSet presAssocID="{50936903-6962-452C-81BC-FC0DF4D476B4}" presName="sibTrans" presStyleCnt="0"/>
      <dgm:spPr/>
    </dgm:pt>
    <dgm:pt modelId="{2A880D6B-CAD7-4F09-97A3-E8ADB6A7CCBE}" type="pres">
      <dgm:prSet presAssocID="{96E75DEC-3B56-4C12-BFF8-DB84719E7BDB}" presName="compNode" presStyleCnt="0"/>
      <dgm:spPr/>
    </dgm:pt>
    <dgm:pt modelId="{36FEA4EF-4222-4B8A-8B54-E15955B268B8}" type="pres">
      <dgm:prSet presAssocID="{96E75DEC-3B56-4C12-BFF8-DB84719E7BDB}" presName="bgRect" presStyleLbl="bgShp" presStyleIdx="5" presStyleCnt="6"/>
      <dgm:spPr>
        <a:solidFill>
          <a:srgbClr val="8C1D82"/>
        </a:solidFill>
      </dgm:spPr>
    </dgm:pt>
    <dgm:pt modelId="{9151C18F-D846-44A5-8016-1B8FC8FC23A4}" type="pres">
      <dgm:prSet presAssocID="{96E75DEC-3B56-4C12-BFF8-DB84719E7BDB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277C7CEA-C624-481E-A027-34E73371A1F7}" type="pres">
      <dgm:prSet presAssocID="{96E75DEC-3B56-4C12-BFF8-DB84719E7BDB}" presName="spaceRect" presStyleCnt="0"/>
      <dgm:spPr/>
    </dgm:pt>
    <dgm:pt modelId="{EBAFF25B-A587-4CFA-8B41-2A6AA9E340F1}" type="pres">
      <dgm:prSet presAssocID="{96E75DEC-3B56-4C12-BFF8-DB84719E7BDB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058C3DB-56B0-495F-A3C9-57707BBF02D0}" type="presOf" srcId="{2221164B-34A5-4BCB-BA6C-19D37814308E}" destId="{2B9E0A3D-07AF-4394-9419-66274BADBE75}" srcOrd="0" destOrd="0" presId="urn:microsoft.com/office/officeart/2018/2/layout/IconVerticalSolidList"/>
    <dgm:cxn modelId="{3F6CFD81-D138-4782-A594-17ABE1AA4DED}" type="presOf" srcId="{41433A03-48A2-4B6E-8B20-E0393721E8DF}" destId="{2C83666E-BB7E-401E-ACBD-C077B002D550}" srcOrd="0" destOrd="0" presId="urn:microsoft.com/office/officeart/2018/2/layout/IconVerticalSolidList"/>
    <dgm:cxn modelId="{AFA98C57-87BF-4FFD-9C55-828C2078BB4F}" srcId="{2221164B-34A5-4BCB-BA6C-19D37814308E}" destId="{41433A03-48A2-4B6E-8B20-E0393721E8DF}" srcOrd="0" destOrd="0" parTransId="{FF095066-88D8-45D0-968C-4996242BD89D}" sibTransId="{0C0087E9-03F9-435C-9882-CF74CFD9DC9B}"/>
    <dgm:cxn modelId="{D7A77F2B-E9A5-4713-A68D-0EEE99D3C4E2}" type="presOf" srcId="{F02AE3DB-9F26-48E5-861B-ED3623C2D892}" destId="{11D63EF7-F6DC-460F-A997-7A771CFD7A89}" srcOrd="0" destOrd="0" presId="urn:microsoft.com/office/officeart/2018/2/layout/IconVerticalSolidList"/>
    <dgm:cxn modelId="{BF0DDA74-F1AD-43C6-91A8-D397140A2658}" type="presOf" srcId="{93FD10D2-8F58-408A-88F2-20A7E77B0AD6}" destId="{06A5A2EB-E2D8-4E16-A0A2-C0F148A3473A}" srcOrd="0" destOrd="0" presId="urn:microsoft.com/office/officeart/2018/2/layout/IconVerticalSolidList"/>
    <dgm:cxn modelId="{36ACEAE4-051A-4A18-AB60-AA1D1B366346}" srcId="{2221164B-34A5-4BCB-BA6C-19D37814308E}" destId="{6A564491-E983-4299-9DD7-C90C1B965A21}" srcOrd="3" destOrd="0" parTransId="{2FE14BBD-D084-41C5-A293-08ED8C728088}" sibTransId="{3C0E8066-FA6C-4177-B180-08243A7BE43D}"/>
    <dgm:cxn modelId="{B63BAC00-DB63-4569-8247-36608A10AF28}" type="presOf" srcId="{FBF8B4E5-EA8F-42A0-88D4-8449168C381D}" destId="{8529FF3F-08FB-47C9-A49B-FD3E650AA8A1}" srcOrd="0" destOrd="0" presId="urn:microsoft.com/office/officeart/2018/2/layout/IconVerticalSolidList"/>
    <dgm:cxn modelId="{C6A3ABE6-2CB5-4F58-BA8F-57EA7F9A6FCD}" srcId="{2221164B-34A5-4BCB-BA6C-19D37814308E}" destId="{96E75DEC-3B56-4C12-BFF8-DB84719E7BDB}" srcOrd="5" destOrd="0" parTransId="{ADE293C5-0F53-44BF-9CAF-C65FE1BA3EEC}" sibTransId="{EAD67B17-533B-4FA5-AED2-405D6BE38AE0}"/>
    <dgm:cxn modelId="{3A6924CD-3A68-40D6-8DA2-A1A2A35A0CF3}" srcId="{2221164B-34A5-4BCB-BA6C-19D37814308E}" destId="{FBF8B4E5-EA8F-42A0-88D4-8449168C381D}" srcOrd="1" destOrd="0" parTransId="{FB0F829A-38DA-4BD3-ADFD-03D828B51A7C}" sibTransId="{7535C5F7-0906-40B1-99A3-A57927E91278}"/>
    <dgm:cxn modelId="{6C95E3FF-4D22-49F0-AD7D-3C963B27D51C}" type="presOf" srcId="{6A564491-E983-4299-9DD7-C90C1B965A21}" destId="{93852F8A-F56A-4570-9223-438AEA714230}" srcOrd="0" destOrd="0" presId="urn:microsoft.com/office/officeart/2018/2/layout/IconVerticalSolidList"/>
    <dgm:cxn modelId="{50AC0BA4-8895-4AB3-8D0B-F131A88DE418}" type="presOf" srcId="{96E75DEC-3B56-4C12-BFF8-DB84719E7BDB}" destId="{EBAFF25B-A587-4CFA-8B41-2A6AA9E340F1}" srcOrd="0" destOrd="0" presId="urn:microsoft.com/office/officeart/2018/2/layout/IconVerticalSolidList"/>
    <dgm:cxn modelId="{767F806C-2DEA-4BE6-BBB2-B0D70A66B261}" srcId="{2221164B-34A5-4BCB-BA6C-19D37814308E}" destId="{F02AE3DB-9F26-48E5-861B-ED3623C2D892}" srcOrd="4" destOrd="0" parTransId="{20F04CBB-B6FC-4C61-96C3-71A9D8AD5EEA}" sibTransId="{50936903-6962-452C-81BC-FC0DF4D476B4}"/>
    <dgm:cxn modelId="{10276FD0-0E57-4A89-A725-85A9D1F82FA9}" srcId="{2221164B-34A5-4BCB-BA6C-19D37814308E}" destId="{93FD10D2-8F58-408A-88F2-20A7E77B0AD6}" srcOrd="2" destOrd="0" parTransId="{FC8819DC-821D-496F-8A0B-323902C7587A}" sibTransId="{CDFB1308-582A-41E6-9338-4D6F6DE13B34}"/>
    <dgm:cxn modelId="{64A567DE-194D-4A7A-9B7E-0FC306CA983C}" type="presParOf" srcId="{2B9E0A3D-07AF-4394-9419-66274BADBE75}" destId="{16B2088A-7B12-4765-9F37-AB9FD5443F5C}" srcOrd="0" destOrd="0" presId="urn:microsoft.com/office/officeart/2018/2/layout/IconVerticalSolidList"/>
    <dgm:cxn modelId="{5E8C13B8-E734-4F16-9E12-650917F7C76A}" type="presParOf" srcId="{16B2088A-7B12-4765-9F37-AB9FD5443F5C}" destId="{AD04C2B0-0DA5-4F8B-A7A2-3ED372646FA3}" srcOrd="0" destOrd="0" presId="urn:microsoft.com/office/officeart/2018/2/layout/IconVerticalSolidList"/>
    <dgm:cxn modelId="{6F911289-83A4-4305-A817-5E5931089EF5}" type="presParOf" srcId="{16B2088A-7B12-4765-9F37-AB9FD5443F5C}" destId="{7F6B372F-492E-4633-B574-28598B8E41AA}" srcOrd="1" destOrd="0" presId="urn:microsoft.com/office/officeart/2018/2/layout/IconVerticalSolidList"/>
    <dgm:cxn modelId="{148E32CB-C55C-42DD-9E06-97800EF1D849}" type="presParOf" srcId="{16B2088A-7B12-4765-9F37-AB9FD5443F5C}" destId="{63C7A96B-7FB1-4417-97BE-4BC1C93DB1D7}" srcOrd="2" destOrd="0" presId="urn:microsoft.com/office/officeart/2018/2/layout/IconVerticalSolidList"/>
    <dgm:cxn modelId="{31DBB6CF-E6A2-490C-A401-E350C66B5FD9}" type="presParOf" srcId="{16B2088A-7B12-4765-9F37-AB9FD5443F5C}" destId="{2C83666E-BB7E-401E-ACBD-C077B002D550}" srcOrd="3" destOrd="0" presId="urn:microsoft.com/office/officeart/2018/2/layout/IconVerticalSolidList"/>
    <dgm:cxn modelId="{550B14E3-9CF6-4C64-958F-AEA682358C5B}" type="presParOf" srcId="{2B9E0A3D-07AF-4394-9419-66274BADBE75}" destId="{6DA78E89-9F9F-42E3-A68B-541D9C6FC589}" srcOrd="1" destOrd="0" presId="urn:microsoft.com/office/officeart/2018/2/layout/IconVerticalSolidList"/>
    <dgm:cxn modelId="{357C0DEE-5DE1-423C-A24F-9602D0B68BCC}" type="presParOf" srcId="{2B9E0A3D-07AF-4394-9419-66274BADBE75}" destId="{A649176E-7E92-4EAC-84F8-6C9C153254AD}" srcOrd="2" destOrd="0" presId="urn:microsoft.com/office/officeart/2018/2/layout/IconVerticalSolidList"/>
    <dgm:cxn modelId="{104BD6C2-59BD-4000-9416-8843702B9000}" type="presParOf" srcId="{A649176E-7E92-4EAC-84F8-6C9C153254AD}" destId="{FAB97527-FC12-4ED0-8009-C6FAC74A7A00}" srcOrd="0" destOrd="0" presId="urn:microsoft.com/office/officeart/2018/2/layout/IconVerticalSolidList"/>
    <dgm:cxn modelId="{1618E504-5769-4E2C-8606-BDAD7FC24EAF}" type="presParOf" srcId="{A649176E-7E92-4EAC-84F8-6C9C153254AD}" destId="{4ECD94BE-3927-436E-B7C3-9F9119E6BA7E}" srcOrd="1" destOrd="0" presId="urn:microsoft.com/office/officeart/2018/2/layout/IconVerticalSolidList"/>
    <dgm:cxn modelId="{AA7D6B05-209F-4429-97ED-40D2F51FFB85}" type="presParOf" srcId="{A649176E-7E92-4EAC-84F8-6C9C153254AD}" destId="{ACC5CB3C-B04A-461F-80D7-4A92A5E8AA69}" srcOrd="2" destOrd="0" presId="urn:microsoft.com/office/officeart/2018/2/layout/IconVerticalSolidList"/>
    <dgm:cxn modelId="{27E2C335-E599-48C2-9457-F22018E33979}" type="presParOf" srcId="{A649176E-7E92-4EAC-84F8-6C9C153254AD}" destId="{8529FF3F-08FB-47C9-A49B-FD3E650AA8A1}" srcOrd="3" destOrd="0" presId="urn:microsoft.com/office/officeart/2018/2/layout/IconVerticalSolidList"/>
    <dgm:cxn modelId="{77ECB057-30B1-4017-A9ED-79CE5CEA1ECF}" type="presParOf" srcId="{2B9E0A3D-07AF-4394-9419-66274BADBE75}" destId="{28C05E5F-48D9-4A3A-9933-A05640F15C1C}" srcOrd="3" destOrd="0" presId="urn:microsoft.com/office/officeart/2018/2/layout/IconVerticalSolidList"/>
    <dgm:cxn modelId="{C30F4AE5-BDF2-4D3C-A686-45178B3E22CA}" type="presParOf" srcId="{2B9E0A3D-07AF-4394-9419-66274BADBE75}" destId="{713C6DFC-81BF-4BE0-8B51-8F20E7985407}" srcOrd="4" destOrd="0" presId="urn:microsoft.com/office/officeart/2018/2/layout/IconVerticalSolidList"/>
    <dgm:cxn modelId="{43CA0549-D21F-4A8A-B16B-46FE9728187C}" type="presParOf" srcId="{713C6DFC-81BF-4BE0-8B51-8F20E7985407}" destId="{7E2A88FC-785A-42DB-AAC8-58FA755C9198}" srcOrd="0" destOrd="0" presId="urn:microsoft.com/office/officeart/2018/2/layout/IconVerticalSolidList"/>
    <dgm:cxn modelId="{DF7FBBA8-AEA0-4F5C-A542-06963E1D6E35}" type="presParOf" srcId="{713C6DFC-81BF-4BE0-8B51-8F20E7985407}" destId="{F3C8DC23-C3B2-4236-8F81-CA16910DB509}" srcOrd="1" destOrd="0" presId="urn:microsoft.com/office/officeart/2018/2/layout/IconVerticalSolidList"/>
    <dgm:cxn modelId="{B03CC95C-F58F-4BDD-AB6D-CBDFF52C8B1A}" type="presParOf" srcId="{713C6DFC-81BF-4BE0-8B51-8F20E7985407}" destId="{2CA4F910-7917-4173-A960-28EAA0EF7FEE}" srcOrd="2" destOrd="0" presId="urn:microsoft.com/office/officeart/2018/2/layout/IconVerticalSolidList"/>
    <dgm:cxn modelId="{22C099C9-E96F-4E04-B643-DB25A5E18337}" type="presParOf" srcId="{713C6DFC-81BF-4BE0-8B51-8F20E7985407}" destId="{06A5A2EB-E2D8-4E16-A0A2-C0F148A3473A}" srcOrd="3" destOrd="0" presId="urn:microsoft.com/office/officeart/2018/2/layout/IconVerticalSolidList"/>
    <dgm:cxn modelId="{87872C65-281D-4D45-B00B-F2DCC98F2E39}" type="presParOf" srcId="{2B9E0A3D-07AF-4394-9419-66274BADBE75}" destId="{69C4A045-12FA-4505-973C-7EDB6479803E}" srcOrd="5" destOrd="0" presId="urn:microsoft.com/office/officeart/2018/2/layout/IconVerticalSolidList"/>
    <dgm:cxn modelId="{000DE967-A497-4FC4-9E31-46705AA4ED8B}" type="presParOf" srcId="{2B9E0A3D-07AF-4394-9419-66274BADBE75}" destId="{87CF3E41-17C6-4972-B34B-923B9BBB7E6F}" srcOrd="6" destOrd="0" presId="urn:microsoft.com/office/officeart/2018/2/layout/IconVerticalSolidList"/>
    <dgm:cxn modelId="{876F8174-B148-4116-A622-3CCBB11BFA6A}" type="presParOf" srcId="{87CF3E41-17C6-4972-B34B-923B9BBB7E6F}" destId="{B6FDA752-0D42-41BB-8142-99D53F046A56}" srcOrd="0" destOrd="0" presId="urn:microsoft.com/office/officeart/2018/2/layout/IconVerticalSolidList"/>
    <dgm:cxn modelId="{F17002B2-1E90-4586-AE2F-7419C254BF38}" type="presParOf" srcId="{87CF3E41-17C6-4972-B34B-923B9BBB7E6F}" destId="{F2325888-6BDD-4BFE-91DA-43E55658C10A}" srcOrd="1" destOrd="0" presId="urn:microsoft.com/office/officeart/2018/2/layout/IconVerticalSolidList"/>
    <dgm:cxn modelId="{CC6201F0-F86D-4FF1-BBCD-2C0FC980E59B}" type="presParOf" srcId="{87CF3E41-17C6-4972-B34B-923B9BBB7E6F}" destId="{89AB0930-788B-4B8A-94D0-69F9BE6B2768}" srcOrd="2" destOrd="0" presId="urn:microsoft.com/office/officeart/2018/2/layout/IconVerticalSolidList"/>
    <dgm:cxn modelId="{952926E1-DBA7-4208-A86E-816F31B67A0D}" type="presParOf" srcId="{87CF3E41-17C6-4972-B34B-923B9BBB7E6F}" destId="{93852F8A-F56A-4570-9223-438AEA714230}" srcOrd="3" destOrd="0" presId="urn:microsoft.com/office/officeart/2018/2/layout/IconVerticalSolidList"/>
    <dgm:cxn modelId="{60237996-7064-45CD-A05B-A0E8361CA4F9}" type="presParOf" srcId="{2B9E0A3D-07AF-4394-9419-66274BADBE75}" destId="{6CFC6EFE-5B42-4A36-A8F4-62262252E247}" srcOrd="7" destOrd="0" presId="urn:microsoft.com/office/officeart/2018/2/layout/IconVerticalSolidList"/>
    <dgm:cxn modelId="{55A23CED-C7EE-465C-9D45-F61AE4E50D97}" type="presParOf" srcId="{2B9E0A3D-07AF-4394-9419-66274BADBE75}" destId="{030FB4B0-2299-4A93-93A7-FC0BA21B2227}" srcOrd="8" destOrd="0" presId="urn:microsoft.com/office/officeart/2018/2/layout/IconVerticalSolidList"/>
    <dgm:cxn modelId="{A8FBB356-29C2-416A-B583-EF85920D0F25}" type="presParOf" srcId="{030FB4B0-2299-4A93-93A7-FC0BA21B2227}" destId="{4827B081-BF49-438E-8AD7-8933765E3A21}" srcOrd="0" destOrd="0" presId="urn:microsoft.com/office/officeart/2018/2/layout/IconVerticalSolidList"/>
    <dgm:cxn modelId="{1A16F48F-DD00-45B6-8C23-18080D29AEDD}" type="presParOf" srcId="{030FB4B0-2299-4A93-93A7-FC0BA21B2227}" destId="{9BE7AD56-E0CD-4642-875B-A6FEC74D21F5}" srcOrd="1" destOrd="0" presId="urn:microsoft.com/office/officeart/2018/2/layout/IconVerticalSolidList"/>
    <dgm:cxn modelId="{ABD981CB-C2A8-49D1-BC14-51D7AE33A06E}" type="presParOf" srcId="{030FB4B0-2299-4A93-93A7-FC0BA21B2227}" destId="{600B740E-AF56-45CB-A04A-27D5CC9891DA}" srcOrd="2" destOrd="0" presId="urn:microsoft.com/office/officeart/2018/2/layout/IconVerticalSolidList"/>
    <dgm:cxn modelId="{7CC9EC54-49E8-4DAC-9A41-B236E7A9DC2A}" type="presParOf" srcId="{030FB4B0-2299-4A93-93A7-FC0BA21B2227}" destId="{11D63EF7-F6DC-460F-A997-7A771CFD7A89}" srcOrd="3" destOrd="0" presId="urn:microsoft.com/office/officeart/2018/2/layout/IconVerticalSolidList"/>
    <dgm:cxn modelId="{8F30B654-ABFC-447F-9080-007AC0868B08}" type="presParOf" srcId="{2B9E0A3D-07AF-4394-9419-66274BADBE75}" destId="{07349B7E-1B7E-4DA3-AB48-31A245A78901}" srcOrd="9" destOrd="0" presId="urn:microsoft.com/office/officeart/2018/2/layout/IconVerticalSolidList"/>
    <dgm:cxn modelId="{A4BF9A4A-DFA6-431A-907B-AD3900895B91}" type="presParOf" srcId="{2B9E0A3D-07AF-4394-9419-66274BADBE75}" destId="{2A880D6B-CAD7-4F09-97A3-E8ADB6A7CCBE}" srcOrd="10" destOrd="0" presId="urn:microsoft.com/office/officeart/2018/2/layout/IconVerticalSolidList"/>
    <dgm:cxn modelId="{9277923E-F37D-4BAA-9D92-23CEDB60CF63}" type="presParOf" srcId="{2A880D6B-CAD7-4F09-97A3-E8ADB6A7CCBE}" destId="{36FEA4EF-4222-4B8A-8B54-E15955B268B8}" srcOrd="0" destOrd="0" presId="urn:microsoft.com/office/officeart/2018/2/layout/IconVerticalSolidList"/>
    <dgm:cxn modelId="{F30DBF07-BE17-42A4-B0A5-D445C59A1032}" type="presParOf" srcId="{2A880D6B-CAD7-4F09-97A3-E8ADB6A7CCBE}" destId="{9151C18F-D846-44A5-8016-1B8FC8FC23A4}" srcOrd="1" destOrd="0" presId="urn:microsoft.com/office/officeart/2018/2/layout/IconVerticalSolidList"/>
    <dgm:cxn modelId="{A8ACF95D-1E9C-4B2A-9FEA-644DF9B10308}" type="presParOf" srcId="{2A880D6B-CAD7-4F09-97A3-E8ADB6A7CCBE}" destId="{277C7CEA-C624-481E-A027-34E73371A1F7}" srcOrd="2" destOrd="0" presId="urn:microsoft.com/office/officeart/2018/2/layout/IconVerticalSolidList"/>
    <dgm:cxn modelId="{AE55343A-BBCA-4BB8-B2B4-4F2F7AD3A2C8}" type="presParOf" srcId="{2A880D6B-CAD7-4F09-97A3-E8ADB6A7CCBE}" destId="{EBAFF25B-A587-4CFA-8B41-2A6AA9E340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4C2B0-0DA5-4F8B-A7A2-3ED372646FA3}">
      <dsp:nvSpPr>
        <dsp:cNvPr id="0" name=""/>
        <dsp:cNvSpPr/>
      </dsp:nvSpPr>
      <dsp:spPr>
        <a:xfrm>
          <a:off x="0" y="1427"/>
          <a:ext cx="4885203" cy="608443"/>
        </a:xfrm>
        <a:prstGeom prst="roundRect">
          <a:avLst>
            <a:gd name="adj" fmla="val 10000"/>
          </a:avLst>
        </a:prstGeom>
        <a:solidFill>
          <a:srgbClr val="7C6EB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B372F-492E-4633-B574-28598B8E41AA}">
      <dsp:nvSpPr>
        <dsp:cNvPr id="0" name=""/>
        <dsp:cNvSpPr/>
      </dsp:nvSpPr>
      <dsp:spPr>
        <a:xfrm>
          <a:off x="184054" y="138327"/>
          <a:ext cx="334643" cy="334643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3666E-BB7E-401E-ACBD-C077B002D550}">
      <dsp:nvSpPr>
        <dsp:cNvPr id="0" name=""/>
        <dsp:cNvSpPr/>
      </dsp:nvSpPr>
      <dsp:spPr>
        <a:xfrm>
          <a:off x="702752" y="1427"/>
          <a:ext cx="4182450" cy="608443"/>
        </a:xfrm>
        <a:prstGeom prst="rect">
          <a:avLst/>
        </a:prstGeom>
        <a:solidFill>
          <a:srgbClr val="7C6EB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Segoe UI" panose="020B0502040204020203" pitchFamily="34" charset="0"/>
              <a:cs typeface="Segoe UI" panose="020B0502040204020203" pitchFamily="34" charset="0"/>
            </a:rPr>
            <a:t>5 core questions – 4 from perception surveys and 1 from transactional surveys</a:t>
          </a:r>
          <a:endParaRPr lang="en-U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02752" y="1427"/>
        <a:ext cx="4182450" cy="608443"/>
      </dsp:txXfrm>
    </dsp:sp>
    <dsp:sp modelId="{FAB97527-FC12-4ED0-8009-C6FAC74A7A00}">
      <dsp:nvSpPr>
        <dsp:cNvPr id="0" name=""/>
        <dsp:cNvSpPr/>
      </dsp:nvSpPr>
      <dsp:spPr>
        <a:xfrm>
          <a:off x="0" y="761982"/>
          <a:ext cx="4885203" cy="608443"/>
        </a:xfrm>
        <a:prstGeom prst="roundRect">
          <a:avLst>
            <a:gd name="adj" fmla="val 10000"/>
          </a:avLst>
        </a:prstGeom>
        <a:solidFill>
          <a:srgbClr val="D0D0D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D94BE-3927-436E-B7C3-9F9119E6BA7E}">
      <dsp:nvSpPr>
        <dsp:cNvPr id="0" name=""/>
        <dsp:cNvSpPr/>
      </dsp:nvSpPr>
      <dsp:spPr>
        <a:xfrm>
          <a:off x="184054" y="898881"/>
          <a:ext cx="334643" cy="334643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9FF3F-08FB-47C9-A49B-FD3E650AA8A1}">
      <dsp:nvSpPr>
        <dsp:cNvPr id="0" name=""/>
        <dsp:cNvSpPr/>
      </dsp:nvSpPr>
      <dsp:spPr>
        <a:xfrm>
          <a:off x="702752" y="761982"/>
          <a:ext cx="4182450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Segoe UI" panose="020B0502040204020203" pitchFamily="34" charset="0"/>
              <a:cs typeface="Segoe UI" panose="020B0502040204020203" pitchFamily="34" charset="0"/>
            </a:rPr>
            <a:t>A library of recommended and optional questions</a:t>
          </a:r>
          <a:endParaRPr lang="en-U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02752" y="761982"/>
        <a:ext cx="4182450" cy="608443"/>
      </dsp:txXfrm>
    </dsp:sp>
    <dsp:sp modelId="{7E2A88FC-785A-42DB-AAC8-58FA755C9198}">
      <dsp:nvSpPr>
        <dsp:cNvPr id="0" name=""/>
        <dsp:cNvSpPr/>
      </dsp:nvSpPr>
      <dsp:spPr>
        <a:xfrm>
          <a:off x="0" y="1522536"/>
          <a:ext cx="4885203" cy="608443"/>
        </a:xfrm>
        <a:prstGeom prst="roundRect">
          <a:avLst>
            <a:gd name="adj" fmla="val 10000"/>
          </a:avLst>
        </a:prstGeom>
        <a:solidFill>
          <a:srgbClr val="00ADB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8DC23-C3B2-4236-8F81-CA16910DB509}">
      <dsp:nvSpPr>
        <dsp:cNvPr id="0" name=""/>
        <dsp:cNvSpPr/>
      </dsp:nvSpPr>
      <dsp:spPr>
        <a:xfrm>
          <a:off x="184054" y="1659435"/>
          <a:ext cx="334643" cy="334643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5A2EB-E2D8-4E16-A0A2-C0F148A3473A}">
      <dsp:nvSpPr>
        <dsp:cNvPr id="0" name=""/>
        <dsp:cNvSpPr/>
      </dsp:nvSpPr>
      <dsp:spPr>
        <a:xfrm>
          <a:off x="702752" y="1522536"/>
          <a:ext cx="4182450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Segoe UI" panose="020B0502040204020203" pitchFamily="34" charset="0"/>
              <a:cs typeface="Segoe UI" panose="020B0502040204020203" pitchFamily="34" charset="0"/>
            </a:rPr>
            <a:t>Flexibility to collect responses via a range of methods – but understand the impact this can have</a:t>
          </a:r>
          <a:endParaRPr lang="en-U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02752" y="1522536"/>
        <a:ext cx="4182450" cy="608443"/>
      </dsp:txXfrm>
    </dsp:sp>
    <dsp:sp modelId="{B6FDA752-0D42-41BB-8142-99D53F046A56}">
      <dsp:nvSpPr>
        <dsp:cNvPr id="0" name=""/>
        <dsp:cNvSpPr/>
      </dsp:nvSpPr>
      <dsp:spPr>
        <a:xfrm>
          <a:off x="0" y="2283090"/>
          <a:ext cx="4885203" cy="608443"/>
        </a:xfrm>
        <a:prstGeom prst="roundRect">
          <a:avLst>
            <a:gd name="adj" fmla="val 10000"/>
          </a:avLst>
        </a:prstGeom>
        <a:solidFill>
          <a:srgbClr val="EC619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25888-6BDD-4BFE-91DA-43E55658C10A}">
      <dsp:nvSpPr>
        <dsp:cNvPr id="0" name=""/>
        <dsp:cNvSpPr/>
      </dsp:nvSpPr>
      <dsp:spPr>
        <a:xfrm>
          <a:off x="184054" y="2419990"/>
          <a:ext cx="334643" cy="334643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52F8A-F56A-4570-9223-438AEA714230}">
      <dsp:nvSpPr>
        <dsp:cNvPr id="0" name=""/>
        <dsp:cNvSpPr/>
      </dsp:nvSpPr>
      <dsp:spPr>
        <a:xfrm>
          <a:off x="702752" y="2283090"/>
          <a:ext cx="4182450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Segoe UI" panose="020B0502040204020203" pitchFamily="34" charset="0"/>
              <a:cs typeface="Segoe UI" panose="020B0502040204020203" pitchFamily="34" charset="0"/>
            </a:rPr>
            <a:t>A consistent five or ten point response scale</a:t>
          </a:r>
          <a:endParaRPr lang="en-U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02752" y="2283090"/>
        <a:ext cx="4182450" cy="608443"/>
      </dsp:txXfrm>
    </dsp:sp>
    <dsp:sp modelId="{4827B081-BF49-438E-8AD7-8933765E3A21}">
      <dsp:nvSpPr>
        <dsp:cNvPr id="0" name=""/>
        <dsp:cNvSpPr/>
      </dsp:nvSpPr>
      <dsp:spPr>
        <a:xfrm>
          <a:off x="0" y="3043644"/>
          <a:ext cx="4885203" cy="608443"/>
        </a:xfrm>
        <a:prstGeom prst="roundRect">
          <a:avLst>
            <a:gd name="adj" fmla="val 10000"/>
          </a:avLst>
        </a:prstGeom>
        <a:solidFill>
          <a:srgbClr val="0080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7AD56-E0CD-4642-875B-A6FEC74D21F5}">
      <dsp:nvSpPr>
        <dsp:cNvPr id="0" name=""/>
        <dsp:cNvSpPr/>
      </dsp:nvSpPr>
      <dsp:spPr>
        <a:xfrm>
          <a:off x="184054" y="3180544"/>
          <a:ext cx="334643" cy="334643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63EF7-F6DC-460F-A997-7A771CFD7A89}">
      <dsp:nvSpPr>
        <dsp:cNvPr id="0" name=""/>
        <dsp:cNvSpPr/>
      </dsp:nvSpPr>
      <dsp:spPr>
        <a:xfrm>
          <a:off x="702752" y="3043644"/>
          <a:ext cx="4182450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Segoe UI" panose="020B0502040204020203" pitchFamily="34" charset="0"/>
              <a:cs typeface="Segoe UI" panose="020B0502040204020203" pitchFamily="34" charset="0"/>
            </a:rPr>
            <a:t>Response options broadened to include emojis and star ratings</a:t>
          </a:r>
          <a:endParaRPr lang="en-U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02752" y="3043644"/>
        <a:ext cx="4182450" cy="608443"/>
      </dsp:txXfrm>
    </dsp:sp>
    <dsp:sp modelId="{36FEA4EF-4222-4B8A-8B54-E15955B268B8}">
      <dsp:nvSpPr>
        <dsp:cNvPr id="0" name=""/>
        <dsp:cNvSpPr/>
      </dsp:nvSpPr>
      <dsp:spPr>
        <a:xfrm>
          <a:off x="0" y="3804198"/>
          <a:ext cx="4885203" cy="608443"/>
        </a:xfrm>
        <a:prstGeom prst="roundRect">
          <a:avLst>
            <a:gd name="adj" fmla="val 10000"/>
          </a:avLst>
        </a:prstGeom>
        <a:solidFill>
          <a:srgbClr val="8C1D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1C18F-D846-44A5-8016-1B8FC8FC23A4}">
      <dsp:nvSpPr>
        <dsp:cNvPr id="0" name=""/>
        <dsp:cNvSpPr/>
      </dsp:nvSpPr>
      <dsp:spPr>
        <a:xfrm>
          <a:off x="184054" y="3941098"/>
          <a:ext cx="334643" cy="334643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FF25B-A587-4CFA-8B41-2A6AA9E340F1}">
      <dsp:nvSpPr>
        <dsp:cNvPr id="0" name=""/>
        <dsp:cNvSpPr/>
      </dsp:nvSpPr>
      <dsp:spPr>
        <a:xfrm>
          <a:off x="702752" y="3804198"/>
          <a:ext cx="4182450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Segoe UI" panose="020B0502040204020203" pitchFamily="34" charset="0"/>
              <a:cs typeface="Segoe UI" panose="020B0502040204020203" pitchFamily="34" charset="0"/>
            </a:rPr>
            <a:t>A new STAR rating</a:t>
          </a:r>
          <a:endParaRPr lang="en-U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02752" y="3804198"/>
        <a:ext cx="4182450" cy="608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EF7B4-0E6A-40B3-AD4C-11C85EB345A9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C2CE2-DFD0-468B-82BA-6F3BE7FA84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17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Denise</a:t>
            </a:r>
            <a:r>
              <a:rPr lang="en-US" baseline="0" dirty="0" smtClean="0"/>
              <a:t> Raine and Acuity</a:t>
            </a:r>
            <a:endParaRPr lang="en-US" dirty="0" smtClean="0"/>
          </a:p>
          <a:p>
            <a:r>
              <a:rPr lang="en-US" dirty="0" smtClean="0"/>
              <a:t>Explain timings for session</a:t>
            </a:r>
            <a:r>
              <a:rPr lang="en-US" baseline="0" dirty="0" smtClean="0"/>
              <a:t> &amp; will stop every few slides and open up for Questions</a:t>
            </a:r>
          </a:p>
          <a:p>
            <a:r>
              <a:rPr lang="en-US" baseline="0" dirty="0" smtClean="0"/>
              <a:t>Happy to take odd questions as we go along – see how it goes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2CE2-DFD0-468B-82BA-6F3BE7FA846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098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landlord (actually a Local Authority) – Perception survey, census survey, suffered from low response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Postal results were weighted by area and age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 difference = 14.3%  Range between 10% and 17% lower for online results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 to explain by saying a higher percentage of younger residents responded online than postal, which is true – however when you look at the difference online vs postal by age group – all age groups are less satisfied.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B5A3-A437-4264-AC79-026CC289F9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694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Concept supported by 86% of landlords – viewed as an intelligent alternative to league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Supported by residents during consultation as easy to understand and trustworthy if provided by an external organisation (ie. HouseMark)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However, landlords keen to understand the data science behind it, and what satisfaction levels they would need to hit to achieve 5 stars.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Initial variables analysis has been carried out and is available on HouseMark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However, further analysis is required to support the methodology.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information on Star ratings will be available </a:t>
            </a:r>
            <a:r>
              <a:rPr lang="en-GB"/>
              <a:t>in </a:t>
            </a:r>
            <a:r>
              <a:rPr lang="en-GB" dirty="0"/>
              <a:t>the</a:t>
            </a:r>
            <a:r>
              <a:rPr lang="en-GB"/>
              <a:t> </a:t>
            </a:r>
            <a:r>
              <a:rPr lang="en-GB" dirty="0"/>
              <a:t>autumn </a:t>
            </a:r>
            <a:r>
              <a:rPr lang="en-GB"/>
              <a:t>(September)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 ratings will be provided by HouseMark on request, but participating landlords will be provided with the full rationale for how they </a:t>
            </a:r>
            <a:r>
              <a:rPr lang="en-GB"/>
              <a:t>were scored.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Quartiles </a:t>
            </a:r>
            <a:r>
              <a:rPr lang="en-US" dirty="0"/>
              <a:t>– by nature someone has to be in the bottom 25</a:t>
            </a:r>
            <a:r>
              <a:rPr lang="en-US"/>
              <a:t>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36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2CE2-DFD0-468B-82BA-6F3BE7FA846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187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results from trackers yet – just</a:t>
            </a:r>
            <a:r>
              <a:rPr lang="en-US" baseline="0" dirty="0" smtClean="0"/>
              <a:t> starting to come in as not updated questions until Q1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2CE2-DFD0-468B-82BA-6F3BE7FA846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6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2CE2-DFD0-468B-82BA-6F3BE7FA846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22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talking</a:t>
            </a:r>
            <a:r>
              <a:rPr lang="en-US" baseline="0" dirty="0" smtClean="0"/>
              <a:t> about large surveys, more quantitative than qualitative 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2CE2-DFD0-468B-82BA-6F3BE7FA846B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902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2CE2-DFD0-468B-82BA-6F3BE7FA846B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097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B5A3-A437-4264-AC79-026CC289F95B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09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Background and aims of the STAR review</a:t>
            </a:r>
          </a:p>
          <a:p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GB" sz="165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Exists </a:t>
            </a: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since 2011 but participation declining due to new practices </a:t>
            </a:r>
            <a:r>
              <a:rPr lang="en-GB" sz="165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technologies</a:t>
            </a: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GB" sz="165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Need </a:t>
            </a: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 a review of methodology for collecting resident satisfaction in a consistent </a:t>
            </a:r>
            <a:r>
              <a:rPr lang="en-GB" sz="165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way</a:t>
            </a: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Satisfaction back on the regulatory agenda, with the possibility of new metrics in England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STAR Review seeks to modernise the framework to ensure it: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85800" lvl="1" indent="-342900" defTabSz="685800"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Focusses on what matters to residents</a:t>
            </a:r>
          </a:p>
          <a:p>
            <a:pPr marL="685800" lvl="1" indent="-342900" defTabSz="685800">
              <a:buFont typeface="Arial" panose="020B0604020202020204" pitchFamily="34" charset="0"/>
              <a:buChar char="•"/>
              <a:defRPr/>
            </a:pPr>
            <a:endParaRPr lang="en-GB" sz="13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85800" lvl="1" indent="-342900" defTabSz="685800"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Gives landlords the intelligence they need to drive improvements</a:t>
            </a:r>
          </a:p>
          <a:p>
            <a:pPr marL="685800" lvl="1" indent="-342900" defTabSz="685800">
              <a:buFont typeface="Arial" panose="020B0604020202020204" pitchFamily="34" charset="0"/>
              <a:buChar char="•"/>
              <a:defRPr/>
            </a:pPr>
            <a:endParaRPr lang="en-GB" sz="13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85800" lvl="1" indent="-342900" defTabSz="685800"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Enables comparisons and builds trust in the figures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2CE2-DFD0-468B-82BA-6F3BE7FA846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98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Consultation</a:t>
            </a:r>
            <a:r>
              <a:rPr lang="en-GB" sz="180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18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summary – Almost 12 months, 13,000 tenants and 300 organisations contributed to the review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36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50" dirty="0" smtClean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Key features of the new framework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650" dirty="0" smtClean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questions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650" dirty="0" smtClean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Response scales and response options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650" dirty="0" smtClean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Collection method, other variables and a new STAR rating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63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</a:t>
            </a:r>
            <a:r>
              <a:rPr lang="en-US"/>
              <a:t> </a:t>
            </a:r>
            <a:r>
              <a:rPr lang="en-US" dirty="0"/>
              <a:t>new questions (explain the rationale behind them)</a:t>
            </a:r>
          </a:p>
          <a:p>
            <a:endParaRPr lang="en-US" dirty="0"/>
          </a:p>
          <a:p>
            <a:r>
              <a:rPr lang="en-US"/>
              <a:t>One </a:t>
            </a:r>
            <a:r>
              <a:rPr lang="en-US" dirty="0"/>
              <a:t>new source (explain why moved to transactional)</a:t>
            </a:r>
          </a:p>
          <a:p>
            <a:endParaRPr lang="en-US" dirty="0"/>
          </a:p>
          <a:p>
            <a:r>
              <a:rPr lang="en-US"/>
              <a:t>4 </a:t>
            </a:r>
            <a:r>
              <a:rPr lang="en-US" dirty="0"/>
              <a:t>/ 5 questions demoted to recommended (VFM of rent and service charge, listens to views and neighbourhood) – explain why demoted</a:t>
            </a:r>
          </a:p>
          <a:p>
            <a:pPr marL="171450" indent="-171450">
              <a:buFontTx/>
              <a:buChar char="-"/>
            </a:pPr>
            <a:r>
              <a:rPr lang="en-US"/>
              <a:t>Had </a:t>
            </a:r>
            <a:r>
              <a:rPr lang="en-US" dirty="0"/>
              <a:t>to drop some</a:t>
            </a:r>
          </a:p>
          <a:p>
            <a:pPr marL="171450" indent="-171450">
              <a:buFontTx/>
              <a:buChar char="-"/>
            </a:pPr>
            <a:r>
              <a:rPr lang="en-US"/>
              <a:t>Shown </a:t>
            </a:r>
            <a:r>
              <a:rPr lang="en-US" dirty="0"/>
              <a:t>to have less impact on overall score</a:t>
            </a:r>
          </a:p>
          <a:p>
            <a:pPr marL="171450" indent="-171450">
              <a:buFontTx/>
              <a:buChar char="-"/>
            </a:pPr>
            <a:r>
              <a:rPr lang="en-US"/>
              <a:t>Listens </a:t>
            </a:r>
            <a:r>
              <a:rPr lang="en-US" dirty="0"/>
              <a:t>– replaced in a way by easy to deal with</a:t>
            </a:r>
          </a:p>
          <a:p>
            <a:pPr marL="171450" indent="-171450">
              <a:buFontTx/>
              <a:buChar char="-"/>
            </a:pPr>
            <a:r>
              <a:rPr lang="en-US"/>
              <a:t>Neighbourhood </a:t>
            </a:r>
            <a:r>
              <a:rPr lang="en-US" dirty="0"/>
              <a:t>– important for regulator but not for all landlords</a:t>
            </a:r>
          </a:p>
          <a:p>
            <a:pPr marL="171450" indent="-171450">
              <a:buFontTx/>
              <a:buChar char="-"/>
            </a:pPr>
            <a:r>
              <a:rPr lang="en-US"/>
              <a:t>Not </a:t>
            </a:r>
            <a:r>
              <a:rPr lang="en-US" dirty="0"/>
              <a:t>as popular with landlords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/>
              <a:t>Also </a:t>
            </a:r>
            <a:r>
              <a:rPr lang="en-US" dirty="0"/>
              <a:t>have </a:t>
            </a:r>
          </a:p>
          <a:p>
            <a:pPr marL="171450" indent="-171450">
              <a:buFontTx/>
              <a:buChar char="-"/>
            </a:pPr>
            <a:r>
              <a:rPr lang="en-US"/>
              <a:t>recommended </a:t>
            </a:r>
            <a:r>
              <a:rPr lang="en-US" dirty="0"/>
              <a:t>questions (7 for perception and 8 for transaction surveys)</a:t>
            </a:r>
          </a:p>
          <a:p>
            <a:r>
              <a:rPr lang="en-US"/>
              <a:t>Optional </a:t>
            </a:r>
            <a:r>
              <a:rPr lang="en-US" dirty="0"/>
              <a:t>questions in library</a:t>
            </a:r>
            <a:r>
              <a:rPr lang="en-US"/>
              <a:t>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2CE2-DFD0-468B-82BA-6F3BE7FA846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7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Included</a:t>
            </a:r>
            <a:r>
              <a:rPr lang="en-US"/>
              <a:t> </a:t>
            </a:r>
            <a:r>
              <a:rPr lang="en-US" dirty="0"/>
              <a:t>for information – do not plan to go </a:t>
            </a:r>
            <a:r>
              <a:rPr lang="en-US"/>
              <a:t>through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2CE2-DFD0-468B-82BA-6F3BE7FA846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62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Included</a:t>
            </a:r>
            <a:r>
              <a:rPr lang="en-US"/>
              <a:t> </a:t>
            </a:r>
            <a:r>
              <a:rPr lang="en-US" dirty="0"/>
              <a:t>for information – do not plan to go through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2CE2-DFD0-468B-82BA-6F3BE7FA846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405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2CE2-DFD0-468B-82BA-6F3BE7FA846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960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2CE2-DFD0-468B-82BA-6F3BE7FA846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52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222E-0751-4C32-B0FE-A9ABBDE81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96D70-59DD-4854-B41C-23FA31AE2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166F2-D580-4DD9-A8E9-10C7C042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79011-207F-4C54-8709-B3C20574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0C767-9EF8-4EBC-A20B-9D95548A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82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3E18-63CD-4C55-993F-0FD3ED63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E3E18-F1E2-460A-A26C-70C60F988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33DF5-F4F9-49F5-8CB8-628186C3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F621C-8B77-4F94-83AD-98D5E7C8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A688A-D04E-4A3E-9509-097FE41E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46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A48D5-582B-42D9-B2F4-164A44F56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FB6C7-2999-469A-9397-483719AB1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06903-B78C-4CDB-AFCB-C62CE6A9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04172-C4F8-48CD-8DD8-CF58662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3FE50-D6AB-459B-85F8-77CEC872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664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222E-0751-4C32-B0FE-A9ABBDE81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96D70-59DD-4854-B41C-23FA31AE2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166F2-D580-4DD9-A8E9-10C7C042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79011-207F-4C54-8709-B3C20574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0C767-9EF8-4EBC-A20B-9D95548A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026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B921-D7D5-4D16-AE00-B7E719A4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CF370-E58D-4E76-ACE4-D673A636F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AD7C3-E239-4B8C-8AB6-5A7DFD7D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1A577-BF25-4A62-9B5F-1798B2A2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1EDFA-283A-4E6B-8B21-5DB7B65A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017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C6CB-ACAB-428A-9F59-62D22663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21C4E-A890-4321-B412-86D7F53E1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2601B-023D-40DE-B893-816D9882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72EE6-62D1-4A2F-B8C1-47CC1722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03D3-4D63-4AEB-906E-327CEC838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008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E962-DDA7-4C82-8385-29838270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C497F-6213-4AB3-B289-286A222F3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E0297-2E93-4FB6-A847-273798D16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B7F6F-4E91-4A36-B702-AC105A8F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640E3-0770-4F2F-A598-9E6A42ED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E4659-2B1E-4FCD-91D5-0A9EF716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74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F1F3-4805-4070-8767-CDC42E49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1E8AB-A2CE-40D9-B067-FBAC4554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0FB16-24BC-4535-A221-B053A1089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7C261-C71C-4506-B0B4-6244A5924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C54F7A-531C-4221-AB19-FB9EFAACD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87C7B-A507-44E0-84CC-A8746EA9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51B7F-689B-4ACF-B029-D6120B06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A723A-9F0C-43FA-963B-A94F03F3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431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A7E2-D232-4A29-9FD0-63A2DBEC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6C118-C9A2-4267-877F-31F96E67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4E356-B3C9-4E55-AD3B-64A22CED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45D5A-4484-44ED-B6EC-70157811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10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355A7-98B0-40A1-B178-7E30EF9F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0D664-A946-4B51-A050-D0869531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15B8C-FE90-46D2-8605-25E7AC61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191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EF11-A8D2-46B8-9D85-267B6E54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52295-A663-4EC7-81B9-065311887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5D47D-7AA7-4FA8-BCBC-1F3893EDF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562A0-E186-435E-8F9C-E456F142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3E9BA-AB6C-4C1D-9EE0-3EA62E2E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0C412-D0DB-49D1-9005-14A98423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55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B921-D7D5-4D16-AE00-B7E719A4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CF370-E58D-4E76-ACE4-D673A636F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AD7C3-E239-4B8C-8AB6-5A7DFD7D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1A577-BF25-4A62-9B5F-1798B2A2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1EDFA-283A-4E6B-8B21-5DB7B65A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447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DDA8-11F9-4EC4-9ABC-8632D30F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ADB4B-7330-4163-B00F-1C2DD808D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FF4DB-3BC9-4B30-BCE6-8170EA1E2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8878-C9C0-4407-8100-F33AE1AC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BD92B-73D0-4F55-BF6A-DAD1816D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FF770-B93C-43FB-AC72-304F39E2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232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3E18-63CD-4C55-993F-0FD3ED63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E3E18-F1E2-460A-A26C-70C60F988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33DF5-F4F9-49F5-8CB8-628186C3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F621C-8B77-4F94-83AD-98D5E7C8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A688A-D04E-4A3E-9509-097FE41E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86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A48D5-582B-42D9-B2F4-164A44F56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FB6C7-2999-469A-9397-483719AB1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06903-B78C-4CDB-AFCB-C62CE6A9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04172-C4F8-48CD-8DD8-CF58662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3FE50-D6AB-459B-85F8-77CEC872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987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23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C6CB-ACAB-428A-9F59-62D22663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21C4E-A890-4321-B412-86D7F53E1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2601B-023D-40DE-B893-816D9882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72EE6-62D1-4A2F-B8C1-47CC1722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03D3-4D63-4AEB-906E-327CEC838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8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E962-DDA7-4C82-8385-29838270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C497F-6213-4AB3-B289-286A222F3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E0297-2E93-4FB6-A847-273798D16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B7F6F-4E91-4A36-B702-AC105A8F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640E3-0770-4F2F-A598-9E6A42ED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E4659-2B1E-4FCD-91D5-0A9EF716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40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F1F3-4805-4070-8767-CDC42E49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1E8AB-A2CE-40D9-B067-FBAC4554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0FB16-24BC-4535-A221-B053A1089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7C261-C71C-4506-B0B4-6244A5924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C54F7A-531C-4221-AB19-FB9EFAACD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87C7B-A507-44E0-84CC-A8746EA9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51B7F-689B-4ACF-B029-D6120B06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A723A-9F0C-43FA-963B-A94F03F3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46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A7E2-D232-4A29-9FD0-63A2DBEC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6C118-C9A2-4267-877F-31F96E67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4E356-B3C9-4E55-AD3B-64A22CED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45D5A-4484-44ED-B6EC-70157811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00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355A7-98B0-40A1-B178-7E30EF9F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0D664-A946-4B51-A050-D0869531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15B8C-FE90-46D2-8605-25E7AC61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02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EF11-A8D2-46B8-9D85-267B6E54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52295-A663-4EC7-81B9-065311887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5D47D-7AA7-4FA8-BCBC-1F3893EDF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562A0-E186-435E-8F9C-E456F142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3E9BA-AB6C-4C1D-9EE0-3EA62E2E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0C412-D0DB-49D1-9005-14A98423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10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DDA8-11F9-4EC4-9ABC-8632D30F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ADB4B-7330-4163-B00F-1C2DD808D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FF4DB-3BC9-4B30-BCE6-8170EA1E2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8878-C9C0-4407-8100-F33AE1AC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BD92B-73D0-4F55-BF6A-DAD1816D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FF770-B93C-43FB-AC72-304F39E2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0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15C0DB-8A43-4436-ACA0-6E614926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1FB98-0F6D-437C-8045-6B8C33D30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57498-47F9-4AD5-9ED8-F7D0FF573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CFE58-403C-4699-A568-9AEF0FA69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8EF29-764B-49A4-A601-7EAE634BF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23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15C0DB-8A43-4436-ACA0-6E614926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1FB98-0F6D-437C-8045-6B8C33D30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57498-47F9-4AD5-9ED8-F7D0FF573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99A0C-735B-4585-A88B-BAB87249494F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CFE58-403C-4699-A568-9AEF0FA69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8EF29-764B-49A4-A601-7EAE634BF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B0355-985F-42A0-9047-10D51A3820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1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jpe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5786438"/>
            <a:ext cx="9906000" cy="1071562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-26988"/>
            <a:ext cx="9906000" cy="120808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>First look at </a:t>
            </a:r>
            <a:r>
              <a:rPr lang="en-US" sz="2400" dirty="0" smtClean="0">
                <a:solidFill>
                  <a:schemeClr val="bg1"/>
                </a:solidFill>
              </a:rPr>
              <a:t>HouseMark </a:t>
            </a:r>
            <a:r>
              <a:rPr lang="en-US" sz="2400" dirty="0">
                <a:solidFill>
                  <a:schemeClr val="bg1"/>
                </a:solidFill>
              </a:rPr>
              <a:t>STAR – best practice in customer satisfaction</a:t>
            </a:r>
            <a:endParaRPr lang="en-GB" sz="5400" b="0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109" y="5654323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dirty="0" smtClean="0">
                <a:solidFill>
                  <a:srgbClr val="002060"/>
                </a:solidFill>
                <a:latin typeface="+mn-lt"/>
              </a:rPr>
              <a:t>Denise Raine</a:t>
            </a:r>
          </a:p>
          <a:p>
            <a:r>
              <a:rPr lang="en-GB" sz="2400" b="0" dirty="0" smtClean="0">
                <a:solidFill>
                  <a:srgbClr val="002060"/>
                </a:solidFill>
                <a:latin typeface="+mn-lt"/>
              </a:rPr>
              <a:t>Director, Acuity</a:t>
            </a:r>
            <a:endParaRPr lang="en-GB" sz="24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20069" y="5736367"/>
            <a:ext cx="318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0" dirty="0" smtClean="0">
                <a:solidFill>
                  <a:srgbClr val="002060"/>
                </a:solidFill>
                <a:latin typeface="+mn-lt"/>
              </a:rPr>
              <a:t>Scrutiny Network Group</a:t>
            </a:r>
          </a:p>
          <a:p>
            <a:pPr algn="r"/>
            <a:r>
              <a:rPr lang="en-GB" sz="2400" b="0" dirty="0" smtClean="0">
                <a:solidFill>
                  <a:srgbClr val="002060"/>
                </a:solidFill>
                <a:latin typeface="+mn-lt"/>
              </a:rPr>
              <a:t>29 </a:t>
            </a:r>
            <a:r>
              <a:rPr lang="en-GB" sz="2400" b="0" dirty="0" smtClean="0">
                <a:solidFill>
                  <a:srgbClr val="002060"/>
                </a:solidFill>
                <a:latin typeface="+mn-lt"/>
              </a:rPr>
              <a:t>April 2020</a:t>
            </a:r>
            <a:endParaRPr lang="en-GB" sz="2400" b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11" y="3001617"/>
            <a:ext cx="4078901" cy="13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1B1FD6-1427-45E9-8BDF-B17AAD4E10D6}"/>
              </a:ext>
            </a:extLst>
          </p:cNvPr>
          <p:cNvSpPr/>
          <p:nvPr/>
        </p:nvSpPr>
        <p:spPr>
          <a:xfrm>
            <a:off x="1118972" y="2561504"/>
            <a:ext cx="73968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45% of landlords now take a multi-channel approach (up from 5% in 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96% of landlords supported the flexible approach detailed in the 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Residents at the Tpas workshops expressed a preference to be surveyed in the way that suits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BUT…. Collection method can have an impact on satisfaction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87140A-CF15-4932-93D9-F89C3CAC0A86}"/>
              </a:ext>
            </a:extLst>
          </p:cNvPr>
          <p:cNvSpPr/>
          <p:nvPr/>
        </p:nvSpPr>
        <p:spPr>
          <a:xfrm>
            <a:off x="1118972" y="1199418"/>
            <a:ext cx="8445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D38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Collection method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04564D-69A1-4EF5-964E-F4DE93EB1190}"/>
              </a:ext>
            </a:extLst>
          </p:cNvPr>
          <p:cNvSpPr/>
          <p:nvPr/>
        </p:nvSpPr>
        <p:spPr>
          <a:xfrm>
            <a:off x="1118972" y="1811213"/>
            <a:ext cx="67697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>
                <a:solidFill>
                  <a:srgbClr val="0080C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rise of multi-channel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9215C-755E-4816-8D8A-C7C3BAD398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7" y="1069671"/>
            <a:ext cx="314855" cy="4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814AD1-F5A8-4B1E-A901-0A0E5C61FCE2}"/>
              </a:ext>
            </a:extLst>
          </p:cNvPr>
          <p:cNvSpPr/>
          <p:nvPr/>
        </p:nvSpPr>
        <p:spPr>
          <a:xfrm>
            <a:off x="1087796" y="1190146"/>
            <a:ext cx="8384775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D38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Online negative survey bias</a:t>
            </a:r>
          </a:p>
          <a:p>
            <a:pPr algn="ctr" defTabSz="685800">
              <a:defRPr/>
            </a:pPr>
            <a:endParaRPr lang="en-GB" sz="1125" dirty="0">
              <a:solidFill>
                <a:srgbClr val="0D3880"/>
              </a:solidFill>
              <a:latin typeface="Aktiv Grotesk Light" panose="020B03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7B7955-805C-4FB1-93B8-F683ADE0683C}"/>
              </a:ext>
            </a:extLst>
          </p:cNvPr>
          <p:cNvSpPr/>
          <p:nvPr/>
        </p:nvSpPr>
        <p:spPr>
          <a:xfrm>
            <a:off x="924447" y="2087186"/>
            <a:ext cx="8057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GB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685800">
              <a:defRPr/>
            </a:pPr>
            <a:endParaRPr lang="en-GB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927533-D879-4AF8-B1C3-D6FF3946278D}"/>
              </a:ext>
            </a:extLst>
          </p:cNvPr>
          <p:cNvGraphicFramePr>
            <a:graphicFrameLocks/>
          </p:cNvGraphicFramePr>
          <p:nvPr/>
        </p:nvGraphicFramePr>
        <p:xfrm>
          <a:off x="748030" y="1755686"/>
          <a:ext cx="2815979" cy="4100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1906311-CA29-4BDC-AB39-5DDF96AE49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91871"/>
              </p:ext>
            </p:extLst>
          </p:nvPr>
        </p:nvGraphicFramePr>
        <p:xfrm>
          <a:off x="3996359" y="1755686"/>
          <a:ext cx="5255315" cy="4072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99A8527-685C-4ECB-864E-6743755B35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7" y="1069671"/>
            <a:ext cx="314855" cy="4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1B1FD6-1427-45E9-8BDF-B17AAD4E10D6}"/>
              </a:ext>
            </a:extLst>
          </p:cNvPr>
          <p:cNvSpPr/>
          <p:nvPr/>
        </p:nvSpPr>
        <p:spPr>
          <a:xfrm>
            <a:off x="1118972" y="2561505"/>
            <a:ext cx="7396843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Age of tenant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‘London effect’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Tenure – especially leaseholders and shared owners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Urban environment / mixed communities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87140A-CF15-4932-93D9-F89C3CAC0A86}"/>
              </a:ext>
            </a:extLst>
          </p:cNvPr>
          <p:cNvSpPr/>
          <p:nvPr/>
        </p:nvSpPr>
        <p:spPr>
          <a:xfrm>
            <a:off x="1118972" y="1199418"/>
            <a:ext cx="8445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D38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Other key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04564D-69A1-4EF5-964E-F4DE93EB1190}"/>
              </a:ext>
            </a:extLst>
          </p:cNvPr>
          <p:cNvSpPr/>
          <p:nvPr/>
        </p:nvSpPr>
        <p:spPr>
          <a:xfrm>
            <a:off x="1118972" y="1811213"/>
            <a:ext cx="67697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>
                <a:solidFill>
                  <a:srgbClr val="0080C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Apart from performance of course…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11B57-DA9F-4D24-89CF-F2B18ECF87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7" y="1004797"/>
            <a:ext cx="314855" cy="4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28273" y="1616253"/>
            <a:ext cx="2562119" cy="3596556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Key features</a:t>
            </a:r>
          </a:p>
        </p:txBody>
      </p:sp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2EB65D3E-A6A0-4692-9BDF-D1784A956484}"/>
              </a:ext>
            </a:extLst>
          </p:cNvPr>
          <p:cNvSpPr/>
          <p:nvPr/>
        </p:nvSpPr>
        <p:spPr>
          <a:xfrm>
            <a:off x="899162" y="1210444"/>
            <a:ext cx="2799629" cy="4355967"/>
          </a:xfrm>
          <a:prstGeom prst="flowChartDelay">
            <a:avLst/>
          </a:prstGeom>
          <a:solidFill>
            <a:srgbClr val="1438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3DE769F1-838C-4326-8E14-BD60D31A0F16}"/>
              </a:ext>
            </a:extLst>
          </p:cNvPr>
          <p:cNvSpPr txBox="1">
            <a:spLocks/>
          </p:cNvSpPr>
          <p:nvPr/>
        </p:nvSpPr>
        <p:spPr>
          <a:xfrm>
            <a:off x="1028273" y="1752705"/>
            <a:ext cx="2307221" cy="29648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STAR rating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64327-A674-4E60-B707-E54922674C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05" y="3388427"/>
            <a:ext cx="1270428" cy="1270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0A5A7-37CA-4BFD-B3C4-03C9063767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49" y="3391407"/>
            <a:ext cx="1415284" cy="1415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FDC7F2-3297-435F-99D8-FBAC6CE9331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60" y="4505167"/>
            <a:ext cx="1415285" cy="14152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91CDF2-AC25-4CD0-8C6C-28892381CD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00" y="4505166"/>
            <a:ext cx="1415284" cy="14152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92B841-5CBD-4AA5-B701-EA6ADAAC9F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89" y="3385130"/>
            <a:ext cx="1416482" cy="14152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7A69B8-E0B7-401E-B546-E49CC63F25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210443"/>
            <a:ext cx="2617023" cy="18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4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8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87140A-CF15-4932-93D9-F89C3CAC0A86}"/>
              </a:ext>
            </a:extLst>
          </p:cNvPr>
          <p:cNvSpPr/>
          <p:nvPr/>
        </p:nvSpPr>
        <p:spPr>
          <a:xfrm>
            <a:off x="1332183" y="903736"/>
            <a:ext cx="398590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0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The regulatory context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1B1FD6-1427-45E9-8BDF-B17AAD4E10D6}"/>
              </a:ext>
            </a:extLst>
          </p:cNvPr>
          <p:cNvSpPr/>
          <p:nvPr/>
        </p:nvSpPr>
        <p:spPr>
          <a:xfrm>
            <a:off x="877119" y="1779877"/>
            <a:ext cx="4158707" cy="405107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 already a regulatory requirement in Scotland</a:t>
            </a: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Welsh government considering STAR</a:t>
            </a: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England – awaiting white paper and no specific regulatory objectives - yet</a:t>
            </a: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New framework takes consideration of Green Paper themes</a:t>
            </a: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 remains a voluntary best practice framework – landlords should use the survey to help drive improvements and build trust with residents</a:t>
            </a: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If / when there are regulatory satisfaction metrics, the framework will align with those…however, they are likely to be few in number and good landlords will want more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18086" y="855745"/>
            <a:ext cx="4206915" cy="4380209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E66812-5D78-417E-9212-C15E70B74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0"/>
          <a:stretch/>
        </p:blipFill>
        <p:spPr>
          <a:xfrm>
            <a:off x="5443606" y="857250"/>
            <a:ext cx="4081394" cy="424120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F5331F-3EA3-423D-8BD0-CE50F23B69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5" y="1055020"/>
            <a:ext cx="449572" cy="69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7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74" y="329415"/>
            <a:ext cx="1706797" cy="5564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438" y="250572"/>
            <a:ext cx="53285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D3880"/>
                </a:solidFill>
                <a:ea typeface="Calibri" panose="020F0502020204030204" pitchFamily="34" charset="0"/>
              </a:rPr>
              <a:t>New </a:t>
            </a:r>
            <a:r>
              <a:rPr lang="en-US" sz="2400" b="1" dirty="0">
                <a:solidFill>
                  <a:srgbClr val="0D3880"/>
                </a:solidFill>
                <a:ea typeface="Calibri" panose="020F0502020204030204" pitchFamily="34" charset="0"/>
              </a:rPr>
              <a:t>HouseMark </a:t>
            </a:r>
            <a:r>
              <a:rPr lang="en-US" sz="2400" b="1" dirty="0" smtClean="0">
                <a:solidFill>
                  <a:srgbClr val="0D3880"/>
                </a:solidFill>
                <a:ea typeface="Calibri" panose="020F0502020204030204" pitchFamily="34" charset="0"/>
              </a:rPr>
              <a:t>question </a:t>
            </a:r>
            <a:r>
              <a:rPr lang="en-US" sz="2400" dirty="0" smtClean="0">
                <a:solidFill>
                  <a:srgbClr val="0D3880"/>
                </a:solidFill>
                <a:ea typeface="Calibri" panose="020F0502020204030204" pitchFamily="34" charset="0"/>
              </a:rPr>
              <a:t>- </a:t>
            </a:r>
            <a:r>
              <a:rPr lang="en-US" sz="2400" dirty="0">
                <a:solidFill>
                  <a:srgbClr val="0D3880"/>
                </a:solidFill>
                <a:cs typeface="Segoe UI Light" panose="020B0502040204020203" pitchFamily="34" charset="0"/>
              </a:rPr>
              <a:t>Thinking specifically about the building you live in, how satisfied or dissatisfied are you that [your landlord] provides a home that is safe and </a:t>
            </a:r>
            <a:r>
              <a:rPr lang="en-US" sz="2400" dirty="0" smtClean="0">
                <a:solidFill>
                  <a:srgbClr val="0D3880"/>
                </a:solidFill>
                <a:cs typeface="Segoe UI Light" panose="020B0502040204020203" pitchFamily="34" charset="0"/>
              </a:rPr>
              <a:t>secure? (4528 responses)</a:t>
            </a:r>
            <a:endParaRPr lang="en-US" sz="2400" dirty="0">
              <a:solidFill>
                <a:srgbClr val="0D3880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39325"/>
              </p:ext>
            </p:extLst>
          </p:nvPr>
        </p:nvGraphicFramePr>
        <p:xfrm>
          <a:off x="6278880" y="1220068"/>
          <a:ext cx="3339314" cy="522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0451">
                  <a:extLst>
                    <a:ext uri="{9D8B030D-6E8A-4147-A177-3AD203B41FA5}">
                      <a16:colId xmlns:a16="http://schemas.microsoft.com/office/drawing/2014/main" val="203488018"/>
                    </a:ext>
                  </a:extLst>
                </a:gridCol>
                <a:gridCol w="478863">
                  <a:extLst>
                    <a:ext uri="{9D8B030D-6E8A-4147-A177-3AD203B41FA5}">
                      <a16:colId xmlns:a16="http://schemas.microsoft.com/office/drawing/2014/main" val="1453384104"/>
                    </a:ext>
                  </a:extLst>
                </a:gridCol>
              </a:tblGrid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Comment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113399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Doors </a:t>
                      </a:r>
                      <a:r>
                        <a:rPr lang="en-GB" sz="900" dirty="0" smtClean="0">
                          <a:effectLst/>
                        </a:rPr>
                        <a:t>security (individual</a:t>
                      </a:r>
                      <a:r>
                        <a:rPr lang="en-GB" sz="900" baseline="0" dirty="0" smtClean="0">
                          <a:effectLst/>
                        </a:rPr>
                        <a:t>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12%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57717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Drug dealing or drug use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78933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Doors not secure (communal)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8%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61857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Damp / mould issues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7%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35872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Problems with neighbour(s)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7%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435665"/>
                  </a:ext>
                </a:extLst>
              </a:tr>
              <a:tr h="17449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Intercom system / trade button - not working or abused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6%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729820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Roof leaking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6%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932188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Ceiling plaster falling down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55807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Windows not secure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016716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Communal / fire doors left open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45481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Fence broken / needs fencing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95779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Poor condition of property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279535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Heating keeps breaking down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59196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Property theft (parcels)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291134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Domestic violence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79843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New build - outstanding defects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664106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Property broken into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616965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Trip hazard - uneven paths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504090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Asbestos in property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284131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Garden gate does not lock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10124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CCTV/cameras needed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38996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Damage to communal areas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25439"/>
                  </a:ext>
                </a:extLst>
              </a:tr>
              <a:tr h="17449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Dangerous rubbish left around (needles, glass, razor blades)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762729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Electrical re-wire needed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328457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Family physically attacked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74522"/>
                  </a:ext>
                </a:extLst>
              </a:tr>
              <a:tr h="17449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Fire safety-mats worn and dangerous trip hazard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86417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Floorboards gave way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67180"/>
                  </a:ext>
                </a:extLst>
              </a:tr>
              <a:tr h="17449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More information about fire alarms needed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979254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Need property aids &amp; adaptations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913769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No fire breaks in property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62641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People on site not residents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08568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Poorly lit car park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813842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Staircase unsafe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83338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Subsidence (garden)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03362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Subsidence (property)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3346"/>
                  </a:ext>
                </a:extLst>
              </a:tr>
              <a:tr h="105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Security needed - CCTV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60" marR="392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891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9688" y="6337552"/>
            <a:ext cx="5787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smtClean="0"/>
              <a:t>Note: All one-off </a:t>
            </a:r>
            <a:r>
              <a:rPr lang="en-GB" sz="1200" i="1" dirty="0"/>
              <a:t>surveys: General needs and sheltered housing tenants, 4 telephone and one postal survey, 2 large </a:t>
            </a:r>
            <a:r>
              <a:rPr lang="en-GB" sz="1200" i="1" dirty="0" smtClean="0"/>
              <a:t>HAs</a:t>
            </a:r>
            <a:r>
              <a:rPr lang="en-GB" sz="1200" i="1" dirty="0"/>
              <a:t>, 1 small HA and 2 Councils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030788"/>
              </p:ext>
            </p:extLst>
          </p:nvPr>
        </p:nvGraphicFramePr>
        <p:xfrm>
          <a:off x="309789" y="2530112"/>
          <a:ext cx="5699125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1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74" y="329415"/>
            <a:ext cx="1706797" cy="5564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9112" y="607625"/>
            <a:ext cx="6554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D3880"/>
                </a:solidFill>
                <a:ea typeface="Calibri" panose="020F0502020204030204" pitchFamily="34" charset="0"/>
              </a:rPr>
              <a:t>New </a:t>
            </a:r>
            <a:r>
              <a:rPr lang="en-US" sz="2400" b="1" dirty="0">
                <a:solidFill>
                  <a:srgbClr val="0D3880"/>
                </a:solidFill>
                <a:ea typeface="Calibri" panose="020F0502020204030204" pitchFamily="34" charset="0"/>
              </a:rPr>
              <a:t>HouseMark </a:t>
            </a:r>
            <a:r>
              <a:rPr lang="en-US" sz="2400" b="1" dirty="0" smtClean="0">
                <a:solidFill>
                  <a:srgbClr val="0D3880"/>
                </a:solidFill>
                <a:ea typeface="Calibri" panose="020F0502020204030204" pitchFamily="34" charset="0"/>
              </a:rPr>
              <a:t>question </a:t>
            </a:r>
            <a:r>
              <a:rPr lang="en-US" sz="2400" dirty="0" smtClean="0">
                <a:solidFill>
                  <a:srgbClr val="0D3880"/>
                </a:solidFill>
                <a:ea typeface="Calibri" panose="020F0502020204030204" pitchFamily="34" charset="0"/>
              </a:rPr>
              <a:t>- </a:t>
            </a:r>
            <a:r>
              <a:rPr lang="en-US" sz="2400" dirty="0">
                <a:solidFill>
                  <a:srgbClr val="0D3880"/>
                </a:solidFill>
                <a:cs typeface="Segoe UI Light" panose="020B0502040204020203" pitchFamily="34" charset="0"/>
              </a:rPr>
              <a:t>Thinking specifically about the building you live in, How satisfied or dissatisfied are you that [your landlord] is easy to deal </a:t>
            </a:r>
            <a:r>
              <a:rPr lang="en-US" sz="2400" dirty="0" smtClean="0">
                <a:solidFill>
                  <a:srgbClr val="0D3880"/>
                </a:solidFill>
                <a:cs typeface="Segoe UI Light" panose="020B0502040204020203" pitchFamily="34" charset="0"/>
              </a:rPr>
              <a:t>with? (4517 responses)</a:t>
            </a:r>
            <a:endParaRPr lang="en-US" sz="2400" dirty="0">
              <a:solidFill>
                <a:srgbClr val="0D3880"/>
              </a:solidFill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688" y="6337552"/>
            <a:ext cx="92428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smtClean="0"/>
              <a:t>Note: All one-off </a:t>
            </a:r>
            <a:r>
              <a:rPr lang="en-GB" sz="1200" i="1" dirty="0"/>
              <a:t>surveys: General needs and sheltered housing tenants, 4 telephone and one postal survey, 2 large </a:t>
            </a:r>
            <a:r>
              <a:rPr lang="en-GB" sz="1200" i="1" dirty="0" smtClean="0"/>
              <a:t>HAs</a:t>
            </a:r>
            <a:r>
              <a:rPr lang="en-GB" sz="1200" i="1" dirty="0"/>
              <a:t>, 1 small HA and 2 Councils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99958"/>
              </p:ext>
            </p:extLst>
          </p:nvPr>
        </p:nvGraphicFramePr>
        <p:xfrm>
          <a:off x="544603" y="2177285"/>
          <a:ext cx="8825820" cy="397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03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74" y="329415"/>
            <a:ext cx="1706797" cy="55642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7524" y="188640"/>
            <a:ext cx="923798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spcAft>
                <a:spcPts val="600"/>
              </a:spcAft>
            </a:pPr>
            <a:r>
              <a:rPr lang="en-GB" sz="3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2019 – Satisfaction levels</a:t>
            </a:r>
            <a:endParaRPr lang="en-GB" sz="3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2599" y="6259089"/>
            <a:ext cx="46805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fld id="{032C35BB-ADB2-4385-A194-0ED70E10ABEA}" type="slidenum">
              <a:rPr lang="en-GB" smtClean="0">
                <a:solidFill>
                  <a:schemeClr val="tx2"/>
                </a:solidFill>
                <a:latin typeface="+mn-lt"/>
              </a:rPr>
              <a:pPr algn="ctr"/>
              <a:t>17</a:t>
            </a:fld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6309320"/>
            <a:ext cx="9454008" cy="43204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671" y="6384992"/>
            <a:ext cx="1092690" cy="35637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6309320"/>
            <a:ext cx="473870" cy="426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6495" y="908720"/>
            <a:ext cx="2444257" cy="50013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numCol="1" spcCol="360000">
            <a:spAutoFit/>
          </a:bodyPr>
          <a:lstStyle/>
          <a:p>
            <a:pPr marL="3600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pP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Lower satisfaction scores are becoming common -  why?</a:t>
            </a:r>
          </a:p>
          <a:p>
            <a:pPr marL="252000" indent="-21600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1800" b="0" dirty="0">
                <a:solidFill>
                  <a:schemeClr val="tx2"/>
                </a:solidFill>
                <a:latin typeface="+mn-lt"/>
              </a:rPr>
              <a:t>Decline in service / offer?</a:t>
            </a:r>
          </a:p>
          <a:p>
            <a:pPr marL="252000" indent="-21600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1800" b="0" dirty="0">
                <a:solidFill>
                  <a:schemeClr val="tx2"/>
                </a:solidFill>
                <a:latin typeface="+mn-lt"/>
              </a:rPr>
              <a:t>Change in resident population</a:t>
            </a:r>
            <a:r>
              <a:rPr lang="en-US" sz="1800" b="0" dirty="0" smtClean="0">
                <a:solidFill>
                  <a:schemeClr val="tx2"/>
                </a:solidFill>
                <a:latin typeface="+mn-lt"/>
              </a:rPr>
              <a:t>?</a:t>
            </a:r>
          </a:p>
          <a:p>
            <a:pPr marL="252000" indent="-21600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+mn-lt"/>
              </a:rPr>
              <a:t>Higher expectations?</a:t>
            </a:r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pPr marL="252000" indent="-21600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1800" b="0" dirty="0">
                <a:solidFill>
                  <a:schemeClr val="tx2"/>
                </a:solidFill>
                <a:latin typeface="+mn-lt"/>
              </a:rPr>
              <a:t>Difficult operating environment?</a:t>
            </a:r>
          </a:p>
          <a:p>
            <a:pPr marL="252000" indent="-21600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+mn-lt"/>
              </a:rPr>
              <a:t>Mood of the country / residents – EU/Brexit, general election, climate crisis, Trust issues - Grenfell etc.? </a:t>
            </a:r>
          </a:p>
        </p:txBody>
      </p:sp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10" name="Chart 9"/>
              <p:cNvGraphicFramePr/>
              <p:nvPr>
                <p:extLst>
                  <p:ext uri="{D42A27DB-BD31-4B8C-83A1-F6EECF244321}">
                    <p14:modId xmlns:p14="http://schemas.microsoft.com/office/powerpoint/2010/main" val="2153670268"/>
                  </p:ext>
                </p:extLst>
              </p:nvPr>
            </p:nvGraphicFramePr>
            <p:xfrm>
              <a:off x="3008784" y="1159371"/>
              <a:ext cx="6427837" cy="4789909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0" name="Chart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8784" y="1159371"/>
                <a:ext cx="6427837" cy="4789909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Connector 10"/>
          <p:cNvCxnSpPr/>
          <p:nvPr/>
        </p:nvCxnSpPr>
        <p:spPr>
          <a:xfrm>
            <a:off x="4285803" y="3501008"/>
            <a:ext cx="498767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1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74" y="329415"/>
            <a:ext cx="1706797" cy="5564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3649" y="267991"/>
            <a:ext cx="7017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2020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Impact of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COVID-19 (Telephone surveys)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6202" y="791211"/>
            <a:ext cx="6004617" cy="312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numCol="1" spcCol="360000">
            <a:spAutoFit/>
          </a:bodyPr>
          <a:lstStyle/>
          <a:p>
            <a:pPr marL="252000" indent="-21600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2"/>
                </a:solidFill>
              </a:rPr>
              <a:t> Response </a:t>
            </a:r>
            <a:r>
              <a:rPr lang="en-US" dirty="0">
                <a:solidFill>
                  <a:schemeClr val="tx2"/>
                </a:solidFill>
              </a:rPr>
              <a:t>rates appear to be fairly normal</a:t>
            </a:r>
          </a:p>
          <a:p>
            <a:pPr marL="252000" indent="-21600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+mn-lt"/>
              </a:rPr>
              <a:t> Most residents are happy to take the call</a:t>
            </a:r>
          </a:p>
          <a:p>
            <a:pPr marL="252000" indent="-21600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Some evidence of higher satisfaction </a:t>
            </a:r>
            <a:r>
              <a:rPr lang="en-US" dirty="0" smtClean="0">
                <a:solidFill>
                  <a:schemeClr val="tx2"/>
                </a:solidFill>
              </a:rPr>
              <a:t>ratings</a:t>
            </a:r>
          </a:p>
          <a:p>
            <a:pPr marL="252000" indent="-21600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Residents are “friendlier” than normal</a:t>
            </a:r>
          </a:p>
          <a:p>
            <a:pPr marL="252000" indent="-21600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Most surveys have added COVID-19 question and continue to carry out surveys</a:t>
            </a:r>
          </a:p>
          <a:p>
            <a:pPr marL="252000" indent="-21600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2"/>
                </a:solidFill>
              </a:rPr>
              <a:t> Running some COVID-19 surveys</a:t>
            </a:r>
          </a:p>
          <a:p>
            <a:pPr marL="252000" indent="-21600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Our interviewers are monitoring any mention of COVID-19 </a:t>
            </a:r>
            <a:endParaRPr lang="en-US" dirty="0">
              <a:solidFill>
                <a:schemeClr val="tx2"/>
              </a:solidFill>
            </a:endParaRPr>
          </a:p>
          <a:p>
            <a:pPr marL="252000" indent="-21600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endParaRPr lang="en-US" sz="1800" b="0" dirty="0" smtClean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897957"/>
              </p:ext>
            </p:extLst>
          </p:nvPr>
        </p:nvGraphicFramePr>
        <p:xfrm>
          <a:off x="6531429" y="1831470"/>
          <a:ext cx="3115454" cy="452229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610245">
                  <a:extLst>
                    <a:ext uri="{9D8B030D-6E8A-4147-A177-3AD203B41FA5}">
                      <a16:colId xmlns:a16="http://schemas.microsoft.com/office/drawing/2014/main" val="226747286"/>
                    </a:ext>
                  </a:extLst>
                </a:gridCol>
                <a:gridCol w="505209">
                  <a:extLst>
                    <a:ext uri="{9D8B030D-6E8A-4147-A177-3AD203B41FA5}">
                      <a16:colId xmlns:a16="http://schemas.microsoft.com/office/drawing/2014/main" val="730051080"/>
                    </a:ext>
                  </a:extLst>
                </a:gridCol>
              </a:tblGrid>
              <a:tr h="243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solidFill>
                            <a:schemeClr val="bg1"/>
                          </a:solidFill>
                          <a:effectLst/>
                        </a:rPr>
                        <a:t>Comments</a:t>
                      </a:r>
                      <a:endParaRPr lang="en-GB" sz="800" kern="600" baseline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800" kern="600" baseline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98345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Worried, feeling trapped or isolated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>
                          <a:effectLst/>
                        </a:rPr>
                        <a:t>15%</a:t>
                      </a:r>
                      <a:endParaRPr lang="en-GB" sz="800" kern="600" baseline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1584158198"/>
                  </a:ext>
                </a:extLst>
              </a:tr>
              <a:tr h="4877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Too busy - home schooling children, key worker, helping people in the community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>
                          <a:effectLst/>
                        </a:rPr>
                        <a:t>15%</a:t>
                      </a:r>
                      <a:endParaRPr lang="en-GB" sz="800" kern="600" baseline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2604390122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Self-isolating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>
                          <a:effectLst/>
                        </a:rPr>
                        <a:t>14%</a:t>
                      </a:r>
                      <a:endParaRPr lang="en-GB" sz="800" kern="600" baseline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4122835294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Not right time for surveys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>
                          <a:effectLst/>
                        </a:rPr>
                        <a:t>13%</a:t>
                      </a:r>
                      <a:endParaRPr lang="en-GB" sz="800" kern="600" baseline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3389438740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Currently ill / possibly COVID-19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>
                          <a:effectLst/>
                        </a:rPr>
                        <a:t>9%</a:t>
                      </a:r>
                      <a:endParaRPr lang="en-GB" sz="800" kern="600" baseline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1321174651"/>
                  </a:ext>
                </a:extLst>
              </a:tr>
              <a:tr h="3985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Happy to talk to someone and complete the survey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>
                          <a:effectLst/>
                        </a:rPr>
                        <a:t>7%</a:t>
                      </a:r>
                      <a:endParaRPr lang="en-GB" sz="800" kern="600" baseline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228661972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Furloughed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>
                          <a:effectLst/>
                        </a:rPr>
                        <a:t>5%</a:t>
                      </a:r>
                      <a:endParaRPr lang="en-GB" sz="800" kern="600" baseline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2524008365"/>
                  </a:ext>
                </a:extLst>
              </a:tr>
              <a:tr h="3985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Landlord has being great, checking up on their residents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5%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4210090346"/>
                  </a:ext>
                </a:extLst>
              </a:tr>
              <a:tr h="4877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Would like more support/ check-up from landlord, needs help (shopping, medicines)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>
                          <a:effectLst/>
                        </a:rPr>
                        <a:t>5%</a:t>
                      </a:r>
                      <a:endParaRPr lang="en-GB" sz="800" kern="600" baseline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2480619644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>
                          <a:effectLst/>
                        </a:rPr>
                        <a:t>Lost job, financial worries</a:t>
                      </a:r>
                      <a:endParaRPr lang="en-GB" sz="800" kern="600" baseline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4%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3867892210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>
                          <a:effectLst/>
                        </a:rPr>
                        <a:t>Family bereavement (COVID-19)</a:t>
                      </a:r>
                      <a:endParaRPr lang="en-GB" sz="800" kern="600" baseline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3%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1105871339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>
                          <a:effectLst/>
                        </a:rPr>
                        <a:t>Enjoying working from home</a:t>
                      </a:r>
                      <a:endParaRPr lang="en-GB" sz="800" kern="600" baseline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3%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109087383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>
                          <a:effectLst/>
                        </a:rPr>
                        <a:t>Experiencing ASB due to lockdown</a:t>
                      </a:r>
                      <a:endParaRPr lang="en-GB" sz="800" kern="600" baseline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1%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3170097313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TOTAL (Base </a:t>
                      </a:r>
                      <a:r>
                        <a:rPr lang="en-GB" sz="1000" kern="600" baseline="0" dirty="0" smtClean="0">
                          <a:effectLst/>
                        </a:rPr>
                        <a:t>332 </a:t>
                      </a:r>
                      <a:r>
                        <a:rPr lang="en-GB" sz="1000" kern="600" baseline="0" dirty="0">
                          <a:effectLst/>
                        </a:rPr>
                        <a:t>comments)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kern="600" baseline="0" dirty="0">
                          <a:effectLst/>
                        </a:rPr>
                        <a:t>100%</a:t>
                      </a:r>
                      <a:endParaRPr lang="en-GB" sz="800" kern="600" baseline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extLst>
                  <a:ext uri="{0D108BD9-81ED-4DB2-BD59-A6C34878D82A}">
                    <a16:rowId xmlns:a16="http://schemas.microsoft.com/office/drawing/2014/main" val="2943932164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458349"/>
              </p:ext>
            </p:extLst>
          </p:nvPr>
        </p:nvGraphicFramePr>
        <p:xfrm>
          <a:off x="523648" y="3997234"/>
          <a:ext cx="5049837" cy="248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53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40" y="1026064"/>
            <a:ext cx="8110331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28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Scrutinising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survey results - Good practice tips!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74" y="329415"/>
            <a:ext cx="1706797" cy="55642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9007" y="1802674"/>
            <a:ext cx="7239004" cy="4262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numCol="1" spcCol="360000">
            <a:spAutoFit/>
          </a:bodyPr>
          <a:lstStyle/>
          <a:p>
            <a:pPr marL="252000" indent="-21600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2"/>
                </a:solidFill>
              </a:rPr>
              <a:t> How many people took part in the survey?</a:t>
            </a:r>
            <a:endParaRPr lang="en-US" sz="1800" b="0" dirty="0" smtClean="0">
              <a:solidFill>
                <a:schemeClr val="tx2"/>
              </a:solidFill>
              <a:latin typeface="+mn-lt"/>
            </a:endParaRPr>
          </a:p>
          <a:p>
            <a:pPr marL="252000" indent="-21600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2"/>
                </a:solidFill>
              </a:rPr>
              <a:t> Are </a:t>
            </a:r>
            <a:r>
              <a:rPr lang="en-US" dirty="0">
                <a:solidFill>
                  <a:schemeClr val="tx2"/>
                </a:solidFill>
              </a:rPr>
              <a:t>the results statistically significant</a:t>
            </a:r>
            <a:r>
              <a:rPr lang="en-US" dirty="0" smtClean="0">
                <a:solidFill>
                  <a:schemeClr val="tx2"/>
                </a:solidFill>
              </a:rPr>
              <a:t>? What is the margin of error?</a:t>
            </a:r>
            <a:endParaRPr lang="en-US" dirty="0">
              <a:solidFill>
                <a:schemeClr val="tx2"/>
              </a:solidFill>
            </a:endParaRPr>
          </a:p>
          <a:p>
            <a:pPr marL="252000" indent="-21600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2"/>
                </a:solidFill>
              </a:rPr>
              <a:t> Are the results representative?  Have weightings been applied?</a:t>
            </a:r>
          </a:p>
          <a:p>
            <a:pPr marL="252000" indent="-21600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2"/>
                </a:solidFill>
              </a:rPr>
              <a:t> When did the survey take place? </a:t>
            </a:r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pPr marL="252000" indent="-21600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+mn-lt"/>
              </a:rPr>
              <a:t> Is there any survey bias?</a:t>
            </a:r>
          </a:p>
          <a:p>
            <a:pPr marL="778950" lvl="1" indent="-285750" hangingPunct="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Leading questions</a:t>
            </a:r>
          </a:p>
          <a:p>
            <a:pPr marL="778950" lvl="1" indent="-285750" hangingPunct="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Response scales and options</a:t>
            </a:r>
          </a:p>
          <a:p>
            <a:pPr marL="778950" lvl="1" indent="-285750" hangingPunct="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Survey method (postal, </a:t>
            </a:r>
            <a:r>
              <a:rPr lang="en-US" dirty="0" smtClean="0">
                <a:solidFill>
                  <a:schemeClr val="tx2"/>
                </a:solidFill>
              </a:rPr>
              <a:t>telephone, online, text)</a:t>
            </a:r>
            <a:endParaRPr lang="en-US" dirty="0">
              <a:solidFill>
                <a:schemeClr val="tx2"/>
              </a:solidFill>
            </a:endParaRPr>
          </a:p>
          <a:p>
            <a:pPr marL="252000" indent="-21600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2"/>
                </a:solidFill>
              </a:rPr>
              <a:t>What was the response rate?  Is this normal? </a:t>
            </a:r>
          </a:p>
          <a:p>
            <a:pPr marL="252000" indent="-21600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2"/>
                </a:solidFill>
              </a:rPr>
              <a:t>What do we know about the people who did not respond to the survey?</a:t>
            </a:r>
          </a:p>
          <a:p>
            <a:pPr marL="252000" indent="-21600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+mn-lt"/>
              </a:rPr>
              <a:t>What reasons were identified </a:t>
            </a:r>
            <a:r>
              <a:rPr lang="en-US" dirty="0" smtClean="0">
                <a:solidFill>
                  <a:schemeClr val="tx2"/>
                </a:solidFill>
              </a:rPr>
              <a:t>for any areas of lower satisfaction?</a:t>
            </a:r>
            <a:endParaRPr lang="en-US" sz="1800" b="0" dirty="0" smtClean="0">
              <a:solidFill>
                <a:schemeClr val="tx2"/>
              </a:solidFill>
              <a:latin typeface="+mn-lt"/>
            </a:endParaRPr>
          </a:p>
          <a:p>
            <a:pPr marL="252000" indent="-21600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+mn-lt"/>
              </a:rPr>
              <a:t>Comparing results – are we comparing like for like?</a:t>
            </a:r>
          </a:p>
        </p:txBody>
      </p:sp>
    </p:spTree>
    <p:extLst>
      <p:ext uri="{BB962C8B-B14F-4D97-AF65-F5344CB8AC3E}">
        <p14:creationId xmlns:p14="http://schemas.microsoft.com/office/powerpoint/2010/main" val="38429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16447" y="266657"/>
            <a:ext cx="923798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spcAft>
                <a:spcPts val="600"/>
              </a:spcAft>
            </a:pPr>
            <a:r>
              <a:rPr lang="en-GB" sz="3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Session outline</a:t>
            </a:r>
            <a:endParaRPr lang="en-GB" sz="3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5857" y="888388"/>
            <a:ext cx="8227159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0" dirty="0" smtClean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HouseMark STAR Framework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review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new questions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Survey methodology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STAR Ratings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0" dirty="0" smtClean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Acuity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Findings from the new HouseMark questions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2019 - State </a:t>
            </a:r>
            <a:r>
              <a:rPr lang="en-US" sz="2400" b="0" dirty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 the </a:t>
            </a:r>
            <a:r>
              <a:rPr lang="en-US" sz="2400" b="0" dirty="0" smtClean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nation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2020 - Impact of COVID-19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Scrutinising</a:t>
            </a:r>
            <a:r>
              <a:rPr lang="en-US" sz="2400" smtClean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survey </a:t>
            </a:r>
            <a:r>
              <a:rPr lang="en-US" sz="2400" dirty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results - Good practice </a:t>
            </a:r>
            <a:r>
              <a:rPr lang="en-US" sz="2400" dirty="0" smtClean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tips!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is everyone doing at the moment?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D38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 &amp; A session</a:t>
            </a:r>
            <a:endParaRPr lang="en-GB" sz="2400" b="0" dirty="0" smtClean="0">
              <a:solidFill>
                <a:srgbClr val="0D388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32599" y="6259089"/>
            <a:ext cx="46805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fld id="{032C35BB-ADB2-4385-A194-0ED70E10ABEA}" type="slidenum">
              <a:rPr lang="en-GB" smtClean="0">
                <a:solidFill>
                  <a:schemeClr val="tx2"/>
                </a:solidFill>
                <a:latin typeface="+mn-lt"/>
              </a:rPr>
              <a:pPr algn="ctr"/>
              <a:t>2</a:t>
            </a:fld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6309320"/>
            <a:ext cx="9454008" cy="43204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671" y="6384992"/>
            <a:ext cx="1092690" cy="3563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6309320"/>
            <a:ext cx="473870" cy="426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C33AE9F-F441-4F17-8C97-3EE028DE22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63" y="1678616"/>
            <a:ext cx="1954156" cy="9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1B1FD6-1427-45E9-8BDF-B17AAD4E10D6}"/>
              </a:ext>
            </a:extLst>
          </p:cNvPr>
          <p:cNvSpPr/>
          <p:nvPr/>
        </p:nvSpPr>
        <p:spPr>
          <a:xfrm>
            <a:off x="1118972" y="2561504"/>
            <a:ext cx="7396843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 make sure your survey is in line with best practice and resident views</a:t>
            </a:r>
          </a:p>
          <a:p>
            <a:pPr marL="342900" indent="-342900">
              <a:buFont typeface="+mj-lt"/>
              <a:buAutoNum type="arabicPeriod"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 get meaningful intelligence on your customer experience - an honest look!</a:t>
            </a:r>
          </a:p>
          <a:p>
            <a:pPr marL="342900" indent="-342900">
              <a:buFont typeface="+mj-lt"/>
              <a:buAutoNum type="arabicPeriod"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 be able to compare (given your context) with other landlords and outside of sector</a:t>
            </a:r>
          </a:p>
          <a:p>
            <a:pPr marL="342900" indent="-342900">
              <a:buFont typeface="+mj-lt"/>
              <a:buAutoNum type="arabicPeriod"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 build trust with your residents in the figures you report</a:t>
            </a:r>
          </a:p>
          <a:p>
            <a:pPr marL="342900" indent="-342900">
              <a:buFont typeface="+mj-lt"/>
              <a:buAutoNum type="arabicPeriod"/>
            </a:pPr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5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 be ahead of the curve for changes to consumer metrics, going beyond headline figures to drive performance improvements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87140A-CF15-4932-93D9-F89C3CAC0A86}"/>
              </a:ext>
            </a:extLst>
          </p:cNvPr>
          <p:cNvSpPr/>
          <p:nvPr/>
        </p:nvSpPr>
        <p:spPr>
          <a:xfrm>
            <a:off x="1118972" y="1199418"/>
            <a:ext cx="8445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D38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Why do STAR?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04564D-69A1-4EF5-964E-F4DE93EB1190}"/>
              </a:ext>
            </a:extLst>
          </p:cNvPr>
          <p:cNvSpPr/>
          <p:nvPr/>
        </p:nvSpPr>
        <p:spPr>
          <a:xfrm>
            <a:off x="1118972" y="1811213"/>
            <a:ext cx="67697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>
                <a:solidFill>
                  <a:srgbClr val="0080C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five reasons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0F65B-5B56-4C05-ABDB-91E2787453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7" y="1004797"/>
            <a:ext cx="314855" cy="4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EE7A3D-842A-46A6-BEC8-42781946BAFE}"/>
              </a:ext>
            </a:extLst>
          </p:cNvPr>
          <p:cNvSpPr/>
          <p:nvPr/>
        </p:nvSpPr>
        <p:spPr>
          <a:xfrm>
            <a:off x="924663" y="1672658"/>
            <a:ext cx="3698848" cy="165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500" dirty="0">
                <a:solidFill>
                  <a:srgbClr val="14387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Any questions?</a:t>
            </a:r>
          </a:p>
          <a:p>
            <a:pPr algn="ctr"/>
            <a:endParaRPr lang="en-GB" sz="1125" dirty="0">
              <a:solidFill>
                <a:srgbClr val="14387F"/>
              </a:solidFill>
              <a:latin typeface="Aktiv Grotesk Light" panose="020B0304020202020204" pitchFamily="34" charset="0"/>
            </a:endParaRPr>
          </a:p>
        </p:txBody>
      </p:sp>
      <p:pic>
        <p:nvPicPr>
          <p:cNvPr id="7" name="Picture 6" descr="iStock_000018385055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8848" y="1009253"/>
            <a:ext cx="4363027" cy="4363027"/>
          </a:xfrm>
          <a:prstGeom prst="rect">
            <a:avLst/>
          </a:prstGeom>
        </p:spPr>
      </p:pic>
      <p:sp>
        <p:nvSpPr>
          <p:cNvPr id="8" name="Subtitle 8"/>
          <p:cNvSpPr txBox="1">
            <a:spLocks/>
          </p:cNvSpPr>
          <p:nvPr/>
        </p:nvSpPr>
        <p:spPr>
          <a:xfrm>
            <a:off x="227563" y="5423375"/>
            <a:ext cx="3096344" cy="12027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87F"/>
                </a:solidFill>
                <a:effectLst/>
                <a:uLnTx/>
                <a:uFillTx/>
                <a:latin typeface="+mn-lt"/>
              </a:rPr>
              <a:t>Denise Raine - Director,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14387F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GB" sz="1600" b="0" baseline="0" dirty="0" smtClean="0">
                <a:solidFill>
                  <a:srgbClr val="14387F"/>
                </a:solidFill>
                <a:latin typeface="+mn-lt"/>
              </a:rPr>
              <a:t>Acuity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387F"/>
                </a:solidFill>
                <a:effectLst/>
                <a:uLnTx/>
                <a:uFillTx/>
                <a:latin typeface="+mn-lt"/>
              </a:rPr>
              <a:t>T: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87F"/>
                </a:solidFill>
                <a:effectLst/>
                <a:uLnTx/>
                <a:uFillTx/>
                <a:latin typeface="+mn-lt"/>
              </a:rPr>
              <a:t> 01865 594330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387F"/>
                </a:solidFill>
                <a:effectLst/>
                <a:uLnTx/>
                <a:uFillTx/>
                <a:latin typeface="+mn-lt"/>
              </a:rPr>
              <a:t>M: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87F"/>
                </a:solidFill>
                <a:effectLst/>
                <a:uLnTx/>
                <a:uFillTx/>
                <a:latin typeface="+mn-lt"/>
              </a:rPr>
              <a:t>07712 891656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387F"/>
                </a:solidFill>
                <a:effectLst/>
                <a:uLnTx/>
                <a:uFillTx/>
                <a:latin typeface="+mn-lt"/>
              </a:rPr>
              <a:t>E: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87F"/>
                </a:solidFill>
                <a:effectLst/>
                <a:uLnTx/>
                <a:uFillTx/>
                <a:latin typeface="+mn-lt"/>
              </a:rPr>
              <a:t>denise.raine@arap.co.uk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387F"/>
                </a:solidFill>
                <a:effectLst/>
                <a:uLnTx/>
                <a:uFillTx/>
                <a:latin typeface="+mn-lt"/>
              </a:rPr>
              <a:t>W: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87F"/>
                </a:solidFill>
                <a:effectLst/>
                <a:uLnTx/>
                <a:uFillTx/>
                <a:latin typeface="+mn-lt"/>
              </a:rPr>
              <a:t>arap.co.uk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87F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4387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Picture 3" descr="C:\Users\Denise\Downloads\Square_500_bing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52" y="5378339"/>
            <a:ext cx="1292802" cy="129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5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33AE9F-F441-4F17-8C97-3EE028DE2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87" y="2046090"/>
            <a:ext cx="5401829" cy="2542037"/>
          </a:xfrm>
        </p:spPr>
      </p:pic>
    </p:spTree>
    <p:extLst>
      <p:ext uri="{BB962C8B-B14F-4D97-AF65-F5344CB8AC3E}">
        <p14:creationId xmlns:p14="http://schemas.microsoft.com/office/powerpoint/2010/main" val="21136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320" y="260648"/>
            <a:ext cx="1628712" cy="805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8" y="1101304"/>
            <a:ext cx="8929242" cy="49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28273" y="1616253"/>
            <a:ext cx="2562119" cy="3596556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Key features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2A805F3D-FBE7-4083-9579-E6BD921FC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289521"/>
              </p:ext>
            </p:extLst>
          </p:nvPr>
        </p:nvGraphicFramePr>
        <p:xfrm>
          <a:off x="4276726" y="121044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2EB65D3E-A6A0-4692-9BDF-D1784A956484}"/>
              </a:ext>
            </a:extLst>
          </p:cNvPr>
          <p:cNvSpPr/>
          <p:nvPr/>
        </p:nvSpPr>
        <p:spPr>
          <a:xfrm>
            <a:off x="899160" y="1191394"/>
            <a:ext cx="3093720" cy="4355967"/>
          </a:xfrm>
          <a:prstGeom prst="flowChartDelay">
            <a:avLst/>
          </a:prstGeom>
          <a:solidFill>
            <a:srgbClr val="1438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3DE769F1-838C-4326-8E14-BD60D31A0F16}"/>
              </a:ext>
            </a:extLst>
          </p:cNvPr>
          <p:cNvSpPr txBox="1">
            <a:spLocks/>
          </p:cNvSpPr>
          <p:nvPr/>
        </p:nvSpPr>
        <p:spPr>
          <a:xfrm>
            <a:off x="1157384" y="1645191"/>
            <a:ext cx="2562119" cy="35965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features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3320" y="260648"/>
            <a:ext cx="1628712" cy="8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1B1FD6-1427-45E9-8BDF-B17AAD4E10D6}"/>
              </a:ext>
            </a:extLst>
          </p:cNvPr>
          <p:cNvSpPr/>
          <p:nvPr/>
        </p:nvSpPr>
        <p:spPr>
          <a:xfrm>
            <a:off x="1183846" y="1745958"/>
            <a:ext cx="771861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Perception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Taking everything into account, how satisfied or dissatisfied are you with the service provided by [your landlord]?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satisfied or dissatisfied are you with the overall quality of your home?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Thinking specifically about the building you live in, how satisfied or dissatisfied are you that [your landlord] provides a home that is safe </a:t>
            </a:r>
            <a:r>
              <a:rPr lang="en-US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secure? </a:t>
            </a:r>
            <a:r>
              <a:rPr lang="en-US" b="1" i="1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New</a:t>
            </a:r>
            <a:endParaRPr lang="en-US" b="1" dirty="0">
              <a:solidFill>
                <a:schemeClr val="accent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satisfied or dissatisfied are you that [your landlord] is easy to </a:t>
            </a:r>
            <a:r>
              <a:rPr lang="en-US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deal with? </a:t>
            </a:r>
            <a:r>
              <a:rPr lang="en-US" b="1" i="1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New</a:t>
            </a:r>
            <a:endParaRPr lang="en-US" b="1" dirty="0">
              <a:solidFill>
                <a:schemeClr val="accent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900"/>
              </a:spcAft>
            </a:pPr>
            <a:endParaRPr lang="en-US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900"/>
              </a:spcAft>
            </a:pPr>
            <a:r>
              <a:rPr lang="en-US" b="1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Transactional survey </a:t>
            </a:r>
            <a:r>
              <a:rPr lang="en-US" b="1" i="1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New</a:t>
            </a:r>
            <a:endParaRPr lang="en-US" b="1" dirty="0">
              <a:solidFill>
                <a:schemeClr val="accent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Overall, how satisfied or dissatisfied are you with the repairs service you received this time?</a:t>
            </a:r>
            <a:endParaRPr lang="en-GB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87140A-CF15-4932-93D9-F89C3CAC0A86}"/>
              </a:ext>
            </a:extLst>
          </p:cNvPr>
          <p:cNvSpPr/>
          <p:nvPr/>
        </p:nvSpPr>
        <p:spPr>
          <a:xfrm>
            <a:off x="1118972" y="1199418"/>
            <a:ext cx="8445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D38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 core questions</a:t>
            </a:r>
            <a:endParaRPr lang="en-GB" dirty="0">
              <a:solidFill>
                <a:srgbClr val="0D388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94E2E0-5D05-41FC-A2CF-F52644CEB3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7" y="1069671"/>
            <a:ext cx="314855" cy="4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1B1FD6-1427-45E9-8BDF-B17AAD4E10D6}"/>
              </a:ext>
            </a:extLst>
          </p:cNvPr>
          <p:cNvSpPr/>
          <p:nvPr/>
        </p:nvSpPr>
        <p:spPr>
          <a:xfrm>
            <a:off x="1183846" y="1745959"/>
            <a:ext cx="80907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satisfied or dissatisfied are you with your neighbourhood as a place to live?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satisfied or dissatisfied are you that your rent provides value for money?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satisfied or dissatisfied are you that your service charges provide value for money?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satisfied or dissatisfied are you that [your landlord] listens to residents’ views and acts on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satisfied or dissatisfied are you that [your landlord] gives you the opportunity to make your views known?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Have you had any repairs carried out in the last 12 months? - If 'yes': Thinking about the LAST time you had repairs carried out, how satisfied or dissatisfied were you with the repairs service?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likely would you be to recommend [your social housing provider] to family or friends on a scale of 0 to 10, where 0 is not at all likely and 10 is extremely likely?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87140A-CF15-4932-93D9-F89C3CAC0A86}"/>
              </a:ext>
            </a:extLst>
          </p:cNvPr>
          <p:cNvSpPr/>
          <p:nvPr/>
        </p:nvSpPr>
        <p:spPr>
          <a:xfrm>
            <a:off x="1118972" y="1199418"/>
            <a:ext cx="8445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D38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Recommended questions - perception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94E2E0-5D05-41FC-A2CF-F52644CEB3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7" y="1069671"/>
            <a:ext cx="314855" cy="4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1B1FD6-1427-45E9-8BDF-B17AAD4E10D6}"/>
              </a:ext>
            </a:extLst>
          </p:cNvPr>
          <p:cNvSpPr/>
          <p:nvPr/>
        </p:nvSpPr>
        <p:spPr>
          <a:xfrm>
            <a:off x="1183846" y="1745958"/>
            <a:ext cx="77946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satisfied or dissatisfied are you that on this occasion [your landlord] was easy to deal with?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satisfied or dissatisfied are you that the repair was completed right the first time?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Overall, how satisfied or dissatisfied are you with the way your complaint was handled by [your landlord]?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Overall, how satisfied or dissatisfied are you with the final outcome of your complaint?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Overall, how satisfied or dissatisfied are you with the way your anti-social behaviour complaint was handled by [your landlord]?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Overall, how satisfied or dissatisfied are you with the final outcome of your anti-social behaviour complaint?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Overall, how satisfied or dissatisfied are you with the lettings process?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D388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Overall, how satisfied or dissatisfied are you with how your call was handled by [your landlord]?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87140A-CF15-4932-93D9-F89C3CAC0A86}"/>
              </a:ext>
            </a:extLst>
          </p:cNvPr>
          <p:cNvSpPr/>
          <p:nvPr/>
        </p:nvSpPr>
        <p:spPr>
          <a:xfrm>
            <a:off x="1118972" y="1199418"/>
            <a:ext cx="8445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D388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Recommended questions - transactional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E50ECC-5FB0-46EA-A7B1-445C80B913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7" y="1069671"/>
            <a:ext cx="314855" cy="4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E32C70-4D43-48F6-8F9B-C209F1F19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31" y="1116875"/>
            <a:ext cx="1634574" cy="1191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CCA2BD-5189-430A-B167-A293B8BCB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156" y="1450479"/>
            <a:ext cx="2438274" cy="493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483990-2437-424D-83A1-86654FD5F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478" y="1478159"/>
            <a:ext cx="2640329" cy="4383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E88E01-2EC4-4F99-9674-A991AE42D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838" y="2836535"/>
            <a:ext cx="2062558" cy="1191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8584C0-0B32-4934-AE0F-43C99ADE9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267" y="4826514"/>
            <a:ext cx="2419328" cy="64427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1621" y="2582731"/>
            <a:ext cx="6093380" cy="341802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87140A-CF15-4932-93D9-F89C3CAC0A86}"/>
              </a:ext>
            </a:extLst>
          </p:cNvPr>
          <p:cNvSpPr/>
          <p:nvPr/>
        </p:nvSpPr>
        <p:spPr>
          <a:xfrm>
            <a:off x="3873944" y="3044641"/>
            <a:ext cx="4848965" cy="173202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Increased range of response options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81000" y="2571581"/>
            <a:ext cx="9141714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81000" y="4285911"/>
            <a:ext cx="304824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29239" y="856741"/>
            <a:ext cx="0" cy="5143502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96557" y="856740"/>
            <a:ext cx="0" cy="168021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1198" y="4859437"/>
            <a:ext cx="41148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51B1FD6-1427-45E9-8BDF-B17AAD4E10D6}"/>
              </a:ext>
            </a:extLst>
          </p:cNvPr>
          <p:cNvSpPr/>
          <p:nvPr/>
        </p:nvSpPr>
        <p:spPr>
          <a:xfrm>
            <a:off x="1118972" y="2561505"/>
            <a:ext cx="739684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50" dirty="0">
              <a:solidFill>
                <a:srgbClr val="0D388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E573B4-2690-48C3-A2A7-699771A9E52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7" y="1069671"/>
            <a:ext cx="314855" cy="4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seMark PowerPoint" id="{847A4C0E-3B80-46A1-BCC4-F683B652C202}" vid="{FD86D5F6-AD5B-4891-AB94-9A75C200CF7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seMark PowerPoint  -  Read-Only" id="{523E1049-7CFB-4226-A5CE-F8F86A136DEE}" vid="{80911D25-DC88-4B46-A9BA-1A6B411A9C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AEA10563F984780DF886C74579EEF" ma:contentTypeVersion="12" ma:contentTypeDescription="Create a new document." ma:contentTypeScope="" ma:versionID="45a0d5fa343137fe53a27282becdd32c">
  <xsd:schema xmlns:xsd="http://www.w3.org/2001/XMLSchema" xmlns:xs="http://www.w3.org/2001/XMLSchema" xmlns:p="http://schemas.microsoft.com/office/2006/metadata/properties" xmlns:ns2="76ce6daf-1946-43d2-bde0-017f0d928c3c" xmlns:ns3="ec763d0b-e8a5-43af-af0a-3840cbcea031" targetNamespace="http://schemas.microsoft.com/office/2006/metadata/properties" ma:root="true" ma:fieldsID="85e3349ca0b42089ffc532e59d2678c7" ns2:_="" ns3:_="">
    <xsd:import namespace="76ce6daf-1946-43d2-bde0-017f0d928c3c"/>
    <xsd:import namespace="ec763d0b-e8a5-43af-af0a-3840cbcea0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e6daf-1946-43d2-bde0-017f0d928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63d0b-e8a5-43af-af0a-3840cbcea0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7F7DC4-FC3D-43D4-BAA2-A1748152B9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AD19F1-D5C0-4003-BCF5-EA3E0B77EDA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76ce6daf-1946-43d2-bde0-017f0d928c3c"/>
    <ds:schemaRef ds:uri="http://purl.org/dc/terms/"/>
    <ds:schemaRef ds:uri="http://schemas.openxmlformats.org/package/2006/metadata/core-properties"/>
    <ds:schemaRef ds:uri="http://purl.org/dc/dcmitype/"/>
    <ds:schemaRef ds:uri="ec763d0b-e8a5-43af-af0a-3840cbcea031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9F02B1-B5F6-4973-BA42-C46471F6D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ce6daf-1946-43d2-bde0-017f0d928c3c"/>
    <ds:schemaRef ds:uri="ec763d0b-e8a5-43af-af0a-3840cbcea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2160</Words>
  <Application>Microsoft Office PowerPoint</Application>
  <PresentationFormat>A4 Paper (210x297 mm)</PresentationFormat>
  <Paragraphs>333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Aktiv Grotesk Light</vt:lpstr>
      <vt:lpstr>Arial</vt:lpstr>
      <vt:lpstr>Calibri</vt:lpstr>
      <vt:lpstr>Calibri Light</vt:lpstr>
      <vt:lpstr>Segoe UI</vt:lpstr>
      <vt:lpstr>Segoe UI Light</vt:lpstr>
      <vt:lpstr>Segoe UI Semibold</vt:lpstr>
      <vt:lpstr>Segoe UI Semilight</vt:lpstr>
      <vt:lpstr>Times New Roman</vt:lpstr>
      <vt:lpstr>Verdana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Key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Denise Raine</cp:lastModifiedBy>
  <cp:revision>19</cp:revision>
  <dcterms:created xsi:type="dcterms:W3CDTF">2020-01-20T20:24:17Z</dcterms:created>
  <dcterms:modified xsi:type="dcterms:W3CDTF">2020-04-28T08:41:13Z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0x010100E26AEA10563F984780DF886C74579EEF</vt:lpwstr>
  </property>
</Properties>
</file>